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5"/>
  </p:notesMasterIdLst>
  <p:sldIdLst>
    <p:sldId id="905" r:id="rId6"/>
    <p:sldId id="269" r:id="rId7"/>
    <p:sldId id="923" r:id="rId8"/>
    <p:sldId id="275" r:id="rId9"/>
    <p:sldId id="257" r:id="rId10"/>
    <p:sldId id="286" r:id="rId11"/>
    <p:sldId id="921" r:id="rId12"/>
    <p:sldId id="563" r:id="rId13"/>
    <p:sldId id="925" r:id="rId14"/>
    <p:sldId id="926" r:id="rId15"/>
    <p:sldId id="927" r:id="rId16"/>
    <p:sldId id="928" r:id="rId17"/>
    <p:sldId id="270" r:id="rId18"/>
    <p:sldId id="543" r:id="rId19"/>
    <p:sldId id="929" r:id="rId20"/>
    <p:sldId id="930" r:id="rId21"/>
    <p:sldId id="265" r:id="rId22"/>
    <p:sldId id="919" r:id="rId23"/>
    <p:sldId id="924" r:id="rId24"/>
    <p:sldId id="533" r:id="rId25"/>
    <p:sldId id="535" r:id="rId26"/>
    <p:sldId id="931" r:id="rId27"/>
    <p:sldId id="272" r:id="rId28"/>
    <p:sldId id="934" r:id="rId29"/>
    <p:sldId id="281" r:id="rId30"/>
    <p:sldId id="277" r:id="rId31"/>
    <p:sldId id="287" r:id="rId32"/>
    <p:sldId id="937" r:id="rId33"/>
    <p:sldId id="922" r:id="rId34"/>
    <p:sldId id="936" r:id="rId35"/>
    <p:sldId id="911" r:id="rId36"/>
    <p:sldId id="939" r:id="rId37"/>
    <p:sldId id="278" r:id="rId38"/>
    <p:sldId id="943" r:id="rId39"/>
    <p:sldId id="910" r:id="rId40"/>
    <p:sldId id="942" r:id="rId41"/>
    <p:sldId id="940" r:id="rId42"/>
    <p:sldId id="941" r:id="rId43"/>
    <p:sldId id="59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502"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n Devaney" initials="LD" lastIdx="1" clrIdx="0">
    <p:extLst>
      <p:ext uri="{19B8F6BF-5375-455C-9EA6-DF929625EA0E}">
        <p15:presenceInfo xmlns:p15="http://schemas.microsoft.com/office/powerpoint/2012/main" userId="S::lynnd@b2wgroup.com::b9039c15-387e-44a2-9909-5ca4f5311c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CC3399"/>
    <a:srgbClr val="40A1C5"/>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D4AD4-88B4-4B28-9AAD-A669CB13B18F}" v="11" dt="2023-07-07T12:49:16.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8" autoAdjust="0"/>
    <p:restoredTop sz="72838" autoAdjust="0"/>
  </p:normalViewPr>
  <p:slideViewPr>
    <p:cSldViewPr snapToGrid="0">
      <p:cViewPr varScale="1">
        <p:scale>
          <a:sx n="62" d="100"/>
          <a:sy n="62" d="100"/>
        </p:scale>
        <p:origin x="1162" y="62"/>
      </p:cViewPr>
      <p:guideLst>
        <p:guide pos="2502"/>
        <p:guide orient="horz"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38F70-C6E4-4030-B57F-125FCA4D8988}" type="datetimeFigureOut">
              <a:rPr lang="en-GB" smtClean="0"/>
              <a:t>07/07/2023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4E503-8712-4C8D-8043-73B227D3B145}" type="slidenum">
              <a:rPr lang="en-GB" smtClean="0"/>
              <a:t>‹#›</a:t>
            </a:fld>
            <a:endParaRPr lang="en-GB"/>
          </a:p>
        </p:txBody>
      </p:sp>
    </p:spTree>
    <p:extLst>
      <p:ext uri="{BB962C8B-B14F-4D97-AF65-F5344CB8AC3E}">
        <p14:creationId xmlns:p14="http://schemas.microsoft.com/office/powerpoint/2010/main" val="1236817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atewayqualifications.org.uk/unit/12621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ti.ec.europa.eu/sites/default/files/2021-10/Leaflet%20Technological%20trends%20in%20the%20creative%20industries.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equity.org.uk/"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en.wikipedia.org/wiki/Trade_union"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recruitee.com/articles/build-great-career-sites" TargetMode="External"/><Relationship Id="rId7" Type="http://schemas.openxmlformats.org/officeDocument/2006/relationships/hyperlink" Target="https://recruitee.com/articles/hosting-a-virtual-job-fair"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recruitee.com/articles/online-events-to-expand-recruitment" TargetMode="External"/><Relationship Id="rId5" Type="http://schemas.openxmlformats.org/officeDocument/2006/relationships/hyperlink" Target="https://recruitee.com/blog" TargetMode="External"/><Relationship Id="rId4" Type="http://schemas.openxmlformats.org/officeDocument/2006/relationships/hyperlink" Target="https://recruitee.com/articles/social-recruiting-platform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uk/government/publications/creative-industries-sector-dea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specification: </a:t>
            </a:r>
            <a:r>
              <a:rPr lang="en-GB" dirty="0">
                <a:hlinkClick r:id="rId3"/>
              </a:rPr>
              <a:t>The Creative Industries - Gateway Qualifications</a:t>
            </a:r>
            <a:endParaRPr lang="en-GB" dirty="0"/>
          </a:p>
          <a:p>
            <a:r>
              <a:rPr lang="en-GB" dirty="0"/>
              <a:t>(https://www.gatewayqualifications.org.uk/unit/126218/)</a:t>
            </a:r>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1</a:t>
            </a:fld>
            <a:endParaRPr lang="en-GB"/>
          </a:p>
        </p:txBody>
      </p:sp>
    </p:spTree>
    <p:extLst>
      <p:ext uri="{BB962C8B-B14F-4D97-AF65-F5344CB8AC3E}">
        <p14:creationId xmlns:p14="http://schemas.microsoft.com/office/powerpoint/2010/main" val="245016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ahoma" panose="020B0604030504040204" pitchFamily="34" charset="0"/>
                <a:ea typeface="Calibri" panose="020F0502020204030204" pitchFamily="34" charset="0"/>
              </a:rPr>
              <a:t>Describe the different sectors within the creative industries. (TCI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different sectors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Return to same </a:t>
            </a:r>
            <a:r>
              <a:rPr lang="en-GB" b="1" dirty="0" err="1"/>
              <a:t>jamboard</a:t>
            </a:r>
            <a:r>
              <a:rPr lang="en-GB" b="1" dirty="0"/>
              <a:t> 10 minutes to research 2 sectors and discuss digitisation </a:t>
            </a:r>
            <a:r>
              <a:rPr lang="en-GB" sz="1200" dirty="0">
                <a:effectLst/>
                <a:latin typeface="Calibri" panose="020F0502020204030204" pitchFamily="34" charset="0"/>
                <a:ea typeface="Calibri" panose="020F0502020204030204" pitchFamily="34" charset="0"/>
                <a:cs typeface="Times New Roman" panose="02020603050405020304" pitchFamily="18" charset="0"/>
              </a:rPr>
              <a:t>discuss digitisation and give examples where it is used in each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fld id="{3136E8D2-CFE5-405B-8202-96311779AEA3}" type="slidenum">
              <a:rPr lang="en-GB" smtClean="0"/>
              <a:t>10</a:t>
            </a:fld>
            <a:endParaRPr lang="en-GB" dirty="0"/>
          </a:p>
        </p:txBody>
      </p:sp>
    </p:spTree>
    <p:extLst>
      <p:ext uri="{BB962C8B-B14F-4D97-AF65-F5344CB8AC3E}">
        <p14:creationId xmlns:p14="http://schemas.microsoft.com/office/powerpoint/2010/main" val="370835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findings</a:t>
            </a:r>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11</a:t>
            </a:fld>
            <a:endParaRPr lang="en-GB"/>
          </a:p>
        </p:txBody>
      </p:sp>
    </p:spTree>
    <p:extLst>
      <p:ext uri="{BB962C8B-B14F-4D97-AF65-F5344CB8AC3E}">
        <p14:creationId xmlns:p14="http://schemas.microsoft.com/office/powerpoint/2010/main" val="1278192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a:t>
            </a:r>
            <a:r>
              <a:rPr lang="en-GB" dirty="0">
                <a:hlinkClick r:id="rId3"/>
              </a:rPr>
              <a:t>Leaflet Technological trends in the creative industries.pdf (europa.eu)</a:t>
            </a:r>
            <a:endParaRPr lang="en-GB" dirty="0"/>
          </a:p>
          <a:p>
            <a:r>
              <a:rPr lang="en-GB" dirty="0"/>
              <a:t>https://ati.ec.europa.eu/sites/default/files/2021-10/Leaflet%20Technological%20trends%20in%20the%20creative%20industries.pdf</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111111"/>
                </a:solidFill>
                <a:effectLst/>
                <a:latin typeface="Roboto" panose="02000000000000000000" pitchFamily="2" charset="0"/>
              </a:rPr>
              <a:t>Technological convergence</a:t>
            </a:r>
            <a:r>
              <a:rPr lang="en-GB" b="0" i="0" dirty="0">
                <a:solidFill>
                  <a:srgbClr val="111111"/>
                </a:solidFill>
                <a:effectLst/>
                <a:latin typeface="Roboto" panose="02000000000000000000" pitchFamily="2" charset="0"/>
              </a:rPr>
              <a:t>, also known as digital </a:t>
            </a:r>
            <a:r>
              <a:rPr lang="en-GB" b="1" i="0" dirty="0">
                <a:solidFill>
                  <a:srgbClr val="111111"/>
                </a:solidFill>
                <a:effectLst/>
                <a:latin typeface="Roboto" panose="02000000000000000000" pitchFamily="2" charset="0"/>
              </a:rPr>
              <a:t>convergence</a:t>
            </a:r>
            <a:r>
              <a:rPr lang="en-GB" b="0" i="0" dirty="0">
                <a:solidFill>
                  <a:srgbClr val="111111"/>
                </a:solidFill>
                <a:effectLst/>
                <a:latin typeface="Roboto" panose="02000000000000000000" pitchFamily="2" charset="0"/>
              </a:rPr>
              <a:t>, is</a:t>
            </a:r>
            <a:r>
              <a:rPr lang="en-GB" b="1" i="0" dirty="0">
                <a:solidFill>
                  <a:srgbClr val="111111"/>
                </a:solidFill>
                <a:effectLst/>
                <a:latin typeface="Roboto" panose="02000000000000000000" pitchFamily="2" charset="0"/>
              </a:rPr>
              <a:t>  for technologies that were originally unrelated to become more closely integrated and even unified as they develop and advance</a:t>
            </a:r>
            <a:r>
              <a:rPr lang="en-GB" b="0" i="0" dirty="0">
                <a:solidFill>
                  <a:srgbClr val="111111"/>
                </a:solidFill>
                <a:effectLst/>
                <a:latin typeface="Roboto" panose="02000000000000000000" pitchFamily="2" charset="0"/>
              </a:rPr>
              <a:t>. For example, watches, telephones, television, computers, and social media platforms began as separate and mostly unrelated </a:t>
            </a:r>
            <a:r>
              <a:rPr lang="en-GB" b="1" i="0" dirty="0">
                <a:solidFill>
                  <a:srgbClr val="111111"/>
                </a:solidFill>
                <a:effectLst/>
                <a:latin typeface="Roboto" panose="02000000000000000000" pitchFamily="2" charset="0"/>
              </a:rPr>
              <a:t>technologies</a:t>
            </a:r>
            <a:r>
              <a:rPr lang="en-GB" b="0" i="0" dirty="0">
                <a:solidFill>
                  <a:srgbClr val="111111"/>
                </a:solidFill>
                <a:effectLst/>
                <a:latin typeface="Roboto" panose="02000000000000000000" pitchFamily="2" charset="0"/>
              </a:rPr>
              <a:t>, but have converged in many ways into interrelated </a:t>
            </a:r>
            <a:r>
              <a:rPr lang="en-GB" b="0" i="0" dirty="0">
                <a:solidFill>
                  <a:srgbClr val="202122"/>
                </a:solidFill>
                <a:effectLst/>
                <a:latin typeface="Arial" panose="020B0604020202020204" pitchFamily="34" charset="0"/>
              </a:rPr>
              <a:t>telecommunication, media, and technology industry.</a:t>
            </a:r>
          </a:p>
          <a:p>
            <a:endParaRPr lang="en-GB" dirty="0"/>
          </a:p>
          <a:p>
            <a:r>
              <a:rPr lang="en-GB" dirty="0"/>
              <a:t>Music &amp; blockchain – Blockchain music is the use of blockchain technology to attach extended digital content, ownership and rights of information, and smart contracts to songs.  Allows artists to showcase their talents without major labels, equal royalty payments, counterfeit tickets, fair and transparent system for the creation, purchase, sale, listening to and management of music.</a:t>
            </a:r>
          </a:p>
          <a:p>
            <a:endParaRPr lang="en-GB" dirty="0"/>
          </a:p>
          <a:p>
            <a:r>
              <a:rPr lang="en-GB" dirty="0"/>
              <a:t>Quote: </a:t>
            </a:r>
            <a:r>
              <a:rPr lang="en-GB" b="1" i="0" dirty="0">
                <a:effectLst/>
                <a:latin typeface="Open Sans" panose="020B0606030504020204" pitchFamily="34" charset="0"/>
              </a:rPr>
              <a:t>‘Imagine you went to your ATM and tried to take out £60. The machine makes you wait for a half hour then spits out £40 and no receipt. You don’t know where the extra money went, why it took so long or what’s left in your account. For most people, this would be unacceptable. If you’re an artist in today’s music industry, it might be your everyday reality’.</a:t>
            </a:r>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12</a:t>
            </a:fld>
            <a:endParaRPr lang="en-GB"/>
          </a:p>
        </p:txBody>
      </p:sp>
    </p:spTree>
    <p:extLst>
      <p:ext uri="{BB962C8B-B14F-4D97-AF65-F5344CB8AC3E}">
        <p14:creationId xmlns:p14="http://schemas.microsoft.com/office/powerpoint/2010/main" val="1155340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ahoma" panose="020B0604030504040204" pitchFamily="34" charset="0"/>
                <a:ea typeface="Calibri" panose="020F0502020204030204" pitchFamily="34" charset="0"/>
              </a:rPr>
              <a:t>Outline the structure of different organisations within the creative industries. (TCI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Outline the structure of two or more different organisations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What do I mean about organisational structures?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dirty="0"/>
              <a:t>What do you think I mean by ‘the structures of an organisation’?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dirty="0"/>
              <a:t>Pose: Hierarchy – directors, manager, pyramid, layout of company.  </a:t>
            </a:r>
          </a:p>
          <a:p>
            <a:pPr algn="l"/>
            <a:endParaRPr lang="en-GB" b="0" i="0" dirty="0">
              <a:solidFill>
                <a:srgbClr val="4D5156"/>
              </a:solidFill>
              <a:effectLst/>
              <a:latin typeface="Google Sans"/>
            </a:endParaRPr>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13</a:t>
            </a:fld>
            <a:endParaRPr lang="en-GB"/>
          </a:p>
        </p:txBody>
      </p:sp>
    </p:spTree>
    <p:extLst>
      <p:ext uri="{BB962C8B-B14F-4D97-AF65-F5344CB8AC3E}">
        <p14:creationId xmlns:p14="http://schemas.microsoft.com/office/powerpoint/2010/main" val="2487390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dirty="0">
                <a:effectLst/>
                <a:latin typeface="Tahoma" panose="020B0604030504040204" pitchFamily="34" charset="0"/>
                <a:ea typeface="Calibri" panose="020F0502020204030204" pitchFamily="34" charset="0"/>
              </a:rPr>
              <a:t>Outline the structure of different organisations within the creative industries. (TCI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 </a:t>
            </a:r>
            <a:r>
              <a:rPr lang="en-GB" sz="2800" dirty="0">
                <a:effectLst/>
                <a:latin typeface="Tahoma" panose="020B0604030504040204" pitchFamily="34" charset="0"/>
                <a:ea typeface="Calibri" panose="020F0502020204030204" pitchFamily="34" charset="0"/>
                <a:cs typeface="Times New Roman" panose="02020603050405020304" pitchFamily="18" charset="0"/>
              </a:rPr>
              <a:t>Outline the structure of two or more different organisations within the creative industries.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b="0" i="0" dirty="0">
              <a:solidFill>
                <a:srgbClr val="202124"/>
              </a:solidFill>
              <a:effectLst/>
              <a:latin typeface="Google Sans"/>
            </a:endParaRPr>
          </a:p>
          <a:p>
            <a:endParaRPr lang="en-GB" sz="2800" dirty="0"/>
          </a:p>
          <a:p>
            <a:r>
              <a:rPr lang="en-GB" sz="2800" dirty="0"/>
              <a:t>Flat – functional – matrix – </a:t>
            </a:r>
            <a:r>
              <a:rPr lang="en-GB" sz="2800" dirty="0" err="1"/>
              <a:t>holacracy</a:t>
            </a:r>
            <a:r>
              <a:rPr lang="en-GB" sz="2800" dirty="0"/>
              <a:t> – pods</a:t>
            </a:r>
          </a:p>
          <a:p>
            <a:endParaRPr lang="en-GB" sz="2800" b="0" i="0" dirty="0">
              <a:solidFill>
                <a:srgbClr val="202124"/>
              </a:solidFill>
              <a:effectLst/>
              <a:latin typeface="Google Sans"/>
            </a:endParaRPr>
          </a:p>
          <a:p>
            <a:endParaRPr lang="en-GB" sz="2800" b="0" i="0" dirty="0">
              <a:solidFill>
                <a:srgbClr val="202124"/>
              </a:solidFill>
              <a:effectLst/>
              <a:latin typeface="Google Sans"/>
            </a:endParaRPr>
          </a:p>
          <a:p>
            <a:endParaRPr lang="en-GB" sz="2800" b="0" i="0" dirty="0">
              <a:solidFill>
                <a:srgbClr val="202124"/>
              </a:solidFill>
              <a:effectLst/>
              <a:latin typeface="Google Sans"/>
            </a:endParaRPr>
          </a:p>
          <a:p>
            <a:endParaRPr lang="en-GB" sz="2800" b="0" i="0" dirty="0">
              <a:solidFill>
                <a:srgbClr val="202124"/>
              </a:solidFill>
              <a:effectLst/>
              <a:latin typeface="Google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38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ahoma" panose="020B0604030504040204" pitchFamily="34" charset="0"/>
                <a:ea typeface="Calibri" panose="020F0502020204030204" pitchFamily="34" charset="0"/>
              </a:rPr>
              <a:t>Outline the structure of different organisations within the creative industries. (TCI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Outline the structure of two or more different organisations within the creative industries.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Jamboard</a:t>
            </a:r>
            <a:r>
              <a:rPr lang="en-GB" b="1" dirty="0"/>
              <a:t> 10 minutes to research organisational structures.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fld id="{3136E8D2-CFE5-405B-8202-96311779AEA3}" type="slidenum">
              <a:rPr lang="en-GB" smtClean="0"/>
              <a:t>15</a:t>
            </a:fld>
            <a:endParaRPr lang="en-GB" dirty="0"/>
          </a:p>
        </p:txBody>
      </p:sp>
    </p:spTree>
    <p:extLst>
      <p:ext uri="{BB962C8B-B14F-4D97-AF65-F5344CB8AC3E}">
        <p14:creationId xmlns:p14="http://schemas.microsoft.com/office/powerpoint/2010/main" val="1099561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algn="l"/>
            <a:r>
              <a:rPr lang="en-GB" b="0" i="0" dirty="0">
                <a:solidFill>
                  <a:srgbClr val="4D5156"/>
                </a:solidFill>
                <a:effectLst/>
                <a:latin typeface="Google Sans"/>
              </a:rPr>
              <a:t>Flat organisational structure is </a:t>
            </a:r>
            <a:r>
              <a:rPr lang="en-GB" b="0" i="0" dirty="0">
                <a:solidFill>
                  <a:srgbClr val="040C28"/>
                </a:solidFill>
                <a:effectLst/>
                <a:latin typeface="Google Sans"/>
              </a:rPr>
              <a:t>an organisational model with relatively few or no levels of middle management between the executives and the frontline employees</a:t>
            </a:r>
            <a:r>
              <a:rPr lang="en-GB" b="0" i="0" dirty="0">
                <a:solidFill>
                  <a:srgbClr val="4D5156"/>
                </a:solidFill>
                <a:effectLst/>
                <a:latin typeface="Google Sans"/>
              </a:rPr>
              <a:t>. Its goal is to have as little hierarchy as possible.</a:t>
            </a:r>
          </a:p>
          <a:p>
            <a:pPr algn="l"/>
            <a:endParaRPr lang="en-GB" b="0" i="0" dirty="0">
              <a:solidFill>
                <a:srgbClr val="4D5156"/>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Google Sans"/>
              </a:rPr>
              <a:t>A functional organizational structure is </a:t>
            </a:r>
            <a:r>
              <a:rPr lang="en-GB" b="0" i="0" dirty="0">
                <a:solidFill>
                  <a:srgbClr val="040C28"/>
                </a:solidFill>
                <a:effectLst/>
                <a:latin typeface="Google Sans"/>
              </a:rPr>
              <a:t>a team structure that groups employees into different departments based on areas of expertise</a:t>
            </a:r>
            <a:r>
              <a:rPr lang="en-GB" b="0" i="0" dirty="0">
                <a:solidFill>
                  <a:srgbClr val="202124"/>
                </a:solidFill>
                <a:effectLst/>
                <a:latin typeface="Google Sans"/>
              </a:rPr>
              <a:t>. This type of structure is one of the most common types in business, especially in larger companies, where groups of employees are organized according to the function they perform.</a:t>
            </a:r>
            <a:endParaRPr lang="en-GB" dirty="0"/>
          </a:p>
          <a:p>
            <a:pPr algn="l"/>
            <a:endParaRPr lang="en-GB" b="0" i="0" dirty="0">
              <a:solidFill>
                <a:srgbClr val="4D5156"/>
              </a:solidFill>
              <a:effectLst/>
              <a:latin typeface="Google Sans"/>
            </a:endParaRPr>
          </a:p>
          <a:p>
            <a:pPr algn="l"/>
            <a:r>
              <a:rPr lang="en-GB" b="0" i="0" dirty="0">
                <a:solidFill>
                  <a:srgbClr val="4D5156"/>
                </a:solidFill>
                <a:effectLst/>
                <a:latin typeface="Google Sans"/>
              </a:rPr>
              <a:t>Holacracy is </a:t>
            </a:r>
            <a:r>
              <a:rPr lang="en-GB" b="0" i="0" dirty="0">
                <a:solidFill>
                  <a:srgbClr val="040C28"/>
                </a:solidFill>
                <a:effectLst/>
                <a:latin typeface="Google Sans"/>
              </a:rPr>
              <a:t>a governance structure characterized by a distribution of power among self-organizing groups, rather than the top-down authority in the typical hierarchical corporate culture model</a:t>
            </a:r>
            <a:r>
              <a:rPr lang="en-GB" b="0" i="0" dirty="0">
                <a:solidFill>
                  <a:srgbClr val="4D5156"/>
                </a:solidFill>
                <a:effectLst/>
                <a:latin typeface="Google Sans"/>
              </a:rPr>
              <a:t>.</a:t>
            </a:r>
            <a:r>
              <a:rPr lang="en-GB" b="0" i="0" dirty="0">
                <a:solidFill>
                  <a:srgbClr val="202124"/>
                </a:solidFill>
                <a:effectLst/>
                <a:latin typeface="arial" panose="020B0604020202020204" pitchFamily="34" charset="0"/>
              </a:rPr>
              <a:t>  </a:t>
            </a:r>
            <a:r>
              <a:rPr lang="en-GB" b="0" i="0" dirty="0">
                <a:solidFill>
                  <a:srgbClr val="202124"/>
                </a:solidFill>
                <a:effectLst/>
                <a:latin typeface="Google Sans"/>
              </a:rPr>
              <a:t>Holacracy is </a:t>
            </a:r>
            <a:r>
              <a:rPr lang="en-GB" b="0" i="0" dirty="0">
                <a:solidFill>
                  <a:srgbClr val="040C28"/>
                </a:solidFill>
                <a:effectLst/>
                <a:latin typeface="Google Sans"/>
              </a:rPr>
              <a:t>a system a system of self-management where leadership roles are not subject to a traditional hierarchy of command</a:t>
            </a:r>
            <a:r>
              <a:rPr lang="en-GB" b="0" i="0" dirty="0">
                <a:solidFill>
                  <a:srgbClr val="202124"/>
                </a:solidFill>
                <a:effectLst/>
                <a:latin typeface="Google Sans"/>
              </a:rPr>
              <a:t>. Instead of having a static job description, individuals in a </a:t>
            </a:r>
            <a:r>
              <a:rPr lang="en-GB" b="0" i="0" dirty="0" err="1">
                <a:solidFill>
                  <a:srgbClr val="202124"/>
                </a:solidFill>
                <a:effectLst/>
                <a:latin typeface="Google Sans"/>
              </a:rPr>
              <a:t>holacracy</a:t>
            </a:r>
            <a:r>
              <a:rPr lang="en-GB" b="0" i="0" dirty="0">
                <a:solidFill>
                  <a:srgbClr val="202124"/>
                </a:solidFill>
                <a:effectLst/>
                <a:latin typeface="Google Sans"/>
              </a:rPr>
              <a:t> assume multiple roles, each associated with a purpose, domain, and accountabilities.</a:t>
            </a:r>
            <a:endParaRPr lang="en-GB" dirty="0"/>
          </a:p>
          <a:p>
            <a:endParaRPr lang="en-GB" dirty="0"/>
          </a:p>
          <a:p>
            <a:r>
              <a:rPr lang="en-GB" dirty="0"/>
              <a:t>Pods- </a:t>
            </a:r>
            <a:r>
              <a:rPr lang="en-GB" b="0" i="0" dirty="0">
                <a:solidFill>
                  <a:srgbClr val="202124"/>
                </a:solidFill>
                <a:effectLst/>
                <a:latin typeface="Google Sans"/>
              </a:rPr>
              <a:t>Pods are </a:t>
            </a:r>
            <a:r>
              <a:rPr lang="en-GB" b="0" i="0" dirty="0">
                <a:solidFill>
                  <a:srgbClr val="040C28"/>
                </a:solidFill>
                <a:effectLst/>
                <a:latin typeface="Google Sans"/>
              </a:rPr>
              <a:t>comprised of a small group of individuals with complementary skills (from full-stacks to QA).</a:t>
            </a:r>
            <a:r>
              <a:rPr lang="en-GB" b="0" i="0" dirty="0">
                <a:solidFill>
                  <a:srgbClr val="202124"/>
                </a:solidFill>
                <a:effectLst/>
                <a:latin typeface="Google Sans"/>
              </a:rPr>
              <a:t> </a:t>
            </a:r>
            <a:r>
              <a:rPr lang="en-GB" b="0" i="0" dirty="0">
                <a:solidFill>
                  <a:srgbClr val="040C28"/>
                </a:solidFill>
                <a:effectLst/>
                <a:latin typeface="Google Sans"/>
              </a:rPr>
              <a:t>Pod members are clustered together around a shared purpose</a:t>
            </a:r>
            <a:r>
              <a:rPr lang="en-GB" b="0" i="0" dirty="0">
                <a:solidFill>
                  <a:srgbClr val="202124"/>
                </a:solidFill>
                <a:effectLst/>
                <a:latin typeface="Google Sans"/>
              </a:rPr>
              <a:t>. Each pod is responsible for a certain aspect of the product. They own all tasks involved, from development to performance to bugs.</a:t>
            </a:r>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16</a:t>
            </a:fld>
            <a:endParaRPr lang="en-GB"/>
          </a:p>
        </p:txBody>
      </p:sp>
    </p:spTree>
    <p:extLst>
      <p:ext uri="{BB962C8B-B14F-4D97-AF65-F5344CB8AC3E}">
        <p14:creationId xmlns:p14="http://schemas.microsoft.com/office/powerpoint/2010/main" val="4020386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ahoma" panose="020B0604030504040204" pitchFamily="34" charset="0"/>
                <a:ea typeface="Calibri" panose="020F0502020204030204" pitchFamily="34" charset="0"/>
              </a:rPr>
              <a:t>Outline the structure of different organisations within the creative industries. (TCI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Outline the structure of two or more different organisations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en-GB" b="1" i="0" dirty="0">
              <a:solidFill>
                <a:srgbClr val="000000"/>
              </a:solidFill>
              <a:effectLst/>
              <a:latin typeface="Assistant" pitchFamily="2" charset="-79"/>
              <a:cs typeface="Assistant" pitchFamily="2" charset="-79"/>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dirty="0"/>
              <a:t>We are going to look at the </a:t>
            </a:r>
            <a:r>
              <a:rPr lang="en-GB" b="1" dirty="0"/>
              <a:t>geographical scope, </a:t>
            </a:r>
            <a:r>
              <a:rPr lang="en-GB" dirty="0"/>
              <a:t>is the company local or international.  The size is it a small company or is it sole trader or external – for example – an external company is where you would use another company to do the things you as a company don’t do – it could be printing for example.  Then the structure is it public, private or cross sector – a cross between the two. </a:t>
            </a:r>
            <a:r>
              <a:rPr lang="en-GB" b="1" i="0" dirty="0">
                <a:solidFill>
                  <a:srgbClr val="111111"/>
                </a:solidFill>
                <a:effectLst/>
                <a:latin typeface="Roboto" panose="02000000000000000000" pitchFamily="2" charset="0"/>
              </a:rPr>
              <a:t>Cross sector companies are a cross between public, private, and/or non-profit institutions in which individuals from partner organizations commit various resources and agree to work cooperatively toward common development goals</a:t>
            </a:r>
            <a:r>
              <a:rPr lang="en-GB" b="0" i="0" dirty="0">
                <a:solidFill>
                  <a:srgbClr val="111111"/>
                </a:solidFill>
                <a:effectLst/>
                <a:latin typeface="Roboto" panose="02000000000000000000" pitchFamily="2" charset="0"/>
              </a:rPr>
              <a:t>. </a:t>
            </a:r>
            <a:r>
              <a:rPr lang="en-GB" dirty="0"/>
              <a:t> Zara is a good example.  Think photographer.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dirty="0"/>
              <a:t>Choose two organisations within the creative industries </a:t>
            </a:r>
            <a:r>
              <a:rPr lang="en-GB" dirty="0" err="1"/>
              <a:t>Eg</a:t>
            </a:r>
            <a:r>
              <a:rPr lang="en-GB" dirty="0"/>
              <a:t> Rockstar games, Geographical scope is international which is based in New York.  Consider taking a screenshot of the logo and add.   Reduce size of image. </a:t>
            </a:r>
          </a:p>
          <a:p>
            <a:pPr algn="l" fontAlgn="base"/>
            <a:endParaRPr lang="en-GB" b="0" i="0" dirty="0">
              <a:solidFill>
                <a:srgbClr val="000000"/>
              </a:solidFill>
              <a:effectLst/>
              <a:latin typeface="Assistant" pitchFamily="2" charset="-79"/>
              <a:cs typeface="Assistant" pitchFamily="2" charset="-79"/>
            </a:endParaRPr>
          </a:p>
          <a:p>
            <a:pPr algn="l">
              <a:buFont typeface="Arial" panose="020B0604020202020204" pitchFamily="34" charset="0"/>
              <a:buChar char="•"/>
            </a:pPr>
            <a:r>
              <a:rPr lang="en-GB" b="1" i="0" dirty="0">
                <a:solidFill>
                  <a:srgbClr val="000000"/>
                </a:solidFill>
                <a:effectLst/>
                <a:latin typeface="Assistant" pitchFamily="2" charset="-79"/>
                <a:cs typeface="Assistant" pitchFamily="2" charset="-79"/>
              </a:rPr>
              <a:t>Size </a:t>
            </a:r>
            <a:r>
              <a:rPr lang="en-GB" b="0" i="0" dirty="0">
                <a:solidFill>
                  <a:srgbClr val="000000"/>
                </a:solidFill>
                <a:effectLst/>
                <a:latin typeface="Assistant" pitchFamily="2" charset="-79"/>
                <a:cs typeface="Assistant" pitchFamily="2" charset="-79"/>
              </a:rPr>
              <a:t>Link shows a table to determine company size.  UK figures, if US company then figures will be larger.</a:t>
            </a:r>
          </a:p>
          <a:p>
            <a:pPr algn="l">
              <a:buFont typeface="Arial" panose="020B0604020202020204" pitchFamily="34" charset="0"/>
              <a:buChar char="•"/>
            </a:pPr>
            <a:r>
              <a:rPr lang="en-GB" b="0" i="0" dirty="0">
                <a:solidFill>
                  <a:srgbClr val="000000"/>
                </a:solidFill>
                <a:effectLst/>
                <a:latin typeface="Assistant" pitchFamily="2" charset="-79"/>
                <a:cs typeface="Assistant" pitchFamily="2" charset="-79"/>
              </a:rPr>
              <a:t>https://www.informdirect.co.uk/company-records/limited-company-accounts-types-details/#:~:text=Company%20size%20thresholds%20The%20Companies%20Act%202006%20prescribes,as%20very%20small%20%28a%20micro-entity%29%2C%20small%20or%20medium.</a:t>
            </a:r>
          </a:p>
          <a:p>
            <a:pPr algn="l">
              <a:buFont typeface="Arial" panose="020B0604020202020204" pitchFamily="34" charset="0"/>
              <a:buChar char="•"/>
            </a:pPr>
            <a:endParaRPr lang="en-GB" b="0" i="0" dirty="0">
              <a:solidFill>
                <a:srgbClr val="000000"/>
              </a:solidFill>
              <a:effectLst/>
              <a:latin typeface="Assistant" pitchFamily="2" charset="-79"/>
              <a:cs typeface="Assistant" pitchFamily="2" charset="-79"/>
            </a:endParaRPr>
          </a:p>
          <a:p>
            <a:pPr algn="l">
              <a:buFont typeface="Arial" panose="020B0604020202020204" pitchFamily="34" charset="0"/>
              <a:buChar char="•"/>
            </a:pPr>
            <a:r>
              <a:rPr lang="en-GB" b="0" i="0" dirty="0">
                <a:solidFill>
                  <a:srgbClr val="000000"/>
                </a:solidFill>
                <a:effectLst/>
                <a:latin typeface="Assistant" pitchFamily="2" charset="-79"/>
                <a:cs typeface="Assistant" pitchFamily="2" charset="-79"/>
              </a:rPr>
              <a:t> </a:t>
            </a:r>
            <a:r>
              <a:rPr lang="en-GB" b="0" i="0" dirty="0">
                <a:solidFill>
                  <a:srgbClr val="2D2D2D"/>
                </a:solidFill>
                <a:effectLst/>
                <a:latin typeface="Geomanist"/>
              </a:rPr>
              <a:t>Micro Business = less than 10 employees &amp; turnover under £2 million</a:t>
            </a:r>
          </a:p>
          <a:p>
            <a:pPr algn="l">
              <a:buFont typeface="Arial" panose="020B0604020202020204" pitchFamily="34" charset="0"/>
              <a:buChar char="•"/>
            </a:pPr>
            <a:r>
              <a:rPr lang="en-GB" b="0" i="0" dirty="0">
                <a:solidFill>
                  <a:srgbClr val="2D2D2D"/>
                </a:solidFill>
                <a:effectLst/>
                <a:latin typeface="Geomanist"/>
              </a:rPr>
              <a:t>Small Business = less than 50 employees &amp; turnover under £10 million</a:t>
            </a:r>
          </a:p>
          <a:p>
            <a:pPr algn="l">
              <a:buFont typeface="Arial" panose="020B0604020202020204" pitchFamily="34" charset="0"/>
              <a:buChar char="•"/>
            </a:pPr>
            <a:r>
              <a:rPr lang="en-GB" b="0" i="0" dirty="0">
                <a:solidFill>
                  <a:srgbClr val="2D2D2D"/>
                </a:solidFill>
                <a:effectLst/>
                <a:latin typeface="Geomanist"/>
              </a:rPr>
              <a:t>Medium Business = Less than 250 employees &amp; turnover under £50 million</a:t>
            </a:r>
          </a:p>
          <a:p>
            <a:pPr algn="l">
              <a:buFont typeface="Arial" panose="020B0604020202020204" pitchFamily="34" charset="0"/>
              <a:buChar char="•"/>
            </a:pPr>
            <a:r>
              <a:rPr lang="en-GB" b="0" i="0" dirty="0">
                <a:solidFill>
                  <a:srgbClr val="2D2D2D"/>
                </a:solidFill>
                <a:effectLst/>
                <a:latin typeface="Geomanist"/>
              </a:rPr>
              <a:t>Anything over that doesn’t meet the criteria is considered a large company</a:t>
            </a:r>
          </a:p>
          <a:p>
            <a:r>
              <a:rPr lang="en-GB" dirty="0"/>
              <a:t>External is contract – sole trader is usually a shorter contract.  External companies provide services – think photographer or sole trader.</a:t>
            </a:r>
          </a:p>
          <a:p>
            <a:endParaRPr lang="en-GB" dirty="0"/>
          </a:p>
          <a:p>
            <a:pPr algn="l">
              <a:buFont typeface="Arial" panose="020B0604020202020204" pitchFamily="34" charset="0"/>
              <a:buNone/>
            </a:pPr>
            <a:endParaRPr lang="en-GB" b="0" i="0" dirty="0">
              <a:solidFill>
                <a:srgbClr val="2D2D2D"/>
              </a:solidFill>
              <a:effectLst/>
              <a:latin typeface="Geomanist"/>
            </a:endParaRPr>
          </a:p>
          <a:p>
            <a:pPr algn="l"/>
            <a:r>
              <a:rPr lang="en-GB" b="0" i="0" dirty="0">
                <a:solidFill>
                  <a:srgbClr val="2D2D2D"/>
                </a:solidFill>
                <a:effectLst/>
                <a:latin typeface="Geomanist"/>
              </a:rPr>
              <a:t>Structure:</a:t>
            </a:r>
          </a:p>
          <a:p>
            <a:pPr algn="l"/>
            <a:r>
              <a:rPr lang="en-GB" b="1" i="0" dirty="0">
                <a:solidFill>
                  <a:srgbClr val="333333"/>
                </a:solidFill>
                <a:effectLst/>
                <a:latin typeface="inherit"/>
              </a:rPr>
              <a:t>What is a public company?</a:t>
            </a:r>
          </a:p>
          <a:p>
            <a:pPr algn="just"/>
            <a:r>
              <a:rPr lang="en-GB" b="0" i="0" dirty="0">
                <a:solidFill>
                  <a:srgbClr val="525252"/>
                </a:solidFill>
                <a:effectLst/>
                <a:latin typeface="Open Sans" panose="020B0606030504020204" pitchFamily="34" charset="0"/>
              </a:rPr>
              <a:t>Public limited companies (PLCs) are similar to private limited companies. However, shares in a public company can be </a:t>
            </a:r>
            <a:r>
              <a:rPr lang="en-GB" b="1" i="0" dirty="0">
                <a:solidFill>
                  <a:srgbClr val="525252"/>
                </a:solidFill>
                <a:effectLst/>
                <a:latin typeface="Open Sans" panose="020B0606030504020204" pitchFamily="34" charset="0"/>
              </a:rPr>
              <a:t>freely sold and traded to the general public</a:t>
            </a:r>
            <a:r>
              <a:rPr lang="en-GB" b="0" i="0" dirty="0">
                <a:solidFill>
                  <a:srgbClr val="525252"/>
                </a:solidFill>
                <a:effectLst/>
                <a:latin typeface="Open Sans" panose="020B0606030504020204" pitchFamily="34" charset="0"/>
              </a:rPr>
              <a:t> and their shares can be </a:t>
            </a:r>
            <a:r>
              <a:rPr lang="en-GB" b="1" i="0" dirty="0">
                <a:solidFill>
                  <a:srgbClr val="525252"/>
                </a:solidFill>
                <a:effectLst/>
                <a:latin typeface="Open Sans" panose="020B0606030504020204" pitchFamily="34" charset="0"/>
              </a:rPr>
              <a:t>listed on a stock exchange</a:t>
            </a:r>
            <a:r>
              <a:rPr lang="en-GB" b="0" i="0" dirty="0">
                <a:solidFill>
                  <a:srgbClr val="525252"/>
                </a:solidFill>
                <a:effectLst/>
                <a:latin typeface="Open Sans" panose="020B0606030504020204" pitchFamily="34" charset="0"/>
              </a:rPr>
              <a:t>. PLCs are the only type of company allowed to raise capital from this type of public investment.</a:t>
            </a:r>
          </a:p>
          <a:p>
            <a:pPr algn="l"/>
            <a:endParaRPr lang="en-GB" b="0" i="0" dirty="0">
              <a:solidFill>
                <a:srgbClr val="333333"/>
              </a:solidFill>
              <a:effectLst/>
              <a:latin typeface="inherit"/>
            </a:endParaRPr>
          </a:p>
          <a:p>
            <a:pPr algn="l"/>
            <a:r>
              <a:rPr lang="en-GB" b="1" i="0" dirty="0">
                <a:solidFill>
                  <a:srgbClr val="333333"/>
                </a:solidFill>
                <a:effectLst/>
                <a:latin typeface="inherit"/>
              </a:rPr>
              <a:t>What is a private company?</a:t>
            </a:r>
          </a:p>
          <a:p>
            <a:pPr algn="just"/>
            <a:r>
              <a:rPr lang="en-GB" b="0" i="0" dirty="0">
                <a:solidFill>
                  <a:srgbClr val="525252"/>
                </a:solidFill>
                <a:effectLst/>
                <a:latin typeface="Open Sans" panose="020B0606030504020204" pitchFamily="34" charset="0"/>
              </a:rPr>
              <a:t>Most companies in the UK are private limited companies (LTDs). The personal finances of any shareholders (</a:t>
            </a:r>
            <a:r>
              <a:rPr lang="en-GB" b="0" i="0" dirty="0" err="1">
                <a:solidFill>
                  <a:srgbClr val="525252"/>
                </a:solidFill>
                <a:effectLst/>
                <a:latin typeface="Open Sans" panose="020B0606030504020204" pitchFamily="34" charset="0"/>
              </a:rPr>
              <a:t>ie</a:t>
            </a:r>
            <a:r>
              <a:rPr lang="en-GB" b="0" i="0" dirty="0">
                <a:solidFill>
                  <a:srgbClr val="525252"/>
                </a:solidFill>
                <a:effectLst/>
                <a:latin typeface="Open Sans" panose="020B0606030504020204" pitchFamily="34" charset="0"/>
              </a:rPr>
              <a:t> company owners) are protected by </a:t>
            </a:r>
            <a:r>
              <a:rPr lang="en-GB" b="1" i="0" dirty="0">
                <a:solidFill>
                  <a:srgbClr val="525252"/>
                </a:solidFill>
                <a:effectLst/>
                <a:latin typeface="Open Sans" panose="020B0606030504020204" pitchFamily="34" charset="0"/>
              </a:rPr>
              <a:t>limited liability</a:t>
            </a:r>
            <a:r>
              <a:rPr lang="en-GB" b="0" i="0" dirty="0">
                <a:solidFill>
                  <a:srgbClr val="525252"/>
                </a:solidFill>
                <a:effectLst/>
                <a:latin typeface="Open Sans" panose="020B0606030504020204" pitchFamily="34" charset="0"/>
              </a:rPr>
              <a:t> (</a:t>
            </a:r>
            <a:r>
              <a:rPr lang="en-GB" b="0" i="0" dirty="0" err="1">
                <a:solidFill>
                  <a:srgbClr val="525252"/>
                </a:solidFill>
                <a:effectLst/>
                <a:latin typeface="Open Sans" panose="020B0606030504020204" pitchFamily="34" charset="0"/>
              </a:rPr>
              <a:t>ie</a:t>
            </a:r>
            <a:r>
              <a:rPr lang="en-GB" b="0" i="0" dirty="0">
                <a:solidFill>
                  <a:srgbClr val="525252"/>
                </a:solidFill>
                <a:effectLst/>
                <a:latin typeface="Open Sans" panose="020B0606030504020204" pitchFamily="34" charset="0"/>
              </a:rPr>
              <a:t> their liabilities are limited to the value of their shares). Shares in private companies cannot be offered to the general public.</a:t>
            </a:r>
          </a:p>
          <a:p>
            <a:r>
              <a:rPr lang="en-GB" dirty="0"/>
              <a:t>(Source: https://www.rocketlawyer.com/gb/en/quick-guides/what-are-the-differences-between-plcs-and-ltds)</a:t>
            </a:r>
          </a:p>
          <a:p>
            <a:endParaRPr lang="en-GB" dirty="0"/>
          </a:p>
          <a:p>
            <a:r>
              <a:rPr lang="en-GB" dirty="0"/>
              <a:t>So if Private they are in control of own assets.  Public is when you have shares and they have to answer to shareholders who have a say in the company. </a:t>
            </a:r>
          </a:p>
          <a:p>
            <a:endParaRPr lang="en-GB" dirty="0"/>
          </a:p>
          <a:p>
            <a:r>
              <a:rPr lang="en-GB" dirty="0" err="1"/>
              <a:t>Aardman</a:t>
            </a:r>
            <a:r>
              <a:rPr lang="en-GB" dirty="0"/>
              <a:t> is interesting, it’s employee owned. https://www.aardman.com/about/</a:t>
            </a:r>
          </a:p>
          <a:p>
            <a:r>
              <a:rPr lang="en-GB" dirty="0"/>
              <a:t>https://www.linkedin.com/company/aardman/?originalSubdomain=uk</a:t>
            </a:r>
          </a:p>
          <a:p>
            <a:endParaRPr lang="en-GB" dirty="0"/>
          </a:p>
          <a:p>
            <a:r>
              <a:rPr lang="en-GB" dirty="0" err="1"/>
              <a:t>Aardman</a:t>
            </a:r>
            <a:r>
              <a:rPr lang="en-GB" dirty="0"/>
              <a:t> offer training https://academy.aardman.com/</a:t>
            </a:r>
          </a:p>
          <a:p>
            <a:endParaRPr lang="en-GB" dirty="0"/>
          </a:p>
          <a:p>
            <a:r>
              <a:rPr lang="en-GB" dirty="0"/>
              <a:t> Zara is very interesting and has it’s own structure. Zara have shares but limits to what they can control.  Other industries are rolling it out.  Cross sector – mix of public &amp; private</a:t>
            </a:r>
          </a:p>
          <a:p>
            <a:endParaRPr lang="en-GB" dirty="0"/>
          </a:p>
          <a:p>
            <a:r>
              <a:rPr lang="en-GB" dirty="0"/>
              <a:t>Why are we doing this? Why do we need to know – to have an understanding because of wanting a job in the sector.  Being aware of organisational structures within the sectors.  They’re a different </a:t>
            </a:r>
          </a:p>
          <a:p>
            <a:r>
              <a:rPr lang="en-GB" dirty="0"/>
              <a:t>Understand the sector, the job role and the legalities in this industry.</a:t>
            </a:r>
          </a:p>
          <a:p>
            <a:r>
              <a:rPr lang="en-GB" dirty="0"/>
              <a:t>Research sectors or companies in LinkedIn – Netflix, Zara </a:t>
            </a:r>
          </a:p>
          <a:p>
            <a:endParaRPr lang="en-GB" dirty="0"/>
          </a:p>
          <a:p>
            <a:endParaRPr lang="en-GB" dirty="0"/>
          </a:p>
        </p:txBody>
      </p:sp>
      <p:sp>
        <p:nvSpPr>
          <p:cNvPr id="4" name="Slide Number Placeholder 3"/>
          <p:cNvSpPr>
            <a:spLocks noGrp="1"/>
          </p:cNvSpPr>
          <p:nvPr>
            <p:ph type="sldNum" sz="quarter" idx="5"/>
          </p:nvPr>
        </p:nvSpPr>
        <p:spPr/>
        <p:txBody>
          <a:bodyPr/>
          <a:lstStyle/>
          <a:p>
            <a:fld id="{BCBE4517-808D-497A-9918-F858BE961461}" type="slidenum">
              <a:rPr lang="en-GB" smtClean="0"/>
              <a:t>17</a:t>
            </a:fld>
            <a:endParaRPr lang="en-GB"/>
          </a:p>
        </p:txBody>
      </p:sp>
    </p:spTree>
    <p:extLst>
      <p:ext uri="{BB962C8B-B14F-4D97-AF65-F5344CB8AC3E}">
        <p14:creationId xmlns:p14="http://schemas.microsoft.com/office/powerpoint/2010/main" val="264905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ahoma" panose="020B0604030504040204" pitchFamily="34" charset="0"/>
                <a:ea typeface="Calibri" panose="020F0502020204030204" pitchFamily="34" charset="0"/>
              </a:rPr>
              <a:t>Outline the structure of different organisations within the creative industries. (TCI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Outline the structure of two or more different organisations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r>
              <a:rPr lang="en-GB" dirty="0"/>
              <a:t>Watch video 5mins: https://www.youtube.com/watch?v=OFIuIiml1q0</a:t>
            </a:r>
          </a:p>
          <a:p>
            <a:endParaRPr lang="en-GB" dirty="0"/>
          </a:p>
          <a:p>
            <a:r>
              <a:rPr lang="en-GB" dirty="0"/>
              <a:t>https://www.gov.uk/get-information-about-a-company</a:t>
            </a:r>
          </a:p>
          <a:p>
            <a:r>
              <a:rPr lang="en-GB" dirty="0"/>
              <a:t>https://www.rocketlawyer.com/gb/en/quick-guides/what-are-the-differences-between-plcs-and-ltds</a:t>
            </a:r>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18</a:t>
            </a:fld>
            <a:endParaRPr lang="en-GB"/>
          </a:p>
        </p:txBody>
      </p:sp>
    </p:spTree>
    <p:extLst>
      <p:ext uri="{BB962C8B-B14F-4D97-AF65-F5344CB8AC3E}">
        <p14:creationId xmlns:p14="http://schemas.microsoft.com/office/powerpoint/2010/main" val="879637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1</a:t>
            </a:r>
          </a:p>
          <a:p>
            <a:r>
              <a:rPr lang="en-GB" sz="1200" dirty="0">
                <a:effectLst/>
                <a:latin typeface="Tahoma" panose="020B0604030504040204" pitchFamily="34" charset="0"/>
                <a:ea typeface="Calibri" panose="020F0502020204030204" pitchFamily="34" charset="0"/>
              </a:rPr>
              <a:t>Describe the different sectors within the creative industries. (TCI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different sectors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Tahoma" panose="020B0604030504040204" pitchFamily="34" charset="0"/>
            </a:endParaRPr>
          </a:p>
          <a:p>
            <a:r>
              <a:rPr lang="en-GB" sz="1200" dirty="0">
                <a:effectLst/>
                <a:latin typeface="Tahoma" panose="020B0604030504040204" pitchFamily="34" charset="0"/>
                <a:ea typeface="Calibri" panose="020F0502020204030204" pitchFamily="34" charset="0"/>
              </a:rPr>
              <a:t>Outline the structure of different organisations within the creative industries. (TCI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Outline the structure of two or more different organisations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19</a:t>
            </a:fld>
            <a:endParaRPr lang="en-GB" dirty="0"/>
          </a:p>
        </p:txBody>
      </p:sp>
    </p:spTree>
    <p:extLst>
      <p:ext uri="{BB962C8B-B14F-4D97-AF65-F5344CB8AC3E}">
        <p14:creationId xmlns:p14="http://schemas.microsoft.com/office/powerpoint/2010/main" val="154666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1</a:t>
            </a:r>
          </a:p>
          <a:p>
            <a:r>
              <a:rPr lang="en-GB" sz="1200" dirty="0">
                <a:effectLst/>
                <a:latin typeface="Tahoma" panose="020B0604030504040204" pitchFamily="34" charset="0"/>
                <a:ea typeface="Calibri" panose="020F0502020204030204" pitchFamily="34" charset="0"/>
              </a:rPr>
              <a:t>Describe the different sectors within the creative industries. (TCI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different sectors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Tahoma" panose="020B0604030504040204" pitchFamily="34" charset="0"/>
            </a:endParaRPr>
          </a:p>
          <a:p>
            <a:r>
              <a:rPr lang="en-GB" sz="1200" dirty="0">
                <a:effectLst/>
                <a:latin typeface="Tahoma" panose="020B0604030504040204" pitchFamily="34" charset="0"/>
                <a:ea typeface="Calibri" panose="020F0502020204030204" pitchFamily="34" charset="0"/>
              </a:rPr>
              <a:t>Outline the structure of different organisations within the creative industries. (TCI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Outline the structure of two or more different organisations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Describe recruitment methods used in the creative industries. (TCI 3.1)</a:t>
            </a:r>
            <a:endParaRPr lang="en-GB" sz="18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Tahoma" panose="020B0604030504040204" pitchFamily="34" charset="0"/>
                <a:ea typeface="Calibri" panose="020F0502020204030204" pitchFamily="34" charset="0"/>
                <a:cs typeface="Times New Roman" panose="02020603050405020304" pitchFamily="18" charset="0"/>
              </a:rPr>
              <a:t>Q1. </a:t>
            </a:r>
            <a:r>
              <a:rPr lang="en-GB" sz="1800" dirty="0">
                <a:effectLst/>
                <a:latin typeface="Tahoma" panose="020B0604030504040204" pitchFamily="34" charset="0"/>
                <a:ea typeface="Calibri" panose="020F0502020204030204" pitchFamily="34" charset="0"/>
                <a:cs typeface="Times New Roman" panose="02020603050405020304" pitchFamily="18" charset="0"/>
              </a:rPr>
              <a:t>Describe two or more recruitment methods used in the creative industries.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Identify different types of employment in the creative industries</a:t>
            </a:r>
            <a:r>
              <a:rPr lang="en-GB" sz="1800" b="0" dirty="0">
                <a:effectLst/>
                <a:latin typeface="Tahoma" panose="020B0604030504040204" pitchFamily="34" charset="0"/>
                <a:ea typeface="Calibri" panose="020F0502020204030204" pitchFamily="34" charset="0"/>
              </a:rPr>
              <a:t>.</a:t>
            </a:r>
            <a:r>
              <a:rPr lang="en-GB" sz="1800" b="0" i="0" dirty="0">
                <a:solidFill>
                  <a:srgbClr val="333333"/>
                </a:solidFill>
                <a:effectLst/>
                <a:latin typeface="Source Sans Pro" panose="020B0503030403020204" pitchFamily="34" charset="0"/>
                <a:ea typeface="Calibri" panose="020F0502020204030204" pitchFamily="34" charset="0"/>
              </a:rPr>
              <a:t>  (TCI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Describe job roles in one of the creative industries sectors. (TCI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Outline the skills and qualifications required for different job roles within one of the sectors within the creative industries.</a:t>
            </a:r>
            <a:r>
              <a:rPr lang="en-GB" sz="1800" dirty="0">
                <a:effectLst/>
                <a:latin typeface="Tahoma" panose="020B0604030504040204" pitchFamily="34" charset="0"/>
                <a:ea typeface="Calibri" panose="020F0502020204030204" pitchFamily="34" charset="0"/>
                <a:cs typeface="Times New Roman" panose="02020603050405020304" pitchFamily="18" charset="0"/>
              </a:rPr>
              <a:t> (TCI 3.2)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8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ahoma" panose="020B0604030504040204" pitchFamily="34" charset="0"/>
                <a:ea typeface="Calibri" panose="020F0502020204030204" pitchFamily="34" charset="0"/>
                <a:cs typeface="Times New Roman" panose="02020603050405020304" pitchFamily="18" charset="0"/>
              </a:rPr>
              <a:t>a) describe two or more job roles within it (2.2)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ahoma" panose="020B0604030504040204" pitchFamily="34" charset="0"/>
                <a:ea typeface="Calibri" panose="020F0502020204030204" pitchFamily="34" charset="0"/>
                <a:cs typeface="Times New Roman" panose="02020603050405020304" pitchFamily="18" charset="0"/>
              </a:rPr>
              <a:t>b) outline the skills and qualifications required for them (3.2)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ahoma" panose="020B0604030504040204" pitchFamily="34" charset="0"/>
                <a:ea typeface="Calibri" panose="020F0502020204030204" pitchFamily="34" charset="0"/>
                <a:cs typeface="Times New Roman" panose="02020603050405020304" pitchFamily="18" charset="0"/>
              </a:rPr>
              <a:t>c) identify different types of employment for them (2.1)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2</a:t>
            </a:fld>
            <a:endParaRPr lang="en-GB" dirty="0"/>
          </a:p>
        </p:txBody>
      </p:sp>
    </p:spTree>
    <p:extLst>
      <p:ext uri="{BB962C8B-B14F-4D97-AF65-F5344CB8AC3E}">
        <p14:creationId xmlns:p14="http://schemas.microsoft.com/office/powerpoint/2010/main" val="4126796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Think about what we have discussed – what will be your focus for today? What do you want to achieve?</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1</a:t>
            </a:r>
          </a:p>
          <a:p>
            <a:r>
              <a:rPr lang="en-GB" sz="1200" dirty="0">
                <a:effectLst/>
                <a:latin typeface="Tahoma" panose="020B0604030504040204" pitchFamily="34" charset="0"/>
                <a:ea typeface="Calibri" panose="020F0502020204030204" pitchFamily="34" charset="0"/>
              </a:rPr>
              <a:t>Describe the different sectors within the creative industries. (TCI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different sectors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Tahoma" panose="020B0604030504040204" pitchFamily="34" charset="0"/>
            </a:endParaRPr>
          </a:p>
          <a:p>
            <a:r>
              <a:rPr lang="en-GB" sz="1200" dirty="0">
                <a:effectLst/>
                <a:latin typeface="Tahoma" panose="020B0604030504040204" pitchFamily="34" charset="0"/>
                <a:ea typeface="Calibri" panose="020F0502020204030204" pitchFamily="34" charset="0"/>
              </a:rPr>
              <a:t>Outline the structure of different organisations within the creative industries. (TCI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Outline the structure of two or more different organisations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20</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32250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Describe recruitment methods used in the creative industries. (TCI 3.1)</a:t>
            </a: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Tahoma" panose="020B0604030504040204" pitchFamily="34" charset="0"/>
                <a:ea typeface="Calibri" panose="020F0502020204030204" pitchFamily="34" charset="0"/>
                <a:cs typeface="Times New Roman" panose="02020603050405020304" pitchFamily="18" charset="0"/>
              </a:rPr>
              <a:t>Q1. </a:t>
            </a: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two or more recruitment methods used 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types of employment in the creative industries</a:t>
            </a:r>
            <a:r>
              <a:rPr lang="en-GB" sz="1200" b="0" dirty="0">
                <a:effectLst/>
                <a:latin typeface="Tahoma" panose="020B0604030504040204" pitchFamily="34" charset="0"/>
                <a:ea typeface="Calibri" panose="020F0502020204030204" pitchFamily="34" charset="0"/>
              </a:rPr>
              <a:t>.</a:t>
            </a:r>
            <a:r>
              <a:rPr lang="en-GB" sz="1200" b="0" i="0" dirty="0">
                <a:solidFill>
                  <a:srgbClr val="333333"/>
                </a:solidFill>
                <a:effectLst/>
                <a:latin typeface="Source Sans Pro" panose="020B0503030403020204" pitchFamily="34" charset="0"/>
                <a:ea typeface="Calibri" panose="020F0502020204030204" pitchFamily="34" charset="0"/>
              </a:rPr>
              <a:t>  (TCI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job roles in one of the creative industries sectors. (TCI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Outline the skills and qualifications required for different job roles within one of the sectors within the creative industries.</a:t>
            </a:r>
            <a:r>
              <a:rPr lang="en-GB" sz="1200" dirty="0">
                <a:effectLst/>
                <a:latin typeface="Tahoma" panose="020B0604030504040204" pitchFamily="34" charset="0"/>
                <a:ea typeface="Calibri" panose="020F0502020204030204" pitchFamily="34" charset="0"/>
                <a:cs typeface="Times New Roman" panose="02020603050405020304" pitchFamily="18" charset="0"/>
              </a:rPr>
              <a:t> (TCI 3.2)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a) describe two or more job roles within it (2.2)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b) outline the skills and qualifications required for them (3.2)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c) identify different types of employment for them (2.1)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21</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38611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Describe recruitment methods used in the creative industries. (TCI 3.1)</a:t>
            </a: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Tahoma" panose="020B0604030504040204" pitchFamily="34" charset="0"/>
                <a:ea typeface="Calibri" panose="020F0502020204030204" pitchFamily="34" charset="0"/>
                <a:cs typeface="Times New Roman" panose="02020603050405020304" pitchFamily="18" charset="0"/>
              </a:rPr>
              <a:t>Q1. </a:t>
            </a: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two or more recruitment methods used 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types of employment in the creative industries</a:t>
            </a:r>
            <a:r>
              <a:rPr lang="en-GB" sz="1200" b="0" dirty="0">
                <a:effectLst/>
                <a:latin typeface="Tahoma" panose="020B0604030504040204" pitchFamily="34" charset="0"/>
                <a:ea typeface="Calibri" panose="020F0502020204030204" pitchFamily="34" charset="0"/>
              </a:rPr>
              <a:t>.</a:t>
            </a:r>
            <a:r>
              <a:rPr lang="en-GB" sz="1200" b="0" i="0" dirty="0">
                <a:solidFill>
                  <a:srgbClr val="333333"/>
                </a:solidFill>
                <a:effectLst/>
                <a:latin typeface="Source Sans Pro" panose="020B0503030403020204" pitchFamily="34" charset="0"/>
                <a:ea typeface="Calibri" panose="020F0502020204030204" pitchFamily="34" charset="0"/>
              </a:rPr>
              <a:t>  (TCI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job roles in one of the creative industries sectors. (TCI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Outline the skills and qualifications required for different job roles within one of the sectors within the creative industries.</a:t>
            </a:r>
            <a:r>
              <a:rPr lang="en-GB" sz="1200" dirty="0">
                <a:effectLst/>
                <a:latin typeface="Tahoma" panose="020B0604030504040204" pitchFamily="34" charset="0"/>
                <a:ea typeface="Calibri" panose="020F0502020204030204" pitchFamily="34" charset="0"/>
                <a:cs typeface="Times New Roman" panose="02020603050405020304" pitchFamily="18" charset="0"/>
              </a:rPr>
              <a:t> (TCI 3.2)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a) describe two or more job roles within it (2.2)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b) outline the skills and qualifications required for them (3.2)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c) identify different types of employment for them (2.1)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22</a:t>
            </a:fld>
            <a:endParaRPr lang="en-GB" dirty="0"/>
          </a:p>
        </p:txBody>
      </p:sp>
    </p:spTree>
    <p:extLst>
      <p:ext uri="{BB962C8B-B14F-4D97-AF65-F5344CB8AC3E}">
        <p14:creationId xmlns:p14="http://schemas.microsoft.com/office/powerpoint/2010/main" val="753235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going to be looking at some of the job roles in the creative industries in a bit more detail</a:t>
            </a:r>
          </a:p>
          <a:p>
            <a:endParaRPr lang="en-GB" dirty="0"/>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23</a:t>
            </a:fld>
            <a:endParaRPr lang="en-GB"/>
          </a:p>
        </p:txBody>
      </p:sp>
    </p:spTree>
    <p:extLst>
      <p:ext uri="{BB962C8B-B14F-4D97-AF65-F5344CB8AC3E}">
        <p14:creationId xmlns:p14="http://schemas.microsoft.com/office/powerpoint/2010/main" val="1778332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202124"/>
              </a:solidFill>
              <a:effectLst/>
              <a:latin typeface="arial" panose="020B0604020202020204" pitchFamily="34" charset="0"/>
            </a:endParaRPr>
          </a:p>
          <a:p>
            <a:r>
              <a:rPr lang="en-GB" b="0" i="0" dirty="0">
                <a:solidFill>
                  <a:srgbClr val="202124"/>
                </a:solidFill>
                <a:effectLst/>
                <a:latin typeface="arial" panose="020B0604020202020204" pitchFamily="34" charset="0"/>
              </a:rPr>
              <a:t>Has anyone worked in the creative industry?</a:t>
            </a:r>
          </a:p>
          <a:p>
            <a:endParaRPr lang="en-GB" b="0" i="0" dirty="0">
              <a:solidFill>
                <a:srgbClr val="202124"/>
              </a:solidFill>
              <a:effectLst/>
              <a:latin typeface="arial" panose="020B0604020202020204" pitchFamily="34" charset="0"/>
            </a:endParaRPr>
          </a:p>
          <a:p>
            <a:r>
              <a:rPr lang="en-GB" b="0" i="0" dirty="0">
                <a:solidFill>
                  <a:srgbClr val="202124"/>
                </a:solidFill>
                <a:effectLst/>
                <a:latin typeface="arial" panose="020B0604020202020204" pitchFamily="34" charset="0"/>
              </a:rPr>
              <a:t>1 Costume designer</a:t>
            </a:r>
          </a:p>
          <a:p>
            <a:r>
              <a:rPr lang="en-GB" b="0" i="0" dirty="0">
                <a:solidFill>
                  <a:srgbClr val="202124"/>
                </a:solidFill>
                <a:effectLst/>
                <a:latin typeface="arial" panose="020B0604020202020204" pitchFamily="34" charset="0"/>
              </a:rPr>
              <a:t>2 Journalist</a:t>
            </a:r>
          </a:p>
          <a:p>
            <a:r>
              <a:rPr lang="en-GB" b="0" i="0" dirty="0">
                <a:solidFill>
                  <a:srgbClr val="202124"/>
                </a:solidFill>
                <a:effectLst/>
                <a:latin typeface="arial" panose="020B0604020202020204" pitchFamily="34" charset="0"/>
              </a:rPr>
              <a:t>3 Photographer</a:t>
            </a:r>
          </a:p>
          <a:p>
            <a:r>
              <a:rPr lang="en-GB" b="0" i="0" dirty="0">
                <a:solidFill>
                  <a:srgbClr val="202124"/>
                </a:solidFill>
                <a:effectLst/>
                <a:latin typeface="arial" panose="020B0604020202020204" pitchFamily="34" charset="0"/>
              </a:rPr>
              <a:t>4 Graphic designer </a:t>
            </a:r>
          </a:p>
          <a:p>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24</a:t>
            </a:fld>
            <a:endParaRPr lang="en-GB" dirty="0"/>
          </a:p>
        </p:txBody>
      </p:sp>
    </p:spTree>
    <p:extLst>
      <p:ext uri="{BB962C8B-B14F-4D97-AF65-F5344CB8AC3E}">
        <p14:creationId xmlns:p14="http://schemas.microsoft.com/office/powerpoint/2010/main" val="1966823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types of employment in the creative industries</a:t>
            </a:r>
            <a:r>
              <a:rPr lang="en-GB" sz="1200" b="0" dirty="0">
                <a:effectLst/>
                <a:latin typeface="Tahoma" panose="020B0604030504040204" pitchFamily="34" charset="0"/>
                <a:ea typeface="Calibri" panose="020F0502020204030204" pitchFamily="34" charset="0"/>
              </a:rPr>
              <a:t>.</a:t>
            </a:r>
            <a:r>
              <a:rPr lang="en-GB" sz="1200" b="0" i="0" dirty="0">
                <a:solidFill>
                  <a:srgbClr val="333333"/>
                </a:solidFill>
                <a:effectLst/>
                <a:latin typeface="Source Sans Pro" panose="020B0503030403020204" pitchFamily="34" charset="0"/>
                <a:ea typeface="Calibri" panose="020F0502020204030204" pitchFamily="34" charset="0"/>
              </a:rPr>
              <a:t>  (TCI 2.1)</a:t>
            </a: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Q2. c) identify different types of employment for them (2.1)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Learners will watch the video and identify different jobs of employment in creative industries.  </a:t>
            </a:r>
          </a:p>
          <a:p>
            <a:pPr algn="l"/>
            <a:r>
              <a:rPr lang="en-GB" b="0" i="0" dirty="0">
                <a:solidFill>
                  <a:srgbClr val="495057"/>
                </a:solidFill>
                <a:effectLst/>
                <a:latin typeface="Source Sans Pro" panose="020B0503030403020204" pitchFamily="34" charset="0"/>
              </a:rPr>
              <a:t>There are lots of opportunities now that a lot of offices have moved to remote working.</a:t>
            </a:r>
          </a:p>
          <a:p>
            <a:pPr algn="l"/>
            <a:endParaRPr lang="en-GB" b="0" i="0" dirty="0">
              <a:solidFill>
                <a:srgbClr val="495057"/>
              </a:solidFill>
              <a:effectLst/>
              <a:latin typeface="Source Sans Pro" panose="020B0503030403020204" pitchFamily="34" charset="0"/>
            </a:endParaRPr>
          </a:p>
          <a:p>
            <a:pPr algn="l"/>
            <a:r>
              <a:rPr lang="en-GB" b="0" i="0" dirty="0">
                <a:solidFill>
                  <a:srgbClr val="495057"/>
                </a:solidFill>
                <a:effectLst/>
                <a:latin typeface="Source Sans Pro" panose="020B0503030403020204" pitchFamily="34" charset="0"/>
              </a:rPr>
              <a:t>Live events, marketing</a:t>
            </a:r>
          </a:p>
          <a:p>
            <a:pPr algn="l"/>
            <a:endParaRPr lang="en-GB" b="0" i="0" dirty="0">
              <a:solidFill>
                <a:srgbClr val="495057"/>
              </a:solidFill>
              <a:effectLst/>
              <a:latin typeface="Source Sans Pro" panose="020B0503030403020204" pitchFamily="34" charset="0"/>
            </a:endParaRPr>
          </a:p>
          <a:p>
            <a:pPr algn="l"/>
            <a:endParaRPr lang="en-GB" b="0" i="0" dirty="0">
              <a:solidFill>
                <a:srgbClr val="495057"/>
              </a:solidFill>
              <a:effectLst/>
              <a:latin typeface="Source Sans Pro" panose="020B0503030403020204" pitchFamily="34" charset="0"/>
            </a:endParaRPr>
          </a:p>
          <a:p>
            <a:pPr algn="l"/>
            <a:r>
              <a:rPr lang="en-GB" b="0" i="0" dirty="0">
                <a:solidFill>
                  <a:srgbClr val="495057"/>
                </a:solidFill>
                <a:effectLst/>
                <a:latin typeface="Source Sans Pro" panose="020B0503030403020204" pitchFamily="34" charset="0"/>
              </a:rPr>
              <a:t>Roles mentioned in the video:</a:t>
            </a:r>
          </a:p>
          <a:p>
            <a:pPr algn="l"/>
            <a:r>
              <a:rPr lang="en-GB" b="1" i="0" dirty="0">
                <a:solidFill>
                  <a:srgbClr val="495057"/>
                </a:solidFill>
                <a:effectLst/>
                <a:latin typeface="Source Sans Pro" panose="020B0503030403020204" pitchFamily="34" charset="0"/>
              </a:rPr>
              <a:t>Graphic Designer</a:t>
            </a:r>
          </a:p>
          <a:p>
            <a:pPr algn="l"/>
            <a:r>
              <a:rPr lang="en-GB" b="0" i="0" dirty="0">
                <a:solidFill>
                  <a:srgbClr val="495057"/>
                </a:solidFill>
                <a:effectLst/>
                <a:latin typeface="Source Sans Pro" panose="020B0503030403020204" pitchFamily="34" charset="0"/>
              </a:rPr>
              <a:t>Merchandiser</a:t>
            </a:r>
          </a:p>
          <a:p>
            <a:pPr algn="l"/>
            <a:r>
              <a:rPr lang="en-GB" b="0" i="0" dirty="0">
                <a:solidFill>
                  <a:srgbClr val="495057"/>
                </a:solidFill>
                <a:effectLst/>
                <a:latin typeface="Source Sans Pro" panose="020B0503030403020204" pitchFamily="34" charset="0"/>
              </a:rPr>
              <a:t>Window Dresser</a:t>
            </a:r>
          </a:p>
          <a:p>
            <a:pPr algn="l"/>
            <a:r>
              <a:rPr lang="en-GB" b="1" i="0" dirty="0">
                <a:solidFill>
                  <a:srgbClr val="495057"/>
                </a:solidFill>
                <a:effectLst/>
                <a:latin typeface="Source Sans Pro" panose="020B0503030403020204" pitchFamily="34" charset="0"/>
              </a:rPr>
              <a:t>Web Design &amp; Development</a:t>
            </a:r>
          </a:p>
          <a:p>
            <a:pPr algn="l"/>
            <a:r>
              <a:rPr lang="en-GB" b="1" i="0" dirty="0">
                <a:solidFill>
                  <a:srgbClr val="495057"/>
                </a:solidFill>
                <a:effectLst/>
                <a:latin typeface="Source Sans Pro" panose="020B0503030403020204" pitchFamily="34" charset="0"/>
              </a:rPr>
              <a:t>Artist</a:t>
            </a:r>
          </a:p>
          <a:p>
            <a:pPr algn="l"/>
            <a:r>
              <a:rPr lang="en-GB" b="1" i="0" dirty="0">
                <a:solidFill>
                  <a:srgbClr val="495057"/>
                </a:solidFill>
                <a:effectLst/>
                <a:latin typeface="Source Sans Pro" panose="020B0503030403020204" pitchFamily="34" charset="0"/>
              </a:rPr>
              <a:t>Dancer</a:t>
            </a:r>
          </a:p>
          <a:p>
            <a:pPr algn="l"/>
            <a:r>
              <a:rPr lang="en-GB" b="1" i="0" dirty="0">
                <a:solidFill>
                  <a:srgbClr val="495057"/>
                </a:solidFill>
                <a:effectLst/>
                <a:latin typeface="Source Sans Pro" panose="020B0503030403020204" pitchFamily="34" charset="0"/>
              </a:rPr>
              <a:t>Musician</a:t>
            </a:r>
          </a:p>
          <a:p>
            <a:pPr algn="l"/>
            <a:r>
              <a:rPr lang="en-GB" b="0" i="0" dirty="0">
                <a:solidFill>
                  <a:srgbClr val="495057"/>
                </a:solidFill>
                <a:effectLst/>
                <a:latin typeface="Source Sans Pro" panose="020B0503030403020204" pitchFamily="34" charset="0"/>
              </a:rPr>
              <a:t>Theatre</a:t>
            </a:r>
          </a:p>
          <a:p>
            <a:pPr algn="l"/>
            <a:r>
              <a:rPr lang="en-GB" b="0" i="0" dirty="0">
                <a:solidFill>
                  <a:srgbClr val="495057"/>
                </a:solidFill>
                <a:effectLst/>
                <a:latin typeface="Source Sans Pro" panose="020B0503030403020204" pitchFamily="34" charset="0"/>
              </a:rPr>
              <a:t>Architect</a:t>
            </a:r>
          </a:p>
          <a:p>
            <a:pPr algn="l"/>
            <a:r>
              <a:rPr lang="en-GB" b="0" i="0" dirty="0">
                <a:solidFill>
                  <a:srgbClr val="495057"/>
                </a:solidFill>
                <a:effectLst/>
                <a:latin typeface="Source Sans Pro" panose="020B0503030403020204" pitchFamily="34" charset="0"/>
              </a:rPr>
              <a:t>Tech (variety of roles) Producer, Engineer</a:t>
            </a:r>
          </a:p>
          <a:p>
            <a:pPr algn="l"/>
            <a:r>
              <a:rPr lang="en-GB" b="0" i="0" dirty="0">
                <a:solidFill>
                  <a:srgbClr val="495057"/>
                </a:solidFill>
                <a:effectLst/>
                <a:latin typeface="Source Sans Pro" panose="020B0503030403020204" pitchFamily="34" charset="0"/>
              </a:rPr>
              <a:t>Project Manager</a:t>
            </a:r>
          </a:p>
          <a:p>
            <a:pPr algn="l"/>
            <a:endParaRPr lang="en-GB" b="0" i="0" dirty="0">
              <a:solidFill>
                <a:srgbClr val="495057"/>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BCBE4517-808D-497A-9918-F858BE961461}" type="slidenum">
              <a:rPr lang="en-GB" smtClean="0"/>
              <a:t>25</a:t>
            </a:fld>
            <a:endParaRPr lang="en-GB"/>
          </a:p>
        </p:txBody>
      </p:sp>
    </p:spTree>
    <p:extLst>
      <p:ext uri="{BB962C8B-B14F-4D97-AF65-F5344CB8AC3E}">
        <p14:creationId xmlns:p14="http://schemas.microsoft.com/office/powerpoint/2010/main" val="4214270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types of employment in the creative industries</a:t>
            </a:r>
            <a:r>
              <a:rPr lang="en-GB" sz="1200" b="0" dirty="0">
                <a:effectLst/>
                <a:latin typeface="Tahoma" panose="020B0604030504040204" pitchFamily="34" charset="0"/>
                <a:ea typeface="Calibri" panose="020F0502020204030204" pitchFamily="34" charset="0"/>
              </a:rPr>
              <a:t>.</a:t>
            </a:r>
            <a:r>
              <a:rPr lang="en-GB" sz="1200" b="0" i="0" dirty="0">
                <a:solidFill>
                  <a:srgbClr val="333333"/>
                </a:solidFill>
                <a:effectLst/>
                <a:latin typeface="Source Sans Pro" panose="020B0503030403020204" pitchFamily="34" charset="0"/>
                <a:ea typeface="Calibri" panose="020F0502020204030204" pitchFamily="34" charset="0"/>
              </a:rPr>
              <a:t>  (TCI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job roles in one of the creative industries sectors. (TCI 2.2)</a:t>
            </a:r>
          </a:p>
          <a:p>
            <a:pPr>
              <a:lnSpc>
                <a:spcPct val="107000"/>
              </a:lnSpc>
              <a:spcAft>
                <a:spcPts val="800"/>
              </a:spcAft>
            </a:pPr>
            <a:r>
              <a:rPr lang="en-GB" sz="12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a) describe two or more job roles within it (2.2)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c) identify different types of employment for them (2.1)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26</a:t>
            </a:fld>
            <a:endParaRPr lang="en-GB"/>
          </a:p>
        </p:txBody>
      </p:sp>
    </p:spTree>
    <p:extLst>
      <p:ext uri="{BB962C8B-B14F-4D97-AF65-F5344CB8AC3E}">
        <p14:creationId xmlns:p14="http://schemas.microsoft.com/office/powerpoint/2010/main" val="2007534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types of employment in the creative industries</a:t>
            </a:r>
            <a:r>
              <a:rPr lang="en-GB" sz="1200" b="0" dirty="0">
                <a:effectLst/>
                <a:latin typeface="Tahoma" panose="020B0604030504040204" pitchFamily="34" charset="0"/>
                <a:ea typeface="Calibri" panose="020F0502020204030204" pitchFamily="34" charset="0"/>
              </a:rPr>
              <a:t>.</a:t>
            </a:r>
            <a:r>
              <a:rPr lang="en-GB" sz="1200" b="0" i="0" dirty="0">
                <a:solidFill>
                  <a:srgbClr val="333333"/>
                </a:solidFill>
                <a:effectLst/>
                <a:latin typeface="Source Sans Pro" panose="020B0503030403020204" pitchFamily="34" charset="0"/>
                <a:ea typeface="Calibri" panose="020F0502020204030204" pitchFamily="34" charset="0"/>
              </a:rPr>
              <a:t>  (TCI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Outline the skills and qualifications required for different job roles within one of the sectors within the creative industries.</a:t>
            </a:r>
            <a:r>
              <a:rPr lang="en-GB" sz="1200" dirty="0">
                <a:effectLst/>
                <a:latin typeface="Tahoma" panose="020B0604030504040204" pitchFamily="34" charset="0"/>
                <a:ea typeface="Calibri" panose="020F0502020204030204" pitchFamily="34" charset="0"/>
                <a:cs typeface="Times New Roman" panose="02020603050405020304" pitchFamily="18" charset="0"/>
              </a:rPr>
              <a:t> (TCI 3.2)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b) outline the skills and qualifications required for them (3.2)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c) identify different types of employment for them (2.1)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endParaRPr lang="en-GB" dirty="0"/>
          </a:p>
          <a:p>
            <a:r>
              <a:rPr lang="en-GB" dirty="0"/>
              <a:t>Discover</a:t>
            </a:r>
          </a:p>
          <a:p>
            <a:r>
              <a:rPr lang="en-GB" dirty="0"/>
              <a:t>https://discovercreative.careers/#/</a:t>
            </a:r>
          </a:p>
          <a:p>
            <a:endParaRPr lang="en-GB" dirty="0"/>
          </a:p>
          <a:p>
            <a:r>
              <a:rPr lang="en-GB" dirty="0"/>
              <a:t>National Careers Service</a:t>
            </a:r>
          </a:p>
          <a:p>
            <a:r>
              <a:rPr lang="en-GB" dirty="0"/>
              <a:t>https://nationalcareers.service.gov.uk/job-categories/creative-and-media</a:t>
            </a:r>
          </a:p>
          <a:p>
            <a:endParaRPr lang="en-GB" dirty="0"/>
          </a:p>
          <a:p>
            <a:r>
              <a:rPr lang="en-GB" dirty="0"/>
              <a:t>Prospects</a:t>
            </a:r>
          </a:p>
          <a:p>
            <a:r>
              <a:rPr lang="en-GB" dirty="0"/>
              <a:t>https://www.prospects.ac.uk/jobs-and-work-experience/job-sectors/creative-arts-and-design/creative-jobs</a:t>
            </a:r>
          </a:p>
          <a:p>
            <a:endParaRPr lang="en-GB" dirty="0"/>
          </a:p>
          <a:p>
            <a:r>
              <a:rPr lang="en-GB" dirty="0"/>
              <a:t>Target Careers</a:t>
            </a:r>
          </a:p>
          <a:p>
            <a:r>
              <a:rPr lang="en-GB" dirty="0"/>
              <a:t>https://targetcareers.co.uk/careers-advice/choosing-your-career/313433-i-want-a-creative-career-what-are-my-options</a:t>
            </a:r>
          </a:p>
          <a:p>
            <a:endParaRPr lang="en-GB" dirty="0"/>
          </a:p>
          <a:p>
            <a:r>
              <a:rPr lang="en-GB" dirty="0" err="1"/>
              <a:t>Creativepool</a:t>
            </a:r>
            <a:endParaRPr lang="en-GB" dirty="0"/>
          </a:p>
          <a:p>
            <a:r>
              <a:rPr lang="en-GB" dirty="0"/>
              <a:t>https://creativepool.com/jobs/</a:t>
            </a:r>
          </a:p>
          <a:p>
            <a:endParaRPr lang="en-GB" dirty="0"/>
          </a:p>
          <a:p>
            <a:endParaRPr lang="en-GB" dirty="0"/>
          </a:p>
          <a:p>
            <a:endParaRPr lang="en-GB" dirty="0"/>
          </a:p>
          <a:p>
            <a:endParaRPr lang="en-GB" dirty="0"/>
          </a:p>
          <a:p>
            <a:endParaRPr lang="en-GB" dirty="0"/>
          </a:p>
          <a:p>
            <a:endParaRPr lang="en-GB" dirty="0"/>
          </a:p>
          <a:p>
            <a:endParaRPr lang="en-GB" dirty="0"/>
          </a:p>
          <a:p>
            <a:r>
              <a:rPr lang="en-GB" dirty="0"/>
              <a:t>So we looked at the multiple sectors in the creative industries and of course we have the creative side, such as authors, video makers, hobbies &amp; crafts, photos for example. </a:t>
            </a:r>
          </a:p>
          <a:p>
            <a:endParaRPr lang="en-GB" dirty="0"/>
          </a:p>
          <a:p>
            <a:r>
              <a:rPr lang="en-GB" dirty="0"/>
              <a:t>But, in addition, they have to be managed.  There’s going to be sales, technical aspects, financial aspects – like investments, viability, marketing etc to reach the right customer, and administration.</a:t>
            </a:r>
          </a:p>
          <a:p>
            <a:endParaRPr lang="en-GB" dirty="0"/>
          </a:p>
          <a:p>
            <a:r>
              <a:rPr lang="en-GB" dirty="0"/>
              <a:t>So, if you have transferable skills, this could be a way into the sector.</a:t>
            </a:r>
          </a:p>
          <a:p>
            <a:endParaRPr lang="en-GB" dirty="0"/>
          </a:p>
        </p:txBody>
      </p:sp>
      <p:sp>
        <p:nvSpPr>
          <p:cNvPr id="4" name="Slide Number Placeholder 3"/>
          <p:cNvSpPr>
            <a:spLocks noGrp="1"/>
          </p:cNvSpPr>
          <p:nvPr>
            <p:ph type="sldNum" sz="quarter" idx="5"/>
          </p:nvPr>
        </p:nvSpPr>
        <p:spPr/>
        <p:txBody>
          <a:bodyPr/>
          <a:lstStyle/>
          <a:p>
            <a:fld id="{BCBE4517-808D-497A-9918-F858BE961461}" type="slidenum">
              <a:rPr lang="en-GB" smtClean="0"/>
              <a:t>27</a:t>
            </a:fld>
            <a:endParaRPr lang="en-GB"/>
          </a:p>
        </p:txBody>
      </p:sp>
    </p:spTree>
    <p:extLst>
      <p:ext uri="{BB962C8B-B14F-4D97-AF65-F5344CB8AC3E}">
        <p14:creationId xmlns:p14="http://schemas.microsoft.com/office/powerpoint/2010/main" val="2440681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job roles in one of the creative industries sectors. (TCI 2.2)</a:t>
            </a:r>
          </a:p>
          <a:p>
            <a:pPr>
              <a:lnSpc>
                <a:spcPct val="107000"/>
              </a:lnSpc>
              <a:spcAft>
                <a:spcPts val="800"/>
              </a:spcAft>
            </a:pPr>
            <a:r>
              <a:rPr lang="en-GB" sz="12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a) describe two or more job roles within it (2.2)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r>
              <a:rPr lang="en-GB" dirty="0"/>
              <a:t>JOBS IDENTIFIED – 20 minutes Identify job roles within sectors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28</a:t>
            </a:fld>
            <a:endParaRPr lang="en-GB" dirty="0"/>
          </a:p>
        </p:txBody>
      </p:sp>
    </p:spTree>
    <p:extLst>
      <p:ext uri="{BB962C8B-B14F-4D97-AF65-F5344CB8AC3E}">
        <p14:creationId xmlns:p14="http://schemas.microsoft.com/office/powerpoint/2010/main" val="332325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types of employment in the creative industries</a:t>
            </a:r>
            <a:r>
              <a:rPr lang="en-GB" sz="1200" b="0" dirty="0">
                <a:effectLst/>
                <a:latin typeface="Tahoma" panose="020B0604030504040204" pitchFamily="34" charset="0"/>
                <a:ea typeface="Calibri" panose="020F0502020204030204" pitchFamily="34" charset="0"/>
              </a:rPr>
              <a:t>.</a:t>
            </a:r>
            <a:r>
              <a:rPr lang="en-GB" sz="1200" b="0" i="0" dirty="0">
                <a:solidFill>
                  <a:srgbClr val="333333"/>
                </a:solidFill>
                <a:effectLst/>
                <a:latin typeface="Source Sans Pro" panose="020B0503030403020204" pitchFamily="34" charset="0"/>
                <a:ea typeface="Calibri" panose="020F0502020204030204" pitchFamily="34" charset="0"/>
              </a:rPr>
              <a:t>  (TCI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job roles in one of the creative industries sectors. (TCI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Outline the skills and qualifications required for different job roles within one of the sectors within the creative industries.</a:t>
            </a:r>
            <a:r>
              <a:rPr lang="en-GB" sz="1200" dirty="0">
                <a:effectLst/>
                <a:latin typeface="Tahoma" panose="020B0604030504040204" pitchFamily="34" charset="0"/>
                <a:ea typeface="Calibri" panose="020F0502020204030204" pitchFamily="34" charset="0"/>
                <a:cs typeface="Times New Roman" panose="02020603050405020304" pitchFamily="18" charset="0"/>
              </a:rPr>
              <a:t> (TCI 3.2)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a) describe two or more job roles within it (2.2)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b) outline the skills and qualifications required for them (3.2)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c) identify different types of employment for them (2.1)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r>
              <a:rPr lang="en-GB" dirty="0"/>
              <a:t>We have supporting organisations that look to upskill people and make the entertainment industry a better place to work.</a:t>
            </a:r>
          </a:p>
          <a:p>
            <a:endParaRPr lang="en-GB" dirty="0"/>
          </a:p>
          <a:p>
            <a:r>
              <a:rPr lang="en-GB" dirty="0"/>
              <a:t>Show - https://www.thecreativeindustries.co.uk/partners </a:t>
            </a:r>
          </a:p>
          <a:p>
            <a:r>
              <a:rPr lang="en-GB" dirty="0"/>
              <a:t>CIC this website shows supporting skills councils that are associated with creative industries.  It’s about having a standard to follow in the industry, you might get certification for it, for example think of editing.  You might need to ensure someone is competent or skilled enough, if they are not, then these organisations can support and show how you can upskill.  Google - support organisations creative industries. </a:t>
            </a:r>
          </a:p>
          <a:p>
            <a:endParaRPr lang="en-GB" b="0" i="0" dirty="0">
              <a:solidFill>
                <a:srgbClr val="333333"/>
              </a:solidFill>
              <a:effectLst/>
              <a:latin typeface="Raleway" pitchFamily="2" charset="0"/>
            </a:endParaRPr>
          </a:p>
          <a:p>
            <a:r>
              <a:rPr lang="en-GB" b="0" i="0" dirty="0">
                <a:solidFill>
                  <a:srgbClr val="333333"/>
                </a:solidFill>
                <a:effectLst/>
                <a:latin typeface="Raleway" pitchFamily="2" charset="0"/>
              </a:rPr>
              <a:t>awareness of the </a:t>
            </a:r>
            <a:r>
              <a:rPr lang="en-GB" b="0" i="0" dirty="0" err="1">
                <a:solidFill>
                  <a:srgbClr val="333333"/>
                </a:solidFill>
                <a:effectLst/>
                <a:latin typeface="Raleway" pitchFamily="2" charset="0"/>
              </a:rPr>
              <a:t>CoSTAR</a:t>
            </a:r>
            <a:r>
              <a:rPr lang="en-GB" b="0" i="0" dirty="0">
                <a:solidFill>
                  <a:srgbClr val="333333"/>
                </a:solidFill>
                <a:effectLst/>
                <a:latin typeface="Raleway" pitchFamily="2" charset="0"/>
              </a:rPr>
              <a:t> programme, run by the AHRC and UKRI, which plans to invest an estimated £75.6m over six years supporting innovative uses of convergent technologies in screen-based industries.</a:t>
            </a:r>
          </a:p>
          <a:p>
            <a:endParaRPr lang="en-GB" b="0" i="0" dirty="0">
              <a:solidFill>
                <a:srgbClr val="333333"/>
              </a:solidFill>
              <a:effectLst/>
              <a:latin typeface="Raleway" pitchFamily="2" charset="0"/>
            </a:endParaRPr>
          </a:p>
          <a:p>
            <a:r>
              <a:rPr lang="en-GB" b="1" i="0" dirty="0">
                <a:solidFill>
                  <a:srgbClr val="111111"/>
                </a:solidFill>
                <a:effectLst/>
                <a:latin typeface="Roboto" panose="02000000000000000000" pitchFamily="2" charset="0"/>
              </a:rPr>
              <a:t>(Technological convergence</a:t>
            </a:r>
            <a:r>
              <a:rPr lang="en-GB" b="0" i="0" dirty="0">
                <a:solidFill>
                  <a:srgbClr val="111111"/>
                </a:solidFill>
                <a:effectLst/>
                <a:latin typeface="Roboto" panose="02000000000000000000" pitchFamily="2" charset="0"/>
              </a:rPr>
              <a:t>, also known as digital </a:t>
            </a:r>
            <a:r>
              <a:rPr lang="en-GB" b="1" i="0" dirty="0">
                <a:solidFill>
                  <a:srgbClr val="111111"/>
                </a:solidFill>
                <a:effectLst/>
                <a:latin typeface="Roboto" panose="02000000000000000000" pitchFamily="2" charset="0"/>
              </a:rPr>
              <a:t>convergence</a:t>
            </a:r>
            <a:r>
              <a:rPr lang="en-GB" b="0" i="0" dirty="0">
                <a:solidFill>
                  <a:srgbClr val="111111"/>
                </a:solidFill>
                <a:effectLst/>
                <a:latin typeface="Roboto" panose="02000000000000000000" pitchFamily="2" charset="0"/>
              </a:rPr>
              <a:t>, is</a:t>
            </a:r>
            <a:r>
              <a:rPr lang="en-GB" b="1" i="0" dirty="0">
                <a:solidFill>
                  <a:srgbClr val="111111"/>
                </a:solidFill>
                <a:effectLst/>
                <a:latin typeface="Roboto" panose="02000000000000000000" pitchFamily="2" charset="0"/>
              </a:rPr>
              <a:t>  for technologies that were originally unrelated  - as discussed in slide re digitisation. )</a:t>
            </a:r>
            <a:endParaRPr lang="en-GB" dirty="0"/>
          </a:p>
          <a:p>
            <a:endParaRPr lang="en-GB" dirty="0"/>
          </a:p>
          <a:p>
            <a:endParaRPr lang="en-GB" dirty="0"/>
          </a:p>
          <a:p>
            <a:r>
              <a:rPr lang="en-GB" dirty="0"/>
              <a:t>https://www.thecreativeindustries.co.uk/</a:t>
            </a:r>
          </a:p>
          <a:p>
            <a:endParaRPr lang="en-GB" dirty="0"/>
          </a:p>
          <a:p>
            <a:r>
              <a:rPr lang="en-GB" b="0" i="0" dirty="0">
                <a:solidFill>
                  <a:srgbClr val="0B0C0C"/>
                </a:solidFill>
                <a:effectLst/>
                <a:latin typeface="GDS Transport"/>
              </a:rPr>
              <a:t>The Creative Industries Council is a joint forum between the creative industries and government. – set up to be a voice for the creative industries.</a:t>
            </a:r>
          </a:p>
          <a:p>
            <a:r>
              <a:rPr lang="en-GB" b="0" i="0" dirty="0">
                <a:solidFill>
                  <a:srgbClr val="333333"/>
                </a:solidFill>
                <a:effectLst/>
                <a:latin typeface="Raleway" pitchFamily="2" charset="0"/>
              </a:rPr>
              <a:t>https://www.gov.uk/government/groups/creative-industries-council</a:t>
            </a:r>
          </a:p>
          <a:p>
            <a:endParaRPr lang="en-GB" b="0" i="0" dirty="0">
              <a:solidFill>
                <a:srgbClr val="333333"/>
              </a:solidFill>
              <a:effectLst/>
              <a:latin typeface="Raleway" pitchFamily="2" charset="0"/>
            </a:endParaRPr>
          </a:p>
          <a:p>
            <a:r>
              <a:rPr lang="en-GB" b="0" i="0" dirty="0">
                <a:solidFill>
                  <a:srgbClr val="333333"/>
                </a:solidFill>
                <a:effectLst/>
                <a:latin typeface="Raleway" pitchFamily="2" charset="0"/>
              </a:rPr>
              <a:t>CREATECH</a:t>
            </a:r>
          </a:p>
          <a:p>
            <a:r>
              <a:rPr lang="en-GB" b="0" i="0" dirty="0">
                <a:solidFill>
                  <a:srgbClr val="333333"/>
                </a:solidFill>
                <a:effectLst/>
                <a:latin typeface="Raleway" pitchFamily="2" charset="0"/>
              </a:rPr>
              <a:t>The fast-growing area where creativity interacts with emerging technologies.</a:t>
            </a:r>
          </a:p>
          <a:p>
            <a:endParaRPr lang="en-GB" b="0" i="0" dirty="0">
              <a:solidFill>
                <a:srgbClr val="333333"/>
              </a:solidFill>
              <a:effectLst/>
              <a:latin typeface="Raleway" pitchFamily="2" charset="0"/>
            </a:endParaRPr>
          </a:p>
          <a:p>
            <a:r>
              <a:rPr lang="en-GB" b="0" i="0" dirty="0">
                <a:solidFill>
                  <a:srgbClr val="333333"/>
                </a:solidFill>
                <a:effectLst/>
                <a:latin typeface="Raleway" pitchFamily="2" charset="0"/>
              </a:rPr>
              <a:t>Recently, (Oct 2022) The Arts and Humanities Research Council (AHRC) held a briefing in Pontefract to increase</a:t>
            </a:r>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29</a:t>
            </a:fld>
            <a:endParaRPr lang="en-GB"/>
          </a:p>
        </p:txBody>
      </p:sp>
    </p:spTree>
    <p:extLst>
      <p:ext uri="{BB962C8B-B14F-4D97-AF65-F5344CB8AC3E}">
        <p14:creationId xmlns:p14="http://schemas.microsoft.com/office/powerpoint/2010/main" val="363984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1</a:t>
            </a:r>
          </a:p>
          <a:p>
            <a:r>
              <a:rPr lang="en-GB" sz="1200" dirty="0">
                <a:effectLst/>
                <a:latin typeface="Tahoma" panose="020B0604030504040204" pitchFamily="34" charset="0"/>
                <a:ea typeface="Calibri" panose="020F0502020204030204" pitchFamily="34" charset="0"/>
              </a:rPr>
              <a:t>Describe the different sectors within the creative industries. (TCI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different sectors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Tahoma" panose="020B0604030504040204" pitchFamily="34" charset="0"/>
            </a:endParaRPr>
          </a:p>
          <a:p>
            <a:r>
              <a:rPr lang="en-GB" sz="1200" dirty="0">
                <a:effectLst/>
                <a:latin typeface="Tahoma" panose="020B0604030504040204" pitchFamily="34" charset="0"/>
                <a:ea typeface="Calibri" panose="020F0502020204030204" pitchFamily="34" charset="0"/>
              </a:rPr>
              <a:t>Outline the structure of different organisations within the creative industries. (TCI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Outline the structure of two or more different organisations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3</a:t>
            </a:fld>
            <a:endParaRPr lang="en-GB" dirty="0"/>
          </a:p>
        </p:txBody>
      </p:sp>
    </p:spTree>
    <p:extLst>
      <p:ext uri="{BB962C8B-B14F-4D97-AF65-F5344CB8AC3E}">
        <p14:creationId xmlns:p14="http://schemas.microsoft.com/office/powerpoint/2010/main" val="2488341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000000"/>
                </a:solidFill>
                <a:effectLst/>
                <a:latin typeface="Calibri" panose="020F0502020204030204" pitchFamily="34" charset="0"/>
                <a:ea typeface="+mn-ea"/>
                <a:cs typeface="+mn-cs"/>
              </a:rPr>
              <a:t>Have a look at some of the examples of jobs that you found and see if you can find the supporting organisation around it.  </a:t>
            </a:r>
            <a:r>
              <a:rPr lang="en-GB" sz="1200" kern="1200" dirty="0" err="1">
                <a:solidFill>
                  <a:srgbClr val="000000"/>
                </a:solidFill>
                <a:effectLst/>
                <a:latin typeface="Calibri" panose="020F0502020204030204" pitchFamily="34" charset="0"/>
                <a:ea typeface="+mn-ea"/>
                <a:cs typeface="+mn-cs"/>
              </a:rPr>
              <a:t>Eg</a:t>
            </a:r>
            <a:r>
              <a:rPr lang="en-GB" sz="1200" kern="1200" dirty="0">
                <a:solidFill>
                  <a:srgbClr val="000000"/>
                </a:solidFill>
                <a:effectLst/>
                <a:latin typeface="Calibri" panose="020F0502020204030204" pitchFamily="34" charset="0"/>
                <a:ea typeface="+mn-ea"/>
                <a:cs typeface="+mn-cs"/>
              </a:rPr>
              <a:t> in Music – CIC website UK Music</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30</a:t>
            </a:fld>
            <a:endParaRPr lang="en-GB"/>
          </a:p>
        </p:txBody>
      </p:sp>
    </p:spTree>
    <p:extLst>
      <p:ext uri="{BB962C8B-B14F-4D97-AF65-F5344CB8AC3E}">
        <p14:creationId xmlns:p14="http://schemas.microsoft.com/office/powerpoint/2010/main" val="2336480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https://www.unionlearn.org.uk/what-we-do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https://www.equity.org.uk/</a:t>
            </a:r>
            <a:r>
              <a:rPr lang="en-GB" dirty="0"/>
              <a:t> - </a:t>
            </a:r>
            <a:r>
              <a:rPr lang="en-GB" b="0" i="0" dirty="0">
                <a:solidFill>
                  <a:srgbClr val="202122"/>
                </a:solidFill>
                <a:effectLst/>
                <a:latin typeface="Arial" panose="020B0604020202020204" pitchFamily="34" charset="0"/>
              </a:rPr>
              <a:t> is the </a:t>
            </a:r>
            <a:r>
              <a:rPr lang="en-GB" b="0" i="0" u="none" strike="noStrike" dirty="0">
                <a:solidFill>
                  <a:srgbClr val="3366CC"/>
                </a:solidFill>
                <a:effectLst/>
                <a:latin typeface="Arial" panose="020B0604020202020204" pitchFamily="34" charset="0"/>
                <a:hlinkClick r:id="rId4" tooltip="Trade union"/>
              </a:rPr>
              <a:t>trade union</a:t>
            </a:r>
            <a:r>
              <a:rPr lang="en-GB" b="0" i="0" dirty="0">
                <a:solidFill>
                  <a:srgbClr val="202122"/>
                </a:solidFill>
                <a:effectLst/>
                <a:latin typeface="Arial" panose="020B0604020202020204" pitchFamily="34" charset="0"/>
              </a:rPr>
              <a:t> for the performing arts and entertainment industries.  </a:t>
            </a:r>
            <a:r>
              <a:rPr lang="en-GB" dirty="0"/>
              <a:t>currently campaigning for </a:t>
            </a:r>
            <a:r>
              <a:rPr lang="en-GB" b="0" i="0" dirty="0">
                <a:solidFill>
                  <a:srgbClr val="FFFFFF"/>
                </a:solidFill>
                <a:effectLst/>
                <a:latin typeface="Source Sans Pro" panose="020B0503030403020204" pitchFamily="34" charset="0"/>
              </a:rPr>
              <a:t>radical improvements, to work, rest, and pay in the West End – including a 17% rise on minimum pay for performers and stage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will need to be a member to view jobs.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Wider Learning- Employment Laws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https://www.legislation.gov.uk/ukpga/1996/18/contents</a:t>
            </a:r>
            <a:endParaRPr lang="en-GB" dirty="0"/>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31</a:t>
            </a:fld>
            <a:endParaRPr lang="en-GB"/>
          </a:p>
        </p:txBody>
      </p:sp>
    </p:spTree>
    <p:extLst>
      <p:ext uri="{BB962C8B-B14F-4D97-AF65-F5344CB8AC3E}">
        <p14:creationId xmlns:p14="http://schemas.microsoft.com/office/powerpoint/2010/main" val="1025386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types of employment in the creative industries</a:t>
            </a:r>
            <a:r>
              <a:rPr lang="en-GB" sz="1200" b="0" dirty="0">
                <a:effectLst/>
                <a:latin typeface="Tahoma" panose="020B0604030504040204" pitchFamily="34" charset="0"/>
                <a:ea typeface="Calibri" panose="020F0502020204030204" pitchFamily="34" charset="0"/>
              </a:rPr>
              <a:t>.</a:t>
            </a:r>
            <a:r>
              <a:rPr lang="en-GB" sz="1200" b="0" i="0" dirty="0">
                <a:solidFill>
                  <a:srgbClr val="333333"/>
                </a:solidFill>
                <a:effectLst/>
                <a:latin typeface="Source Sans Pro" panose="020B0503030403020204" pitchFamily="34" charset="0"/>
                <a:ea typeface="Calibri" panose="020F0502020204030204" pitchFamily="34" charset="0"/>
              </a:rPr>
              <a:t>  (TCI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job roles in one of the creative industries sectors. (TCI 2.2)</a:t>
            </a:r>
          </a:p>
          <a:p>
            <a:pPr>
              <a:lnSpc>
                <a:spcPct val="107000"/>
              </a:lnSpc>
              <a:spcAft>
                <a:spcPts val="800"/>
              </a:spcAft>
            </a:pPr>
            <a:r>
              <a:rPr lang="en-GB" sz="12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a) describe two or more job roles within it (2.2)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c) identify different types of employment for them (2.1)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algn="l" fontAlgn="base"/>
            <a:r>
              <a:rPr lang="en-GB" b="1" i="0" dirty="0">
                <a:solidFill>
                  <a:srgbClr val="000000"/>
                </a:solidFill>
                <a:effectLst/>
                <a:latin typeface="Assistant" pitchFamily="2" charset="-79"/>
                <a:cs typeface="Assistant" pitchFamily="2" charset="-79"/>
              </a:rPr>
              <a:t>Video</a:t>
            </a:r>
          </a:p>
          <a:p>
            <a:pPr marL="0" indent="0" algn="l">
              <a:buFont typeface="Arial" panose="020B0604020202020204" pitchFamily="34" charset="0"/>
              <a:buNone/>
            </a:pPr>
            <a:r>
              <a:rPr lang="en-GB" b="1" i="0" dirty="0">
                <a:solidFill>
                  <a:srgbClr val="111111"/>
                </a:solidFill>
                <a:effectLst/>
                <a:latin typeface="Roboto" panose="02000000000000000000" pitchFamily="2" charset="0"/>
              </a:rPr>
              <a:t>Different types of employment</a:t>
            </a:r>
          </a:p>
          <a:p>
            <a:pPr algn="l">
              <a:spcAft>
                <a:spcPts val="800"/>
              </a:spcAft>
              <a:buFont typeface="Arial" panose="020B0604020202020204" pitchFamily="34" charset="0"/>
              <a:buChar char="•"/>
            </a:pPr>
            <a:r>
              <a:rPr lang="en-GB" sz="1000" b="0" i="0" dirty="0">
                <a:solidFill>
                  <a:srgbClr val="000000"/>
                </a:solidFill>
                <a:effectLst/>
                <a:latin typeface="Source Sans Pro" panose="020B0503030403020204" pitchFamily="34" charset="0"/>
              </a:rPr>
              <a:t>Contracts (full-time, part time, temporary, fixed term, freelance) </a:t>
            </a:r>
            <a:endParaRPr lang="en-GB" sz="1000" b="0" i="0" dirty="0">
              <a:solidFill>
                <a:srgbClr val="000000"/>
              </a:solidFill>
              <a:effectLst/>
              <a:latin typeface="Calibri" panose="020F0502020204030204" pitchFamily="34" charset="0"/>
            </a:endParaRPr>
          </a:p>
          <a:p>
            <a:pPr algn="l">
              <a:spcAft>
                <a:spcPts val="800"/>
              </a:spcAft>
              <a:buFont typeface="Arial" panose="020B0604020202020204" pitchFamily="34" charset="0"/>
              <a:buChar char="•"/>
            </a:pPr>
            <a:r>
              <a:rPr lang="en-GB" sz="1000" b="0" i="0" dirty="0">
                <a:solidFill>
                  <a:srgbClr val="000000"/>
                </a:solidFill>
                <a:effectLst/>
                <a:latin typeface="Source Sans Pro" panose="020B0503030403020204" pitchFamily="34" charset="0"/>
              </a:rPr>
              <a:t>Conditions (onsite/location, remotely / from home, shift work, office hours, irregular and anti-social hours) </a:t>
            </a:r>
            <a:endParaRPr lang="en-GB" sz="1000" b="0" i="0" dirty="0">
              <a:solidFill>
                <a:srgbClr val="000000"/>
              </a:solidFill>
              <a:effectLst/>
              <a:latin typeface="Calibri" panose="020F0502020204030204" pitchFamily="34" charset="0"/>
            </a:endParaRPr>
          </a:p>
          <a:p>
            <a:pPr algn="l">
              <a:spcAft>
                <a:spcPts val="800"/>
              </a:spcAft>
              <a:buFont typeface="Arial" panose="020B0604020202020204" pitchFamily="34" charset="0"/>
              <a:buChar char="•"/>
            </a:pPr>
            <a:r>
              <a:rPr lang="en-GB" sz="1000" b="0" i="0" dirty="0">
                <a:solidFill>
                  <a:srgbClr val="000000"/>
                </a:solidFill>
                <a:effectLst/>
                <a:latin typeface="Source Sans Pro" panose="020B0503030403020204" pitchFamily="34" charset="0"/>
              </a:rPr>
              <a:t>Pay (salaried, hourly, pay on completion) </a:t>
            </a:r>
          </a:p>
          <a:p>
            <a:pPr>
              <a:spcAft>
                <a:spcPts val="600"/>
              </a:spcAft>
            </a:pPr>
            <a:r>
              <a:rPr lang="en-GB" sz="1200" dirty="0">
                <a:solidFill>
                  <a:srgbClr val="000000"/>
                </a:solidFill>
                <a:effectLst/>
                <a:latin typeface="Times New Roman" panose="02020603050405020304" pitchFamily="18" charset="0"/>
                <a:ea typeface="Times New Roman" panose="02020603050405020304" pitchFamily="18" charset="0"/>
              </a:rPr>
              <a:t>Look on indeed, or </a:t>
            </a:r>
            <a:r>
              <a:rPr lang="en-GB" sz="1200" dirty="0" err="1">
                <a:solidFill>
                  <a:srgbClr val="000000"/>
                </a:solidFill>
                <a:effectLst/>
                <a:latin typeface="Times New Roman" panose="02020603050405020304" pitchFamily="18" charset="0"/>
                <a:ea typeface="Times New Roman" panose="02020603050405020304" pitchFamily="18" charset="0"/>
              </a:rPr>
              <a:t>linkedin</a:t>
            </a:r>
            <a:r>
              <a:rPr lang="en-GB" sz="1200" dirty="0">
                <a:solidFill>
                  <a:srgbClr val="000000"/>
                </a:solidFill>
                <a:effectLst/>
                <a:latin typeface="Times New Roman" panose="02020603050405020304" pitchFamily="18" charset="0"/>
                <a:ea typeface="Times New Roman" panose="02020603050405020304" pitchFamily="18" charset="0"/>
              </a:rPr>
              <a:t>, </a:t>
            </a:r>
            <a:r>
              <a:rPr lang="en-GB" sz="1200" dirty="0" err="1">
                <a:solidFill>
                  <a:srgbClr val="000000"/>
                </a:solidFill>
                <a:effectLst/>
                <a:latin typeface="Times New Roman" panose="02020603050405020304" pitchFamily="18" charset="0"/>
                <a:ea typeface="Times New Roman" panose="02020603050405020304" pitchFamily="18" charset="0"/>
              </a:rPr>
              <a:t>eg</a:t>
            </a:r>
            <a:r>
              <a:rPr lang="en-GB" sz="1200" dirty="0">
                <a:solidFill>
                  <a:srgbClr val="000000"/>
                </a:solidFill>
                <a:effectLst/>
                <a:latin typeface="Times New Roman" panose="02020603050405020304" pitchFamily="18" charset="0"/>
                <a:ea typeface="Times New Roman" panose="02020603050405020304" pitchFamily="18" charset="0"/>
              </a:rPr>
              <a:t> graphic designer, </a:t>
            </a:r>
            <a:r>
              <a:rPr lang="en-GB" sz="1200" dirty="0" err="1">
                <a:solidFill>
                  <a:srgbClr val="000000"/>
                </a:solidFill>
                <a:effectLst/>
                <a:latin typeface="Times New Roman" panose="02020603050405020304" pitchFamily="18" charset="0"/>
                <a:ea typeface="Times New Roman" panose="02020603050405020304" pitchFamily="18" charset="0"/>
              </a:rPr>
              <a:t>uk</a:t>
            </a:r>
            <a:r>
              <a:rPr lang="en-GB" sz="1200" dirty="0">
                <a:solidFill>
                  <a:srgbClr val="000000"/>
                </a:solidFill>
                <a:effectLst/>
                <a:latin typeface="Times New Roman" panose="02020603050405020304" pitchFamily="18" charset="0"/>
                <a:ea typeface="Times New Roman" panose="02020603050405020304" pitchFamily="18" charset="0"/>
              </a:rPr>
              <a:t>.  Research is it remote, onsite</a:t>
            </a:r>
            <a:endParaRPr lang="en-GB" sz="1200" dirty="0">
              <a:effectLst/>
              <a:latin typeface="Times New Roman" panose="02020603050405020304" pitchFamily="18" charset="0"/>
              <a:ea typeface="Times New Roman" panose="02020603050405020304" pitchFamily="18" charset="0"/>
            </a:endParaRPr>
          </a:p>
          <a:p>
            <a:pPr>
              <a:spcAft>
                <a:spcPts val="600"/>
              </a:spcAft>
            </a:pPr>
            <a:endParaRPr lang="en-GB" sz="1200" b="1" dirty="0">
              <a:solidFill>
                <a:srgbClr val="000000"/>
              </a:solidFill>
              <a:effectLst/>
              <a:latin typeface="Times New Roman" panose="02020603050405020304" pitchFamily="18" charset="0"/>
              <a:ea typeface="Times New Roman" panose="02020603050405020304" pitchFamily="18" charset="0"/>
            </a:endParaRPr>
          </a:p>
          <a:p>
            <a:pPr>
              <a:spcAft>
                <a:spcPts val="600"/>
              </a:spcAft>
            </a:pPr>
            <a:r>
              <a:rPr lang="en-GB" sz="1200" b="1" dirty="0">
                <a:solidFill>
                  <a:srgbClr val="000000"/>
                </a:solidFill>
                <a:effectLst/>
                <a:latin typeface="Times New Roman" panose="02020603050405020304" pitchFamily="18" charset="0"/>
                <a:ea typeface="Times New Roman" panose="02020603050405020304" pitchFamily="18" charset="0"/>
              </a:rPr>
              <a:t>JAMBOARD –breakout rooms – find jobs/training or apprenticeship in the sectors from previous </a:t>
            </a:r>
            <a:r>
              <a:rPr lang="en-GB" sz="1200" b="1" dirty="0" err="1">
                <a:solidFill>
                  <a:srgbClr val="000000"/>
                </a:solidFill>
                <a:effectLst/>
                <a:latin typeface="Times New Roman" panose="02020603050405020304" pitchFamily="18" charset="0"/>
                <a:ea typeface="Times New Roman" panose="02020603050405020304" pitchFamily="18" charset="0"/>
              </a:rPr>
              <a:t>jamboard</a:t>
            </a:r>
            <a:endParaRPr lang="en-GB" sz="1200" b="1" dirty="0">
              <a:solidFill>
                <a:srgbClr val="000000"/>
              </a:solidFill>
              <a:effectLst/>
              <a:latin typeface="Times New Roman" panose="02020603050405020304" pitchFamily="18" charset="0"/>
              <a:ea typeface="Times New Roman" panose="02020603050405020304" pitchFamily="18" charset="0"/>
            </a:endParaRPr>
          </a:p>
          <a:p>
            <a:pPr>
              <a:spcAft>
                <a:spcPts val="600"/>
              </a:spcAft>
            </a:pPr>
            <a:r>
              <a:rPr lang="en-GB" sz="1200" b="1" dirty="0">
                <a:solidFill>
                  <a:srgbClr val="000000"/>
                </a:solidFill>
                <a:effectLst/>
                <a:latin typeface="Times New Roman" panose="02020603050405020304" pitchFamily="18" charset="0"/>
                <a:ea typeface="Times New Roman" panose="02020603050405020304" pitchFamily="18" charset="0"/>
              </a:rPr>
              <a:t>Give ideas of pay &amp; conditions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solidFill>
                  <a:srgbClr val="000000"/>
                </a:solidFill>
                <a:effectLst/>
                <a:latin typeface="Times New Roman" panose="02020603050405020304" pitchFamily="18" charset="0"/>
                <a:ea typeface="Times New Roman" panose="02020603050405020304" pitchFamily="18" charset="0"/>
              </a:rPr>
              <a:t>Look at the examples you gave, are the jobs contract, freelance for example a graphic designer – is it contract work or freelance? </a:t>
            </a:r>
            <a:r>
              <a:rPr lang="en-GB" b="0" i="0" dirty="0">
                <a:solidFill>
                  <a:srgbClr val="000000"/>
                </a:solidFill>
                <a:effectLst/>
                <a:latin typeface="Assistant" pitchFamily="2" charset="-79"/>
                <a:cs typeface="Assistant" pitchFamily="2" charset="-79"/>
              </a:rPr>
              <a:t>Refer back again to initial research and comment of the types of work that the roles may include </a:t>
            </a:r>
          </a:p>
          <a:p>
            <a:pPr>
              <a:spcAft>
                <a:spcPts val="600"/>
              </a:spcAft>
            </a:pPr>
            <a:endParaRPr lang="en-GB"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GB" sz="1000" b="1" dirty="0">
                <a:solidFill>
                  <a:srgbClr val="000000"/>
                </a:solidFill>
                <a:effectLst/>
                <a:latin typeface="Times New Roman" panose="02020603050405020304" pitchFamily="18" charset="0"/>
                <a:ea typeface="Times New Roman" panose="02020603050405020304" pitchFamily="18" charset="0"/>
              </a:rPr>
              <a:t>Teams activity – Find a job- employment contracts – they watch video</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lang="en-GB" sz="1000" b="1"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Types of contract 2minutes long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https://youtu.be/XjlhISX_aGs - </a:t>
            </a:r>
            <a:r>
              <a:rPr lang="en-GB" b="1" i="0" dirty="0">
                <a:solidFill>
                  <a:srgbClr val="030303"/>
                </a:solidFill>
                <a:effectLst/>
                <a:latin typeface="YouTube Sans"/>
              </a:rPr>
              <a:t>Types of Employment Contracts: The Simple Breakdown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030303"/>
              </a:solidFill>
              <a:effectLst/>
              <a:latin typeface="YouTube Sans"/>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32</a:t>
            </a:fld>
            <a:endParaRPr lang="en-GB" dirty="0"/>
          </a:p>
        </p:txBody>
      </p:sp>
    </p:spTree>
    <p:extLst>
      <p:ext uri="{BB962C8B-B14F-4D97-AF65-F5344CB8AC3E}">
        <p14:creationId xmlns:p14="http://schemas.microsoft.com/office/powerpoint/2010/main" val="4194724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Describe recruitment methods used in the creative industries. (TCI 3.1)</a:t>
            </a: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Tahoma" panose="020B0604030504040204" pitchFamily="34" charset="0"/>
                <a:ea typeface="Calibri" panose="020F0502020204030204" pitchFamily="34" charset="0"/>
                <a:cs typeface="Times New Roman" panose="02020603050405020304" pitchFamily="18" charset="0"/>
              </a:rPr>
              <a:t>Q1. </a:t>
            </a: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two or more recruitment methods used in the creative industries.</a:t>
            </a:r>
          </a:p>
          <a:p>
            <a:endParaRPr lang="en-GB" dirty="0"/>
          </a:p>
          <a:p>
            <a:r>
              <a:rPr lang="en-GB" dirty="0"/>
              <a:t>LinkedIn</a:t>
            </a:r>
          </a:p>
          <a:p>
            <a:r>
              <a:rPr lang="en-GB" dirty="0"/>
              <a:t>Total Jobs</a:t>
            </a:r>
          </a:p>
          <a:p>
            <a:endParaRPr lang="en-GB" dirty="0"/>
          </a:p>
          <a:p>
            <a:r>
              <a:rPr lang="en-GB" b="0" i="0" dirty="0">
                <a:solidFill>
                  <a:srgbClr val="040E3C"/>
                </a:solidFill>
                <a:effectLst/>
                <a:latin typeface="Nunitosans"/>
              </a:rPr>
              <a:t>Direct Advertising</a:t>
            </a:r>
          </a:p>
          <a:p>
            <a:r>
              <a:rPr lang="en-GB" b="0" i="0" dirty="0">
                <a:solidFill>
                  <a:srgbClr val="040E3C"/>
                </a:solidFill>
                <a:effectLst/>
                <a:latin typeface="Nunitosans"/>
              </a:rPr>
              <a:t>Placing job adverts on your </a:t>
            </a:r>
            <a:r>
              <a:rPr lang="en-GB" b="0" i="0" u="none" strike="noStrike" dirty="0">
                <a:solidFill>
                  <a:srgbClr val="1999E3"/>
                </a:solidFill>
                <a:effectLst/>
                <a:latin typeface="Nunitosans"/>
                <a:hlinkClick r:id="rId3"/>
              </a:rPr>
              <a:t>careers site</a:t>
            </a:r>
            <a:r>
              <a:rPr lang="en-GB" b="0" i="0" dirty="0">
                <a:solidFill>
                  <a:srgbClr val="040E3C"/>
                </a:solidFill>
                <a:effectLst/>
                <a:latin typeface="Nunitosans"/>
              </a:rPr>
              <a:t>, job boards, </a:t>
            </a:r>
            <a:r>
              <a:rPr lang="en-GB" b="0" i="0" u="none" strike="noStrike" dirty="0">
                <a:solidFill>
                  <a:srgbClr val="1999E3"/>
                </a:solidFill>
                <a:effectLst/>
                <a:latin typeface="Nunitosans"/>
                <a:hlinkClick r:id="rId4"/>
              </a:rPr>
              <a:t>social media</a:t>
            </a:r>
            <a:r>
              <a:rPr lang="en-GB" b="0" i="0" dirty="0">
                <a:solidFill>
                  <a:srgbClr val="040E3C"/>
                </a:solidFill>
                <a:effectLst/>
                <a:latin typeface="Nunitosans"/>
              </a:rPr>
              <a:t> and industry publications is an excellent way to find lots of applicants. The downside is that external advertising can be very expensive.</a:t>
            </a:r>
          </a:p>
          <a:p>
            <a:endParaRPr lang="en-GB" b="0" i="0" dirty="0">
              <a:solidFill>
                <a:srgbClr val="040E3C"/>
              </a:solidFill>
              <a:effectLst/>
              <a:latin typeface="Nunitosans"/>
            </a:endParaRPr>
          </a:p>
          <a:p>
            <a:r>
              <a:rPr lang="en-GB" b="0" i="0" dirty="0">
                <a:solidFill>
                  <a:srgbClr val="040E3C"/>
                </a:solidFill>
                <a:effectLst/>
                <a:latin typeface="Nunitosans"/>
              </a:rPr>
              <a:t>Talent Pool Bases</a:t>
            </a:r>
          </a:p>
          <a:p>
            <a:r>
              <a:rPr lang="en-GB" b="0" i="0" dirty="0">
                <a:solidFill>
                  <a:srgbClr val="040E3C"/>
                </a:solidFill>
                <a:effectLst/>
                <a:latin typeface="Nunitosans"/>
              </a:rPr>
              <a:t>Speculative CV / candidates that were not hired but were suitable enough to save. </a:t>
            </a:r>
          </a:p>
          <a:p>
            <a:endParaRPr lang="en-GB" b="0" i="0" dirty="0">
              <a:solidFill>
                <a:srgbClr val="040E3C"/>
              </a:solidFill>
              <a:effectLst/>
              <a:latin typeface="Nunitosans"/>
            </a:endParaRPr>
          </a:p>
          <a:p>
            <a:r>
              <a:rPr lang="en-GB" b="0" i="0" dirty="0">
                <a:solidFill>
                  <a:srgbClr val="040E3C"/>
                </a:solidFill>
                <a:effectLst/>
                <a:latin typeface="Nunitosans"/>
              </a:rPr>
              <a:t>Employee referrals</a:t>
            </a:r>
          </a:p>
          <a:p>
            <a:r>
              <a:rPr lang="en-GB" b="0" i="0" dirty="0">
                <a:solidFill>
                  <a:srgbClr val="040E3C"/>
                </a:solidFill>
                <a:effectLst/>
                <a:latin typeface="Nunitosans"/>
              </a:rPr>
              <a:t>Most companies have some kind of</a:t>
            </a:r>
            <a:r>
              <a:rPr lang="en-GB" b="0" i="0" u="none" strike="noStrike" dirty="0">
                <a:solidFill>
                  <a:srgbClr val="1999E3"/>
                </a:solidFill>
                <a:effectLst/>
                <a:latin typeface="Nunitosans"/>
                <a:hlinkClick r:id="rId5"/>
              </a:rPr>
              <a:t> employee referral program</a:t>
            </a:r>
            <a:r>
              <a:rPr lang="en-GB" b="0" i="0" dirty="0">
                <a:solidFill>
                  <a:srgbClr val="040E3C"/>
                </a:solidFill>
                <a:effectLst/>
                <a:latin typeface="Nunitosans"/>
              </a:rPr>
              <a:t> in place. Employee referrals is a combination of internal and external recruitment. Existing staff are encouraged to refer people they know for vacancies.</a:t>
            </a:r>
          </a:p>
          <a:p>
            <a:endParaRPr lang="en-GB" b="0" i="0" dirty="0">
              <a:solidFill>
                <a:srgbClr val="040E3C"/>
              </a:solidFill>
              <a:effectLst/>
              <a:latin typeface="Nunitosans"/>
            </a:endParaRPr>
          </a:p>
          <a:p>
            <a:r>
              <a:rPr lang="en-GB" b="0" i="0" dirty="0">
                <a:solidFill>
                  <a:srgbClr val="040E3C"/>
                </a:solidFill>
                <a:effectLst/>
                <a:latin typeface="Nunitosans"/>
              </a:rPr>
              <a:t>Boomerang employees</a:t>
            </a:r>
          </a:p>
          <a:p>
            <a:r>
              <a:rPr lang="en-GB" b="0" i="0" dirty="0">
                <a:solidFill>
                  <a:srgbClr val="040E3C"/>
                </a:solidFill>
                <a:effectLst/>
                <a:latin typeface="Nunitosans"/>
              </a:rPr>
              <a:t>these are people who worked well at a company but then left on good terms for a myriad of reasons.</a:t>
            </a:r>
          </a:p>
          <a:p>
            <a:endParaRPr lang="en-GB" b="0" i="0" dirty="0">
              <a:solidFill>
                <a:srgbClr val="040E3C"/>
              </a:solidFill>
              <a:effectLst/>
              <a:latin typeface="Nunitosans"/>
            </a:endParaRPr>
          </a:p>
          <a:p>
            <a:r>
              <a:rPr lang="en-GB" b="0" i="0" dirty="0">
                <a:solidFill>
                  <a:srgbClr val="040E3C"/>
                </a:solidFill>
                <a:effectLst/>
                <a:latin typeface="Nunitosans"/>
              </a:rPr>
              <a:t>Promotions &amp; transfers</a:t>
            </a:r>
          </a:p>
          <a:p>
            <a:r>
              <a:rPr lang="en-GB" b="0" i="0" dirty="0">
                <a:solidFill>
                  <a:srgbClr val="040E3C"/>
                </a:solidFill>
                <a:effectLst/>
                <a:latin typeface="Nunitosans"/>
              </a:rPr>
              <a:t>Staff can be transferred to the same role in another branch or region, or they can take on a similar position in a different department or division</a:t>
            </a:r>
          </a:p>
          <a:p>
            <a:endParaRPr lang="en-GB" b="0" i="0" dirty="0">
              <a:solidFill>
                <a:srgbClr val="040E3C"/>
              </a:solidFill>
              <a:effectLst/>
              <a:latin typeface="Nunitosans"/>
            </a:endParaRPr>
          </a:p>
          <a:p>
            <a:r>
              <a:rPr lang="en-GB" b="0" i="0" dirty="0">
                <a:solidFill>
                  <a:srgbClr val="040E3C"/>
                </a:solidFill>
                <a:effectLst/>
                <a:latin typeface="Nunitosans"/>
              </a:rPr>
              <a:t>DWP </a:t>
            </a:r>
          </a:p>
          <a:p>
            <a:pPr algn="l"/>
            <a:endParaRPr lang="en-GB" b="1" i="0" dirty="0">
              <a:solidFill>
                <a:srgbClr val="040E3C"/>
              </a:solidFill>
              <a:effectLst/>
              <a:latin typeface="Nunitosans"/>
            </a:endParaRPr>
          </a:p>
          <a:p>
            <a:pPr algn="l"/>
            <a:r>
              <a:rPr lang="en-GB" b="0" i="0" dirty="0">
                <a:solidFill>
                  <a:srgbClr val="040E3C"/>
                </a:solidFill>
                <a:effectLst/>
                <a:latin typeface="Nunitosans"/>
              </a:rPr>
              <a:t>Recruitment Agencies</a:t>
            </a:r>
          </a:p>
          <a:p>
            <a:pPr algn="l"/>
            <a:r>
              <a:rPr lang="en-GB" b="0" i="0" dirty="0">
                <a:solidFill>
                  <a:srgbClr val="040E3C"/>
                </a:solidFill>
                <a:effectLst/>
                <a:latin typeface="Nunitosans"/>
              </a:rPr>
              <a:t>Recruitment agencies are a great option for hard-to-fill positions and for companies that don’t have the internal HR resources to focus on hiring.</a:t>
            </a:r>
          </a:p>
          <a:p>
            <a:pPr algn="l"/>
            <a:endParaRPr lang="en-GB" b="0" i="0" dirty="0">
              <a:solidFill>
                <a:srgbClr val="040E3C"/>
              </a:solidFill>
              <a:effectLst/>
              <a:latin typeface="Nunitosans"/>
            </a:endParaRPr>
          </a:p>
          <a:p>
            <a:pPr algn="l"/>
            <a:r>
              <a:rPr lang="en-GB" b="0" i="0" dirty="0">
                <a:solidFill>
                  <a:srgbClr val="040E3C"/>
                </a:solidFill>
                <a:effectLst/>
                <a:latin typeface="Nunitosans"/>
              </a:rPr>
              <a:t>Professional Organisations</a:t>
            </a:r>
          </a:p>
          <a:p>
            <a:pPr algn="l"/>
            <a:r>
              <a:rPr lang="en-GB" b="0" i="0" dirty="0">
                <a:solidFill>
                  <a:srgbClr val="040E3C"/>
                </a:solidFill>
                <a:effectLst/>
                <a:latin typeface="Nunitosans"/>
              </a:rPr>
              <a:t>When you need to fill a highly skilled position, professional organisations can be an excellent source of candidates. Many professions require that on qualification, people register with the appropriate professional association.</a:t>
            </a:r>
          </a:p>
          <a:p>
            <a:pPr algn="l"/>
            <a:endParaRPr lang="en-GB" b="0" i="0" dirty="0">
              <a:solidFill>
                <a:srgbClr val="040E3C"/>
              </a:solidFill>
              <a:effectLst/>
              <a:latin typeface="Nunitosans"/>
            </a:endParaRPr>
          </a:p>
          <a:p>
            <a:pPr algn="l"/>
            <a:r>
              <a:rPr lang="en-GB" b="0" i="0" dirty="0">
                <a:solidFill>
                  <a:srgbClr val="040E3C"/>
                </a:solidFill>
                <a:effectLst/>
                <a:latin typeface="Nunitosans"/>
              </a:rPr>
              <a:t>Internships &amp; apprenticeships</a:t>
            </a:r>
          </a:p>
          <a:p>
            <a:pPr algn="l"/>
            <a:r>
              <a:rPr lang="en-GB" b="0" i="0" dirty="0">
                <a:solidFill>
                  <a:srgbClr val="040E3C"/>
                </a:solidFill>
                <a:effectLst/>
                <a:latin typeface="Nunitosans"/>
              </a:rPr>
              <a:t>The potential to identify interns and apprentices who can be upskilled and developed to fill future roles</a:t>
            </a:r>
          </a:p>
          <a:p>
            <a:pPr algn="l"/>
            <a:endParaRPr lang="en-GB" b="0" i="0" dirty="0">
              <a:solidFill>
                <a:srgbClr val="040E3C"/>
              </a:solidFill>
              <a:effectLst/>
              <a:latin typeface="Nunitosans"/>
            </a:endParaRPr>
          </a:p>
          <a:p>
            <a:r>
              <a:rPr lang="en-GB" b="0" i="0" dirty="0">
                <a:solidFill>
                  <a:srgbClr val="040E3C"/>
                </a:solidFill>
                <a:effectLst/>
                <a:latin typeface="Nunitosans"/>
              </a:rPr>
              <a:t>Recruitment Events</a:t>
            </a:r>
          </a:p>
          <a:p>
            <a:r>
              <a:rPr lang="en-GB" b="0" i="0" dirty="0">
                <a:solidFill>
                  <a:srgbClr val="040E3C"/>
                </a:solidFill>
                <a:effectLst/>
                <a:latin typeface="Nunitosans"/>
              </a:rPr>
              <a:t>For big organizations, or companies planning expansion, </a:t>
            </a:r>
            <a:r>
              <a:rPr lang="en-GB" b="0" i="0" u="none" strike="noStrike" dirty="0">
                <a:solidFill>
                  <a:schemeClr val="tx1"/>
                </a:solidFill>
                <a:effectLst/>
                <a:latin typeface="Nunitosans"/>
                <a:hlinkClick r:id="rId6">
                  <a:extLst>
                    <a:ext uri="{A12FA001-AC4F-418D-AE19-62706E023703}">
                      <ahyp:hlinkClr xmlns:ahyp="http://schemas.microsoft.com/office/drawing/2018/hyperlinkcolor" val="tx"/>
                    </a:ext>
                  </a:extLst>
                </a:hlinkClick>
              </a:rPr>
              <a:t>recruitment events</a:t>
            </a:r>
            <a:r>
              <a:rPr lang="en-GB" b="0" i="0" dirty="0">
                <a:solidFill>
                  <a:schemeClr val="tx1"/>
                </a:solidFill>
                <a:effectLst/>
                <a:latin typeface="Nunitosans"/>
              </a:rPr>
              <a:t> </a:t>
            </a:r>
            <a:r>
              <a:rPr lang="en-GB" b="0" i="0" dirty="0">
                <a:solidFill>
                  <a:srgbClr val="040E3C"/>
                </a:solidFill>
                <a:effectLst/>
                <a:latin typeface="Nunitosans"/>
              </a:rPr>
              <a:t>are perfect for attracting the type of people you need. Events can range from hosting open days to being at </a:t>
            </a:r>
            <a:r>
              <a:rPr lang="en-GB" b="0" i="0" u="none" strike="noStrike" dirty="0">
                <a:solidFill>
                  <a:schemeClr val="tx1"/>
                </a:solidFill>
                <a:effectLst/>
                <a:latin typeface="Nunitosans"/>
                <a:hlinkClick r:id="rId7">
                  <a:extLst>
                    <a:ext uri="{A12FA001-AC4F-418D-AE19-62706E023703}">
                      <ahyp:hlinkClr xmlns:ahyp="http://schemas.microsoft.com/office/drawing/2018/hyperlinkcolor" val="tx"/>
                    </a:ext>
                  </a:extLst>
                </a:hlinkClick>
              </a:rPr>
              <a:t>job fairs</a:t>
            </a:r>
            <a:r>
              <a:rPr lang="en-GB" b="0" i="0" u="none" dirty="0">
                <a:solidFill>
                  <a:schemeClr val="tx1"/>
                </a:solidFill>
                <a:effectLst/>
                <a:latin typeface="Nunitosans"/>
              </a:rPr>
              <a:t>,</a:t>
            </a:r>
          </a:p>
          <a:p>
            <a:endParaRPr lang="en-GB" b="0" i="0" u="none" dirty="0">
              <a:solidFill>
                <a:schemeClr val="tx1"/>
              </a:solidFill>
              <a:effectLst/>
              <a:latin typeface="Nunitosans"/>
            </a:endParaRPr>
          </a:p>
          <a:p>
            <a:r>
              <a:rPr lang="en-GB" b="0" i="0" u="none" dirty="0">
                <a:solidFill>
                  <a:schemeClr val="tx1"/>
                </a:solidFill>
                <a:effectLst/>
                <a:latin typeface="Nunitosans"/>
              </a:rPr>
              <a:t>Word of mouth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40E3C"/>
                </a:solidFill>
                <a:effectLst/>
                <a:latin typeface="Nunitosans"/>
              </a:rPr>
              <a:t>businesses can also attract applicants by spreading the word through the local grapevine.</a:t>
            </a:r>
          </a:p>
          <a:p>
            <a:endParaRPr lang="en-GB" b="0" i="0" u="none" dirty="0">
              <a:solidFill>
                <a:schemeClr val="tx1"/>
              </a:solidFill>
              <a:effectLst/>
              <a:latin typeface="Nunitosans"/>
            </a:endParaRPr>
          </a:p>
          <a:p>
            <a:r>
              <a:rPr lang="en-GB" b="0" i="0" u="none" dirty="0">
                <a:solidFill>
                  <a:schemeClr val="tx1"/>
                </a:solidFill>
                <a:effectLst/>
                <a:latin typeface="Nunitosans"/>
              </a:rPr>
              <a:t>Bulletin Boards/shop windows</a:t>
            </a:r>
          </a:p>
          <a:p>
            <a:r>
              <a:rPr lang="en-GB" b="0" i="0" dirty="0">
                <a:solidFill>
                  <a:srgbClr val="040E3C"/>
                </a:solidFill>
                <a:effectLst/>
                <a:latin typeface="Nunitosans"/>
              </a:rPr>
              <a:t>Unemployed people often wait at factory gates for day or contact jobs to be announced.</a:t>
            </a:r>
            <a:endParaRPr lang="en-GB" b="0" i="0" u="none" dirty="0">
              <a:solidFill>
                <a:schemeClr val="tx1"/>
              </a:solidFill>
              <a:effectLst/>
              <a:latin typeface="Nunitosans"/>
            </a:endParaRPr>
          </a:p>
          <a:p>
            <a:r>
              <a:rPr lang="en-GB" sz="1800" kern="1200" dirty="0">
                <a:solidFill>
                  <a:srgbClr val="000000"/>
                </a:solidFill>
                <a:effectLst/>
                <a:latin typeface="Calibri" panose="020F0502020204030204" pitchFamily="34" charset="0"/>
                <a:ea typeface="+mn-ea"/>
                <a:cs typeface="+mn-cs"/>
              </a:rPr>
              <a:t> </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mn-ea"/>
                <a:cs typeface="+mn-cs"/>
              </a:rPr>
              <a:t>Methods of recruitment – think about the job roles you’ve picked.  What do you think would be the method of recruitment? </a:t>
            </a:r>
            <a:r>
              <a:rPr lang="en-GB" sz="1800" kern="1200" dirty="0" err="1">
                <a:solidFill>
                  <a:srgbClr val="000000"/>
                </a:solidFill>
                <a:effectLst/>
                <a:latin typeface="Calibri" panose="020F0502020204030204" pitchFamily="34" charset="0"/>
                <a:ea typeface="+mn-ea"/>
                <a:cs typeface="+mn-cs"/>
              </a:rPr>
              <a:t>Eg</a:t>
            </a:r>
            <a:r>
              <a:rPr lang="en-GB" sz="1800" kern="1200" dirty="0">
                <a:solidFill>
                  <a:srgbClr val="000000"/>
                </a:solidFill>
                <a:effectLst/>
                <a:latin typeface="Calibri" panose="020F0502020204030204" pitchFamily="34" charset="0"/>
                <a:ea typeface="+mn-ea"/>
                <a:cs typeface="+mn-cs"/>
              </a:rPr>
              <a:t> manager – how would a manager be hired? Internal promotion, internet, networking etc and discuss.  </a:t>
            </a:r>
            <a:r>
              <a:rPr lang="en-GB" sz="1800" kern="1200" dirty="0" err="1">
                <a:solidFill>
                  <a:srgbClr val="000000"/>
                </a:solidFill>
                <a:effectLst/>
                <a:latin typeface="Calibri" panose="020F0502020204030204" pitchFamily="34" charset="0"/>
                <a:ea typeface="+mn-ea"/>
                <a:cs typeface="+mn-cs"/>
              </a:rPr>
              <a:t>Eg</a:t>
            </a:r>
            <a:r>
              <a:rPr lang="en-GB" sz="1800" kern="1200" dirty="0">
                <a:solidFill>
                  <a:srgbClr val="000000"/>
                </a:solidFill>
                <a:effectLst/>
                <a:latin typeface="Calibri" panose="020F0502020204030204" pitchFamily="34" charset="0"/>
                <a:ea typeface="+mn-ea"/>
                <a:cs typeface="+mn-cs"/>
              </a:rPr>
              <a:t> technical – networking allows you to find technical roles, from the research I conducted many jobs were available on job sites</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Talk about the pros and cons of each method.  What are the positives and negatives of each of the methods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0000"/>
                </a:solidFill>
                <a:effectLst/>
                <a:latin typeface="Calibri" panose="020F0502020204030204" pitchFamily="34" charset="0"/>
                <a:ea typeface="+mn-ea"/>
                <a:cs typeface="+mn-cs"/>
              </a:rPr>
              <a:t>Think of the job roles you chose and discuss whether it covers other job roles, it could fall under sales and marketing, managerial.</a:t>
            </a:r>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CBE4517-808D-497A-9918-F858BE961461}" type="slidenum">
              <a:rPr lang="en-GB" smtClean="0"/>
              <a:t>33</a:t>
            </a:fld>
            <a:endParaRPr lang="en-GB"/>
          </a:p>
        </p:txBody>
      </p:sp>
    </p:spTree>
    <p:extLst>
      <p:ext uri="{BB962C8B-B14F-4D97-AF65-F5344CB8AC3E}">
        <p14:creationId xmlns:p14="http://schemas.microsoft.com/office/powerpoint/2010/main" val="691645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Outline the skills and qualifications required for different job roles within one of the sectors within the creative industries.</a:t>
            </a:r>
            <a:r>
              <a:rPr lang="en-GB" sz="1200" dirty="0">
                <a:effectLst/>
                <a:latin typeface="Tahoma" panose="020B0604030504040204" pitchFamily="34" charset="0"/>
                <a:ea typeface="Calibri" panose="020F0502020204030204" pitchFamily="34" charset="0"/>
                <a:cs typeface="Times New Roman" panose="02020603050405020304" pitchFamily="18" charset="0"/>
              </a:rPr>
              <a:t> (TCI 3.2)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b) outline the skills and qualifications required for them (3.2)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Discuss – learners give examples</a:t>
            </a:r>
          </a:p>
          <a:p>
            <a:r>
              <a:rPr lang="en-GB" dirty="0"/>
              <a:t>Hard skills consist of working with things (e.g., computers, carpentry, painting, keyboarding, etc.) or understanding technology and technical skills (e.g., physical processing, </a:t>
            </a:r>
            <a:r>
              <a:rPr lang="en-GB" dirty="0" err="1"/>
              <a:t>cataloging</a:t>
            </a:r>
            <a:r>
              <a:rPr lang="en-GB" dirty="0"/>
              <a:t>, research skills, e-resources, etc.).</a:t>
            </a:r>
          </a:p>
          <a:p>
            <a:endParaRPr lang="en-GB" dirty="0"/>
          </a:p>
          <a:p>
            <a:r>
              <a:rPr lang="en-GB" dirty="0"/>
              <a:t>Soft skills help balance professional and technical abilities.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000000"/>
                </a:solidFill>
                <a:effectLst/>
                <a:latin typeface="Calibri" panose="020F0502020204030204" pitchFamily="34" charset="0"/>
                <a:ea typeface="+mn-ea"/>
                <a:cs typeface="+mn-cs"/>
              </a:rPr>
              <a:t>Transferable skills – what are transferable skills? Life skills, your attributes, anything that you can apply to any job.  Good time keeping skills.  Troubleshooting skills? Patience – problem solving.  Discuss what transferable skills would be beneficial to the roles you have chosen – people skills, communication skills, time management, team working.  </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34</a:t>
            </a:fld>
            <a:endParaRPr lang="en-GB"/>
          </a:p>
        </p:txBody>
      </p:sp>
    </p:spTree>
    <p:extLst>
      <p:ext uri="{BB962C8B-B14F-4D97-AF65-F5344CB8AC3E}">
        <p14:creationId xmlns:p14="http://schemas.microsoft.com/office/powerpoint/2010/main" val="1096749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Outline the skills and qualifications required for different job roles within one of the sectors within the creative industries.</a:t>
            </a:r>
            <a:r>
              <a:rPr lang="en-GB" sz="1800" dirty="0">
                <a:effectLst/>
                <a:latin typeface="Tahoma" panose="020B0604030504040204" pitchFamily="34" charset="0"/>
                <a:ea typeface="Calibri" panose="020F0502020204030204" pitchFamily="34" charset="0"/>
                <a:cs typeface="Times New Roman" panose="02020603050405020304" pitchFamily="18" charset="0"/>
              </a:rPr>
              <a:t> (TCI 3.2)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8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ahoma" panose="020B0604030504040204" pitchFamily="34" charset="0"/>
                <a:ea typeface="Calibri" panose="020F0502020204030204" pitchFamily="34" charset="0"/>
                <a:cs typeface="Times New Roman" panose="02020603050405020304" pitchFamily="18" charset="0"/>
              </a:rPr>
              <a:t>b) outline the skills and qualifications required for them (3.2)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000000"/>
                </a:solidFill>
                <a:effectLst/>
                <a:latin typeface="Calibri" panose="020F0502020204030204" pitchFamily="34" charset="0"/>
                <a:ea typeface="+mn-ea"/>
                <a:cs typeface="+mn-cs"/>
              </a:rPr>
              <a:t>Direct questioning </a:t>
            </a:r>
            <a:endParaRPr lang="en-GB" sz="1800" b="1"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mn-ea"/>
                <a:cs typeface="+mn-cs"/>
              </a:rPr>
              <a:t>Professional requirements – think about the skills needed, qualifications, CPD – skills I had 10 years ago are they applicable now.  Is a manager going to need CPD, compared to software engineer.  Some jobs may need you to have on the job training.  Internships are where you join as a trainee – do the job roles you have chosen need you to do this?</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mn-ea"/>
                <a:cs typeface="+mn-cs"/>
              </a:rPr>
              <a:t> </a:t>
            </a:r>
            <a:r>
              <a:rPr lang="en-GB" dirty="0"/>
              <a:t>https://standout-cv.com/pages/job-search-statistics-uk </a:t>
            </a:r>
          </a:p>
        </p:txBody>
      </p:sp>
      <p:sp>
        <p:nvSpPr>
          <p:cNvPr id="4" name="Slide Number Placeholder 3"/>
          <p:cNvSpPr>
            <a:spLocks noGrp="1"/>
          </p:cNvSpPr>
          <p:nvPr>
            <p:ph type="sldNum" sz="quarter" idx="5"/>
          </p:nvPr>
        </p:nvSpPr>
        <p:spPr/>
        <p:txBody>
          <a:bodyPr/>
          <a:lstStyle/>
          <a:p>
            <a:fld id="{B374E503-8712-4C8D-8043-73B227D3B145}" type="slidenum">
              <a:rPr lang="en-GB" smtClean="0"/>
              <a:t>35</a:t>
            </a:fld>
            <a:endParaRPr lang="en-GB"/>
          </a:p>
        </p:txBody>
      </p:sp>
    </p:spTree>
    <p:extLst>
      <p:ext uri="{BB962C8B-B14F-4D97-AF65-F5344CB8AC3E}">
        <p14:creationId xmlns:p14="http://schemas.microsoft.com/office/powerpoint/2010/main" val="3763568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Wordwall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Topics:</a:t>
            </a:r>
          </a:p>
          <a:p>
            <a:pPr marL="0" indent="0">
              <a:buFontTx/>
              <a:buNone/>
            </a:pPr>
            <a:r>
              <a:rPr lang="en-GB" sz="1200" dirty="0">
                <a:solidFill>
                  <a:schemeClr val="tx1"/>
                </a:solidFill>
              </a:rPr>
              <a:t>Research the different sectors</a:t>
            </a:r>
          </a:p>
          <a:p>
            <a:pPr marL="0" indent="0">
              <a:buFontTx/>
              <a:buNone/>
            </a:pPr>
            <a:r>
              <a:rPr lang="en-GB" sz="1200" dirty="0">
                <a:solidFill>
                  <a:schemeClr val="tx1"/>
                </a:solidFill>
              </a:rPr>
              <a:t>Explore structure of different organisations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Different types of employment in the Creative Industries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Employment Opportunities in the Creative Industries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33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Describe recruitment methods used in the creative industries. (TCI 3.1)</a:t>
            </a: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Tahoma" panose="020B0604030504040204" pitchFamily="34" charset="0"/>
                <a:ea typeface="Calibri" panose="020F0502020204030204" pitchFamily="34" charset="0"/>
                <a:cs typeface="Times New Roman" panose="02020603050405020304" pitchFamily="18" charset="0"/>
              </a:rPr>
              <a:t>Q1. </a:t>
            </a: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two or more recruitment methods used 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types of employment in the creative industries</a:t>
            </a:r>
            <a:r>
              <a:rPr lang="en-GB" sz="1200" b="0" dirty="0">
                <a:effectLst/>
                <a:latin typeface="Tahoma" panose="020B0604030504040204" pitchFamily="34" charset="0"/>
                <a:ea typeface="Calibri" panose="020F0502020204030204" pitchFamily="34" charset="0"/>
              </a:rPr>
              <a:t>.</a:t>
            </a:r>
            <a:r>
              <a:rPr lang="en-GB" sz="1200" b="0" i="0" dirty="0">
                <a:solidFill>
                  <a:srgbClr val="333333"/>
                </a:solidFill>
                <a:effectLst/>
                <a:latin typeface="Source Sans Pro" panose="020B0503030403020204" pitchFamily="34" charset="0"/>
                <a:ea typeface="Calibri" panose="020F0502020204030204" pitchFamily="34" charset="0"/>
              </a:rPr>
              <a:t>  (TCI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job roles in one of the creative industries sectors. (TCI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Outline the skills and qualifications required for different job roles within one of the sectors within the creative industries.</a:t>
            </a:r>
            <a:r>
              <a:rPr lang="en-GB" sz="1200" dirty="0">
                <a:effectLst/>
                <a:latin typeface="Tahoma" panose="020B0604030504040204" pitchFamily="34" charset="0"/>
                <a:ea typeface="Calibri" panose="020F0502020204030204" pitchFamily="34" charset="0"/>
                <a:cs typeface="Times New Roman" panose="02020603050405020304" pitchFamily="18" charset="0"/>
              </a:rPr>
              <a:t> (TCI 3.2)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a) describe two or more job roles within it (2.2)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b) outline the skills and qualifications required for them (3.2)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c) identify different types of employment for them (2.1)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37</a:t>
            </a:fld>
            <a:endParaRPr lang="en-GB" dirty="0"/>
          </a:p>
        </p:txBody>
      </p:sp>
    </p:spTree>
    <p:extLst>
      <p:ext uri="{BB962C8B-B14F-4D97-AF65-F5344CB8AC3E}">
        <p14:creationId xmlns:p14="http://schemas.microsoft.com/office/powerpoint/2010/main" val="1775769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Describe recruitment methods used in the creative industries. (TCI 3.1)</a:t>
            </a: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Tahoma" panose="020B0604030504040204" pitchFamily="34" charset="0"/>
                <a:ea typeface="Calibri" panose="020F0502020204030204" pitchFamily="34" charset="0"/>
                <a:cs typeface="Times New Roman" panose="02020603050405020304" pitchFamily="18" charset="0"/>
              </a:rPr>
              <a:t>Q1. </a:t>
            </a: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two or more recruitment methods used 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types of employment in the creative industries</a:t>
            </a:r>
            <a:r>
              <a:rPr lang="en-GB" sz="1200" b="0" dirty="0">
                <a:effectLst/>
                <a:latin typeface="Tahoma" panose="020B0604030504040204" pitchFamily="34" charset="0"/>
                <a:ea typeface="Calibri" panose="020F0502020204030204" pitchFamily="34" charset="0"/>
              </a:rPr>
              <a:t>.</a:t>
            </a:r>
            <a:r>
              <a:rPr lang="en-GB" sz="1200" b="0" i="0" dirty="0">
                <a:solidFill>
                  <a:srgbClr val="333333"/>
                </a:solidFill>
                <a:effectLst/>
                <a:latin typeface="Source Sans Pro" panose="020B0503030403020204" pitchFamily="34" charset="0"/>
                <a:ea typeface="Calibri" panose="020F0502020204030204" pitchFamily="34" charset="0"/>
              </a:rPr>
              <a:t>  (TCI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Describe job roles in one of the creative industries sectors. (TCI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Outline the skills and qualifications required for different job roles within one of the sectors within the creative industries.</a:t>
            </a:r>
            <a:r>
              <a:rPr lang="en-GB" sz="1200" dirty="0">
                <a:effectLst/>
                <a:latin typeface="Tahoma" panose="020B0604030504040204" pitchFamily="34" charset="0"/>
                <a:ea typeface="Calibri" panose="020F0502020204030204" pitchFamily="34" charset="0"/>
                <a:cs typeface="Times New Roman" panose="02020603050405020304" pitchFamily="18" charset="0"/>
              </a:rPr>
              <a:t> (TCI 3.2)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Tahoma" panose="020B0604030504040204" pitchFamily="34" charset="0"/>
                <a:ea typeface="Calibri" panose="020F0502020204030204" pitchFamily="34" charset="0"/>
                <a:cs typeface="Times New Roman" panose="02020603050405020304" pitchFamily="18" charset="0"/>
              </a:rPr>
              <a:t>Q2. </a:t>
            </a:r>
            <a:r>
              <a:rPr lang="en-GB" sz="1200" dirty="0">
                <a:effectLst/>
                <a:latin typeface="Tahoma" panose="020B0604030504040204" pitchFamily="34" charset="0"/>
                <a:ea typeface="Calibri" panose="020F0502020204030204" pitchFamily="34" charset="0"/>
                <a:cs typeface="Times New Roman" panose="02020603050405020304" pitchFamily="18" charset="0"/>
              </a:rPr>
              <a:t>Choose one creative industry sector, and then: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a) describe two or more job roles within it (2.2)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b) outline the skills and qualifications required for them (3.2)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ahoma" panose="020B0604030504040204" pitchFamily="34" charset="0"/>
                <a:ea typeface="Calibri" panose="020F0502020204030204" pitchFamily="34" charset="0"/>
                <a:cs typeface="Times New Roman" panose="02020603050405020304" pitchFamily="18" charset="0"/>
              </a:rPr>
              <a:t>c) identify different types of employment for them (2.1)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Think about what we have discussed – what will be your focus for today? What do you want to achieve?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38</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1244918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Do learners have questions?</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Unit 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629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you identify any ‘sectors’ – a</a:t>
            </a:r>
            <a:r>
              <a:rPr lang="en-GB" b="0" i="0" dirty="0">
                <a:solidFill>
                  <a:srgbClr val="4D5156"/>
                </a:solidFill>
                <a:effectLst/>
                <a:latin typeface="arial" panose="020B0604020202020204" pitchFamily="34" charset="0"/>
              </a:rPr>
              <a:t> sector is groups of industries, based on their commonalities. </a:t>
            </a:r>
            <a:r>
              <a:rPr lang="en-GB" b="0" i="0" dirty="0">
                <a:solidFill>
                  <a:srgbClr val="202124"/>
                </a:solidFill>
                <a:effectLst/>
                <a:latin typeface="arial" panose="020B0604020202020204" pitchFamily="34" charset="0"/>
              </a:rPr>
              <a:t> Those firms that produce similar products or provide similar services using similar business processes.</a:t>
            </a:r>
          </a:p>
          <a:p>
            <a:endParaRPr lang="en-GB" b="0" i="0" dirty="0">
              <a:solidFill>
                <a:srgbClr val="202124"/>
              </a:solidFill>
              <a:effectLst/>
              <a:latin typeface="arial" panose="020B0604020202020204" pitchFamily="34" charset="0"/>
            </a:endParaRPr>
          </a:p>
          <a:p>
            <a:r>
              <a:rPr lang="en-GB" b="0" i="0" dirty="0">
                <a:solidFill>
                  <a:srgbClr val="202124"/>
                </a:solidFill>
                <a:effectLst/>
                <a:latin typeface="arial" panose="020B0604020202020204" pitchFamily="34" charset="0"/>
              </a:rPr>
              <a:t>Has anyone worked in the creative industry?</a:t>
            </a:r>
          </a:p>
          <a:p>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4</a:t>
            </a:fld>
            <a:endParaRPr lang="en-GB" dirty="0"/>
          </a:p>
        </p:txBody>
      </p:sp>
    </p:spTree>
    <p:extLst>
      <p:ext uri="{BB962C8B-B14F-4D97-AF65-F5344CB8AC3E}">
        <p14:creationId xmlns:p14="http://schemas.microsoft.com/office/powerpoint/2010/main" val="263209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ahoma" panose="020B0604030504040204" pitchFamily="34" charset="0"/>
                <a:ea typeface="Calibri" panose="020F0502020204030204" pitchFamily="34" charset="0"/>
              </a:rPr>
              <a:t>Describe the different sectors within the creative industries. (TCI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different sectors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0" i="0" dirty="0">
              <a:solidFill>
                <a:srgbClr val="0B0C0C"/>
              </a:solidFill>
              <a:effectLst/>
              <a:latin typeface="GDS Transport"/>
            </a:endParaRPr>
          </a:p>
          <a:p>
            <a:endParaRPr lang="en-GB" b="0" i="0" dirty="0">
              <a:solidFill>
                <a:srgbClr val="0B0C0C"/>
              </a:solidFill>
              <a:effectLst/>
              <a:latin typeface="GDS Transport"/>
            </a:endParaRPr>
          </a:p>
          <a:p>
            <a:r>
              <a:rPr lang="en-GB" b="0" i="0" dirty="0">
                <a:solidFill>
                  <a:srgbClr val="0B0C0C"/>
                </a:solidFill>
                <a:effectLst/>
                <a:latin typeface="GDS Transport"/>
              </a:rPr>
              <a:t>The UK government are very interested in this sector because of the huge amount of income the industry generates.  They even have their own </a:t>
            </a:r>
            <a:r>
              <a:rPr lang="en-GB" b="1" i="0" dirty="0">
                <a:solidFill>
                  <a:srgbClr val="111111"/>
                </a:solidFill>
                <a:effectLst/>
                <a:latin typeface="Roboto" panose="02000000000000000000" pitchFamily="2" charset="0"/>
              </a:rPr>
              <a:t>department which is defined as ‘the department of His Majesty's Government</a:t>
            </a:r>
            <a:r>
              <a:rPr lang="en-GB" b="0" i="0" dirty="0">
                <a:solidFill>
                  <a:srgbClr val="111111"/>
                </a:solidFill>
                <a:effectLst/>
                <a:latin typeface="Roboto" panose="02000000000000000000" pitchFamily="2" charset="0"/>
              </a:rPr>
              <a:t>, with responsibility for culture and sport in England, the building of a digital economy, and some aspects of the media throughout the UK, such as broadcasting and the Internet’.</a:t>
            </a:r>
          </a:p>
          <a:p>
            <a:endParaRPr lang="en-GB" b="0" i="0" dirty="0">
              <a:solidFill>
                <a:srgbClr val="0B0C0C"/>
              </a:solidFill>
              <a:effectLst/>
              <a:latin typeface="GDS Transport"/>
            </a:endParaRPr>
          </a:p>
          <a:p>
            <a:r>
              <a:rPr lang="en-GB" b="0" i="0" dirty="0">
                <a:solidFill>
                  <a:srgbClr val="0B0C0C"/>
                </a:solidFill>
                <a:effectLst/>
                <a:latin typeface="GDS Transport"/>
              </a:rPr>
              <a:t>Intellectual property is something that you create using your mind - for example, a story, an invention, an artistic work or a symbol.  However there are laws in place to protect these - ?? Which law? Copyright comes under one of the fundamental British Values – can anyone tell me which one?</a:t>
            </a:r>
          </a:p>
          <a:p>
            <a:endParaRPr lang="en-GB" dirty="0"/>
          </a:p>
        </p:txBody>
      </p:sp>
      <p:sp>
        <p:nvSpPr>
          <p:cNvPr id="4" name="Slide Number Placeholder 3"/>
          <p:cNvSpPr>
            <a:spLocks noGrp="1"/>
          </p:cNvSpPr>
          <p:nvPr>
            <p:ph type="sldNum" sz="quarter" idx="5"/>
          </p:nvPr>
        </p:nvSpPr>
        <p:spPr/>
        <p:txBody>
          <a:bodyPr/>
          <a:lstStyle/>
          <a:p>
            <a:fld id="{B374E503-8712-4C8D-8043-73B227D3B145}" type="slidenum">
              <a:rPr lang="en-GB" smtClean="0"/>
              <a:t>5</a:t>
            </a:fld>
            <a:endParaRPr lang="en-GB"/>
          </a:p>
        </p:txBody>
      </p:sp>
    </p:spTree>
    <p:extLst>
      <p:ext uri="{BB962C8B-B14F-4D97-AF65-F5344CB8AC3E}">
        <p14:creationId xmlns:p14="http://schemas.microsoft.com/office/powerpoint/2010/main" val="419211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GB" b="0" i="0" dirty="0">
                <a:solidFill>
                  <a:srgbClr val="111111"/>
                </a:solidFill>
                <a:effectLst/>
                <a:latin typeface="Roboto" panose="02000000000000000000" pitchFamily="2" charset="0"/>
              </a:rPr>
              <a:t>The value of the creative industries - as a whole, the creative industries are worth</a:t>
            </a:r>
            <a:r>
              <a:rPr lang="en-GB" b="1" i="0" dirty="0">
                <a:solidFill>
                  <a:srgbClr val="111111"/>
                </a:solidFill>
                <a:effectLst/>
                <a:latin typeface="Roboto" panose="02000000000000000000" pitchFamily="2" charset="0"/>
              </a:rPr>
              <a:t> £116 billion</a:t>
            </a:r>
            <a:r>
              <a:rPr lang="en-GB" b="0" i="0" dirty="0">
                <a:solidFill>
                  <a:srgbClr val="111111"/>
                </a:solidFill>
                <a:effectLst/>
                <a:latin typeface="Roboto" panose="02000000000000000000" pitchFamily="2" charset="0"/>
              </a:rPr>
              <a:t> to the UK economy, employs over 2.1 million people directly and pre-pandemic were growing at 3 times the national average. The audio-visual sector – film and television – is a key contributor</a:t>
            </a:r>
          </a:p>
          <a:p>
            <a:pPr marL="0" indent="0" algn="l">
              <a:buFont typeface="Arial" panose="020B0604020202020204" pitchFamily="34" charset="0"/>
              <a:buNone/>
            </a:pPr>
            <a:endParaRPr lang="en-GB" b="0" i="0" dirty="0">
              <a:solidFill>
                <a:srgbClr val="111111"/>
              </a:solidFill>
              <a:effectLst/>
              <a:latin typeface="Roboto" panose="02000000000000000000" pitchFamily="2" charset="0"/>
            </a:endParaRPr>
          </a:p>
          <a:p>
            <a:pPr marL="0" indent="0" algn="l">
              <a:buFont typeface="Arial" panose="020B0604020202020204" pitchFamily="34" charset="0"/>
              <a:buNone/>
            </a:pPr>
            <a:r>
              <a:rPr lang="en-GB" b="0" i="0" dirty="0">
                <a:solidFill>
                  <a:srgbClr val="111111"/>
                </a:solidFill>
                <a:effectLst/>
                <a:latin typeface="Roboto" panose="02000000000000000000" pitchFamily="2" charset="0"/>
              </a:rPr>
              <a:t>GVA – Gross value added</a:t>
            </a:r>
          </a:p>
          <a:p>
            <a:pPr marL="0" indent="0" algn="l">
              <a:buFont typeface="Arial" panose="020B0604020202020204" pitchFamily="34" charset="0"/>
              <a:buNone/>
            </a:pPr>
            <a:endParaRPr lang="en-GB" b="0" i="0" dirty="0">
              <a:solidFill>
                <a:srgbClr val="111111"/>
              </a:solidFill>
              <a:effectLst/>
              <a:latin typeface="Roboto" panose="02000000000000000000" pitchFamily="2" charset="0"/>
            </a:endParaRPr>
          </a:p>
          <a:p>
            <a:pPr algn="l"/>
            <a:r>
              <a:rPr lang="en-GB" b="0" i="0" dirty="0">
                <a:solidFill>
                  <a:srgbClr val="373737"/>
                </a:solidFill>
                <a:effectLst/>
                <a:latin typeface="Raleway" pitchFamily="2" charset="0"/>
              </a:rPr>
              <a:t>KEY STATS –</a:t>
            </a:r>
          </a:p>
          <a:p>
            <a:pPr algn="l"/>
            <a:r>
              <a:rPr lang="en-GB" b="0" i="0" dirty="0">
                <a:solidFill>
                  <a:srgbClr val="4D5156"/>
                </a:solidFill>
                <a:effectLst/>
                <a:latin typeface="Google Sans"/>
              </a:rPr>
              <a:t>The creative industries sector contributed </a:t>
            </a:r>
            <a:r>
              <a:rPr lang="en-GB" b="1" i="0" dirty="0">
                <a:solidFill>
                  <a:srgbClr val="040C28"/>
                </a:solidFill>
                <a:effectLst/>
                <a:latin typeface="Google Sans"/>
              </a:rPr>
              <a:t>£109bn</a:t>
            </a:r>
            <a:r>
              <a:rPr lang="en-GB" b="1" i="0" dirty="0">
                <a:solidFill>
                  <a:srgbClr val="4D5156"/>
                </a:solidFill>
                <a:effectLst/>
                <a:latin typeface="Google Sans"/>
              </a:rPr>
              <a:t> </a:t>
            </a:r>
            <a:r>
              <a:rPr lang="en-GB" b="0" i="0" dirty="0">
                <a:solidFill>
                  <a:srgbClr val="4D5156"/>
                </a:solidFill>
                <a:effectLst/>
                <a:latin typeface="Google Sans"/>
              </a:rPr>
              <a:t>to the UK economy in 2021. </a:t>
            </a:r>
          </a:p>
          <a:p>
            <a:pPr algn="l"/>
            <a:r>
              <a:rPr lang="en-GB" b="0" i="0" dirty="0">
                <a:solidFill>
                  <a:srgbClr val="4D5156"/>
                </a:solidFill>
                <a:effectLst/>
                <a:latin typeface="Google Sans"/>
              </a:rPr>
              <a:t>Next key stats will be available sept 2023</a:t>
            </a:r>
            <a:endParaRPr lang="en-GB" b="0" i="0" dirty="0">
              <a:solidFill>
                <a:srgbClr val="202124"/>
              </a:solidFill>
              <a:effectLst/>
              <a:latin typeface="arial" panose="020B0604020202020204" pitchFamily="34" charset="0"/>
            </a:endParaRPr>
          </a:p>
          <a:p>
            <a:pPr algn="l"/>
            <a:endParaRPr lang="en-GB" b="0" i="0" dirty="0">
              <a:solidFill>
                <a:srgbClr val="373737"/>
              </a:solidFill>
              <a:effectLst/>
              <a:latin typeface="Raleway" pitchFamily="2" charset="0"/>
            </a:endParaRPr>
          </a:p>
          <a:p>
            <a:pPr marL="0" indent="0" algn="l">
              <a:buFont typeface="Arial" panose="020B0604020202020204" pitchFamily="34" charset="0"/>
              <a:buNone/>
            </a:pPr>
            <a:endParaRPr lang="en-GB" b="0" i="0" dirty="0">
              <a:solidFill>
                <a:srgbClr val="11111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333333"/>
                </a:solidFill>
                <a:effectLst/>
                <a:latin typeface="Raleway" pitchFamily="2" charset="0"/>
              </a:rPr>
              <a:t>UK Consumer Games Market Worth Record £7.16bn In 2021 – this was updated in April 2022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222222"/>
                </a:solidFill>
                <a:effectLst/>
                <a:latin typeface="Publico"/>
              </a:rPr>
              <a:t>https://www.thecreativeindustries.co.uk/site-content/uk-consumer-games-market-worth-ps7-12bn-in-2021</a:t>
            </a:r>
          </a:p>
          <a:p>
            <a:pPr marL="0" indent="0" algn="l">
              <a:buFont typeface="Arial" panose="020B0604020202020204" pitchFamily="34" charset="0"/>
              <a:buNone/>
            </a:pPr>
            <a:endParaRPr lang="en-GB" b="0" i="0" dirty="0">
              <a:solidFill>
                <a:srgbClr val="111111"/>
              </a:solidFill>
              <a:effectLst/>
              <a:latin typeface="Roboto" panose="02000000000000000000" pitchFamily="2" charset="0"/>
            </a:endParaRPr>
          </a:p>
          <a:p>
            <a:pPr marL="0" indent="0" algn="l">
              <a:buFont typeface="Arial" panose="020B0604020202020204" pitchFamily="34" charset="0"/>
              <a:buNone/>
            </a:pPr>
            <a:r>
              <a:rPr lang="en-GB" b="1" i="0" dirty="0">
                <a:solidFill>
                  <a:srgbClr val="111111"/>
                </a:solidFill>
                <a:effectLst/>
                <a:latin typeface="Roboto" panose="02000000000000000000" pitchFamily="2" charset="0"/>
              </a:rPr>
              <a:t>Source: DCMS – Department for Digital, Culture, Media and Sport</a:t>
            </a:r>
          </a:p>
          <a:p>
            <a:pPr marL="171450" indent="-171450" algn="l">
              <a:buFont typeface="Arial" panose="020B0604020202020204" pitchFamily="34" charset="0"/>
              <a:buChar char="•"/>
            </a:pPr>
            <a:endParaRPr lang="en-GB" b="1" i="0" dirty="0">
              <a:solidFill>
                <a:srgbClr val="111111"/>
              </a:solidFill>
              <a:effectLst/>
              <a:latin typeface="Roboto" panose="02000000000000000000" pitchFamily="2" charset="0"/>
            </a:endParaRPr>
          </a:p>
          <a:p>
            <a:pPr marL="0" indent="0" algn="l">
              <a:buFont typeface="Arial" panose="020B0604020202020204" pitchFamily="34" charset="0"/>
              <a:buNone/>
            </a:pPr>
            <a:endParaRPr lang="en-GB" b="0" i="0" dirty="0">
              <a:solidFill>
                <a:srgbClr val="222222"/>
              </a:solidFill>
              <a:effectLst/>
              <a:latin typeface="Publico"/>
            </a:endParaRPr>
          </a:p>
          <a:p>
            <a:pPr algn="l">
              <a:buFont typeface="Arial" panose="020B0604020202020204" pitchFamily="34" charset="0"/>
              <a:buNone/>
            </a:pPr>
            <a:r>
              <a:rPr lang="en-GB" b="0" i="0" dirty="0">
                <a:solidFill>
                  <a:srgbClr val="222222"/>
                </a:solidFill>
                <a:effectLst/>
                <a:latin typeface="Publico"/>
              </a:rPr>
              <a:t>It is an industry that is very undervalued with regards to if you tell your parents that you want to be an artist or create games for instance, you may get a negative response.  However, the government are pushing the creative industries as it is the most valuable income the UK has.</a:t>
            </a:r>
            <a:endParaRPr lang="en-GB" b="0" i="0" dirty="0">
              <a:solidFill>
                <a:srgbClr val="4C5267"/>
              </a:solidFill>
              <a:effectLst/>
              <a:latin typeface="Nunito Sans" pitchFamily="2" charset="0"/>
            </a:endParaRPr>
          </a:p>
          <a:p>
            <a:pPr marL="0" indent="0" algn="l">
              <a:buFont typeface="Arial" panose="020B0604020202020204" pitchFamily="34" charset="0"/>
              <a:buNone/>
            </a:pPr>
            <a:endParaRPr lang="en-GB" b="1" i="0" dirty="0">
              <a:solidFill>
                <a:srgbClr val="2C2F3B"/>
              </a:solidFill>
              <a:effectLst/>
              <a:latin typeface="Nunito Sans" panose="020B0604020202020204" pitchFamily="2" charset="0"/>
            </a:endParaRPr>
          </a:p>
          <a:p>
            <a:pPr marL="171450" indent="-171450" algn="l">
              <a:buFont typeface="Arial" panose="020B0604020202020204" pitchFamily="34" charset="0"/>
              <a:buChar char="•"/>
            </a:pPr>
            <a:endParaRPr lang="en-GB" b="1" i="0" dirty="0">
              <a:solidFill>
                <a:srgbClr val="2C2F3B"/>
              </a:solidFill>
              <a:effectLst/>
              <a:latin typeface="Nunito Sans" panose="020B0604020202020204" pitchFamily="2" charset="0"/>
            </a:endParaRPr>
          </a:p>
          <a:p>
            <a:pPr marL="171450" indent="-171450" algn="l">
              <a:buFont typeface="Arial" panose="020B0604020202020204" pitchFamily="34" charset="0"/>
              <a:buChar char="•"/>
            </a:pPr>
            <a:endParaRPr lang="en-GB" b="1" i="0" dirty="0">
              <a:solidFill>
                <a:srgbClr val="2C2F3B"/>
              </a:solidFill>
              <a:effectLst/>
              <a:latin typeface="Nunito Sans" panose="020B06040202020202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i="0" dirty="0">
              <a:effectLst/>
              <a:latin typeface="Avenir"/>
            </a:endParaRPr>
          </a:p>
          <a:p>
            <a:pPr marL="171450" indent="-171450" algn="l">
              <a:buFont typeface="Arial" panose="020B0604020202020204" pitchFamily="34" charset="0"/>
              <a:buChar char="•"/>
            </a:pPr>
            <a:endParaRPr lang="en-GB" b="0" i="0" dirty="0">
              <a:solidFill>
                <a:srgbClr val="5E5E5E"/>
              </a:solidFill>
              <a:effectLst/>
              <a:latin typeface="Roboto" panose="02000000000000000000" pitchFamily="2" charset="0"/>
            </a:endParaRPr>
          </a:p>
          <a:p>
            <a:pPr marL="0" indent="0" algn="l">
              <a:buFont typeface="Arial" panose="020B0604020202020204" pitchFamily="34" charset="0"/>
              <a:buNone/>
            </a:pPr>
            <a:endParaRPr lang="en-GB" b="0" i="0" dirty="0">
              <a:solidFill>
                <a:srgbClr val="222222"/>
              </a:solidFill>
              <a:effectLst/>
              <a:latin typeface="Rubik"/>
            </a:endParaRPr>
          </a:p>
          <a:p>
            <a:pPr marL="0" indent="0">
              <a:buFont typeface="Arial" panose="020B0604020202020204" pitchFamily="34" charset="0"/>
              <a:buNone/>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CBE4517-808D-497A-9918-F858BE961461}" type="slidenum">
              <a:rPr lang="en-GB" smtClean="0"/>
              <a:t>6</a:t>
            </a:fld>
            <a:endParaRPr lang="en-GB"/>
          </a:p>
        </p:txBody>
      </p:sp>
    </p:spTree>
    <p:extLst>
      <p:ext uri="{BB962C8B-B14F-4D97-AF65-F5344CB8AC3E}">
        <p14:creationId xmlns:p14="http://schemas.microsoft.com/office/powerpoint/2010/main" val="3225311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ahoma" panose="020B0604030504040204" pitchFamily="34" charset="0"/>
                <a:ea typeface="Calibri" panose="020F0502020204030204" pitchFamily="34" charset="0"/>
              </a:rPr>
              <a:t>Describe the different sectors within the creative industries. (TCI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different sectors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Think about the Music sector – copyright, sound engineers, the artists, agents, labels. </a:t>
            </a:r>
          </a:p>
          <a:p>
            <a:r>
              <a:rPr lang="en-GB" b="1" dirty="0"/>
              <a:t>Pose, pause, pounce, bounce.  </a:t>
            </a:r>
            <a:r>
              <a:rPr lang="en-GB" b="0" dirty="0"/>
              <a:t>W</a:t>
            </a:r>
            <a:r>
              <a:rPr lang="en-GB" dirty="0"/>
              <a:t>hat does the photography sector involve? who is involved?  </a:t>
            </a:r>
            <a:r>
              <a:rPr lang="en-GB" dirty="0" err="1"/>
              <a:t>Eg</a:t>
            </a:r>
            <a:r>
              <a:rPr lang="en-GB" dirty="0"/>
              <a:t> product photographers on websites, wedding photographers.  </a:t>
            </a:r>
          </a:p>
          <a:p>
            <a:endParaRPr lang="en-GB" dirty="0"/>
          </a:p>
          <a:p>
            <a:r>
              <a:rPr lang="en-GB" dirty="0"/>
              <a:t>Who is involved in computer games? </a:t>
            </a:r>
          </a:p>
          <a:p>
            <a:r>
              <a:rPr lang="en-GB" dirty="0"/>
              <a:t>Interactive media </a:t>
            </a:r>
            <a:r>
              <a:rPr lang="en-GB" dirty="0" err="1"/>
              <a:t>eg</a:t>
            </a:r>
            <a:r>
              <a:rPr lang="en-GB" dirty="0"/>
              <a:t> web design.  </a:t>
            </a:r>
          </a:p>
          <a:p>
            <a:r>
              <a:rPr lang="en-GB" dirty="0"/>
              <a:t>Craft – anything with hands, knitting – Etsy.  Hand crafts.  Visual arts – paintings, not photography unless high end artistic photography, sculptures.  </a:t>
            </a:r>
          </a:p>
          <a:p>
            <a:pPr algn="l">
              <a:buFont typeface="Arial" panose="020B0604020202020204" pitchFamily="34" charset="0"/>
              <a:buChar char="•"/>
            </a:pPr>
            <a:endParaRPr lang="en-GB" dirty="0"/>
          </a:p>
          <a:p>
            <a:pPr algn="l">
              <a:buFont typeface="Arial" panose="020B0604020202020204" pitchFamily="34" charset="0"/>
              <a:buChar char="•"/>
            </a:pPr>
            <a:r>
              <a:rPr lang="en-GB" dirty="0"/>
              <a:t>E&amp;D – </a:t>
            </a:r>
            <a:r>
              <a:rPr lang="en-GB" b="0" i="0" dirty="0">
                <a:solidFill>
                  <a:srgbClr val="485D65"/>
                </a:solidFill>
                <a:effectLst/>
                <a:latin typeface="Source Sans Pro" panose="020B0503030403020204" pitchFamily="34" charset="0"/>
              </a:rPr>
              <a:t>More females than males study creatives arts subjects, but a smaller proportion of women go into creative jobs - </a:t>
            </a:r>
            <a:r>
              <a:rPr lang="en-GB" dirty="0"/>
              <a:t>Gov funding– the government are funding the </a:t>
            </a:r>
            <a:r>
              <a:rPr lang="en-GB" b="0" i="0" dirty="0">
                <a:solidFill>
                  <a:srgbClr val="0B0C0C"/>
                </a:solidFill>
                <a:effectLst/>
                <a:latin typeface="GDS Transport"/>
              </a:rPr>
              <a:t>creative skills of the future - via a careers programme that will open up creative jobs to people of every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hlinkClick r:id="rId3"/>
              </a:rPr>
              <a:t>Creative industries: Sector Deal - GOV.UK (www.gov.uk)</a:t>
            </a:r>
            <a:r>
              <a:rPr lang="en-GB" dirty="0"/>
              <a:t> https://www.gov.uk/government/publications/creative-industries-sector-deal</a:t>
            </a:r>
          </a:p>
          <a:p>
            <a:pPr algn="l">
              <a:buFont typeface="Arial" panose="020B0604020202020204" pitchFamily="34" charset="0"/>
              <a:buChar char="•"/>
            </a:pPr>
            <a:endParaRPr lang="en-GB" b="0" i="0" dirty="0">
              <a:solidFill>
                <a:srgbClr val="0B0C0C"/>
              </a:solidFill>
              <a:effectLst/>
              <a:latin typeface="GDS Transport"/>
            </a:endParaRPr>
          </a:p>
          <a:p>
            <a:endParaRPr lang="en-GB" b="1" dirty="0"/>
          </a:p>
          <a:p>
            <a:r>
              <a:rPr lang="en-GB" b="1" dirty="0"/>
              <a:t>3 teams</a:t>
            </a:r>
          </a:p>
          <a:p>
            <a:r>
              <a:rPr lang="en-GB" b="1" dirty="0"/>
              <a:t>Refer to </a:t>
            </a:r>
            <a:r>
              <a:rPr lang="en-GB" b="1" dirty="0" err="1"/>
              <a:t>jamboard</a:t>
            </a:r>
            <a:r>
              <a:rPr lang="en-GB" b="1" dirty="0"/>
              <a:t> tutorial - JAMBOARD unit 1 assessment 1 q1/q2 </a:t>
            </a:r>
            <a:r>
              <a:rPr lang="en-GB" dirty="0"/>
              <a:t>Learners need to research the different sectors and name companies within that sector. 20mins</a:t>
            </a:r>
          </a:p>
          <a:p>
            <a:r>
              <a:rPr lang="en-GB" b="1" dirty="0"/>
              <a:t> https://jamboard.google.com/d/1X2bcdDxRQlk_eLGJ3Xn0S8_hNCz2Z3qgNroYIehvxHA/edit?usp=sharing</a:t>
            </a:r>
          </a:p>
          <a:p>
            <a:endParaRPr lang="en-GB" b="1" dirty="0"/>
          </a:p>
        </p:txBody>
      </p:sp>
      <p:sp>
        <p:nvSpPr>
          <p:cNvPr id="4" name="Slide Number Placeholder 3"/>
          <p:cNvSpPr>
            <a:spLocks noGrp="1"/>
          </p:cNvSpPr>
          <p:nvPr>
            <p:ph type="sldNum" sz="quarter" idx="5"/>
          </p:nvPr>
        </p:nvSpPr>
        <p:spPr/>
        <p:txBody>
          <a:bodyPr/>
          <a:lstStyle/>
          <a:p>
            <a:fld id="{B374E503-8712-4C8D-8043-73B227D3B145}" type="slidenum">
              <a:rPr lang="en-GB" smtClean="0"/>
              <a:t>7</a:t>
            </a:fld>
            <a:endParaRPr lang="en-GB"/>
          </a:p>
        </p:txBody>
      </p:sp>
    </p:spTree>
    <p:extLst>
      <p:ext uri="{BB962C8B-B14F-4D97-AF65-F5344CB8AC3E}">
        <p14:creationId xmlns:p14="http://schemas.microsoft.com/office/powerpoint/2010/main" val="41969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ahoma" panose="020B0604030504040204" pitchFamily="34" charset="0"/>
                <a:ea typeface="Calibri" panose="020F0502020204030204" pitchFamily="34" charset="0"/>
              </a:rPr>
              <a:t>Describe the different sectors within the creative industries. (TCI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different sectors within the creative industries.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Learners need to research the different sectors and name companies within that sector. 20mins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Discuss findings</a:t>
            </a:r>
          </a:p>
          <a:p>
            <a:r>
              <a:rPr lang="en-GB" dirty="0"/>
              <a:t>What company is associated with the TV sector</a:t>
            </a:r>
          </a:p>
          <a:p>
            <a:r>
              <a:rPr lang="en-GB" dirty="0"/>
              <a:t>What other companies in any other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fld id="{3136E8D2-CFE5-405B-8202-96311779AEA3}" type="slidenum">
              <a:rPr lang="en-GB" smtClean="0"/>
              <a:t>8</a:t>
            </a:fld>
            <a:endParaRPr lang="en-GB" dirty="0"/>
          </a:p>
        </p:txBody>
      </p:sp>
    </p:spTree>
    <p:extLst>
      <p:ext uri="{BB962C8B-B14F-4D97-AF65-F5344CB8AC3E}">
        <p14:creationId xmlns:p14="http://schemas.microsoft.com/office/powerpoint/2010/main" val="275257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Creative industries have been mostly influenced by the advancements of specific technologies including Augmented &amp; Virtual Reality (AR/VR), Artificial Intelligence (AI), Cloud and Blockchain technologies</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Digitalisation has transformed the processes of the creation, production, distribution and the consumption of content. Culture is increasingly accessed through dedicated platforms, applications, social media and aggregators.</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Television</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Print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Advertising</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Radio</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Film</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Radio</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Crafts</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Visual arts</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Interactive media</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Computer games</a:t>
            </a:r>
          </a:p>
        </p:txBody>
      </p:sp>
      <p:sp>
        <p:nvSpPr>
          <p:cNvPr id="4" name="Slide Number Placeholder 3"/>
          <p:cNvSpPr>
            <a:spLocks noGrp="1"/>
          </p:cNvSpPr>
          <p:nvPr>
            <p:ph type="sldNum" sz="quarter" idx="5"/>
          </p:nvPr>
        </p:nvSpPr>
        <p:spPr/>
        <p:txBody>
          <a:bodyPr/>
          <a:lstStyle/>
          <a:p>
            <a:fld id="{B374E503-8712-4C8D-8043-73B227D3B145}" type="slidenum">
              <a:rPr lang="en-GB" smtClean="0"/>
              <a:t>9</a:t>
            </a:fld>
            <a:endParaRPr lang="en-GB"/>
          </a:p>
        </p:txBody>
      </p:sp>
    </p:spTree>
    <p:extLst>
      <p:ext uri="{BB962C8B-B14F-4D97-AF65-F5344CB8AC3E}">
        <p14:creationId xmlns:p14="http://schemas.microsoft.com/office/powerpoint/2010/main" val="3414978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10E4-60F0-134A-9E5C-9D570CF6A9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706540-F3F9-BC43-9A61-0CCA92A0D2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F2DBC4-2035-FE47-BF08-0BD6CB5452C8}"/>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5" name="Footer Placeholder 4">
            <a:extLst>
              <a:ext uri="{FF2B5EF4-FFF2-40B4-BE49-F238E27FC236}">
                <a16:creationId xmlns:a16="http://schemas.microsoft.com/office/drawing/2014/main" id="{875B8225-89F6-844F-9E43-F55955506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B93F-D8F3-2942-B946-5CAAAAECFE90}"/>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329373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CDAB-6E2F-6444-887E-E0B5496CF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4BF657-A571-DC4B-A147-65DD954DE6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6599850-211C-184E-93C1-F272ACD0B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3BC068-38B0-8141-B9CA-CA2F6E717C12}"/>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6" name="Footer Placeholder 5">
            <a:extLst>
              <a:ext uri="{FF2B5EF4-FFF2-40B4-BE49-F238E27FC236}">
                <a16:creationId xmlns:a16="http://schemas.microsoft.com/office/drawing/2014/main" id="{92EAB84A-FD16-6E45-AAFF-974BC01DF2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53752-7CCB-B240-BBF8-4628DB23CCD8}"/>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3205463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BD75-1239-B94B-AEC0-F598288A56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E9A73E-7AC6-684F-9251-A531CB2B56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65B10-786A-EA4A-B93D-6BEB301EBFC5}"/>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5" name="Footer Placeholder 4">
            <a:extLst>
              <a:ext uri="{FF2B5EF4-FFF2-40B4-BE49-F238E27FC236}">
                <a16:creationId xmlns:a16="http://schemas.microsoft.com/office/drawing/2014/main" id="{6A700BFE-902F-114D-92F2-5E6A99B4A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04195-D55B-7347-91BC-78CC93A9E1CA}"/>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128795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D57351-B588-B242-96DA-6EF9C1F3CC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014104-8434-1E46-AE0C-92E38B7E59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6594A-AE9D-5B4B-8054-E884C41638C8}"/>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5" name="Footer Placeholder 4">
            <a:extLst>
              <a:ext uri="{FF2B5EF4-FFF2-40B4-BE49-F238E27FC236}">
                <a16:creationId xmlns:a16="http://schemas.microsoft.com/office/drawing/2014/main" id="{4F837AFC-F111-5643-8149-D95DAA201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9FA04-1A61-304B-BAB3-2AD04EC9C0ED}"/>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3450522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4432-F844-4917-A609-956B44BA9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FF9AB0-DA91-4910-80D4-79D1DEF915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98889E3-7D63-477B-ADD6-0DD30706495B}"/>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5" name="Footer Placeholder 4">
            <a:extLst>
              <a:ext uri="{FF2B5EF4-FFF2-40B4-BE49-F238E27FC236}">
                <a16:creationId xmlns:a16="http://schemas.microsoft.com/office/drawing/2014/main" id="{E7FFDEBF-469C-4931-9B8C-42A6AF2B95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F14E71-4147-4FCF-A09A-B8016D25EAA9}"/>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1994637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47770-CC9D-4E31-9369-86C99F9592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54FDE3-22C9-402E-B916-CE52255CA4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A2F294-1B0D-44BB-839D-5FFCEAB156ED}"/>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5" name="Footer Placeholder 4">
            <a:extLst>
              <a:ext uri="{FF2B5EF4-FFF2-40B4-BE49-F238E27FC236}">
                <a16:creationId xmlns:a16="http://schemas.microsoft.com/office/drawing/2014/main" id="{B29AFABD-66D9-400E-980F-959A08357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6AAA74-F84B-4831-AE8B-9571102731DA}"/>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99615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ADD62-40BC-4F2D-AB75-4178D63268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97D0D5-B73D-4C3D-A8C7-EF63ADCDB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6EC3E-0B5F-4872-B67C-05F7170FB059}"/>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5" name="Footer Placeholder 4">
            <a:extLst>
              <a:ext uri="{FF2B5EF4-FFF2-40B4-BE49-F238E27FC236}">
                <a16:creationId xmlns:a16="http://schemas.microsoft.com/office/drawing/2014/main" id="{4AE61CAA-010C-48A8-966A-E1219A0E27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B1101A-7AFA-4B92-9B3D-B25D243A3064}"/>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3222341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94D0-517A-4B10-9533-4BEEB7517D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E7F828-2F42-4BF0-B322-06D94BD60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0E271C-E25F-43CE-95CB-B9598C1C3A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96C524-08D1-4B64-972C-8DE5C13A8F98}"/>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6" name="Footer Placeholder 5">
            <a:extLst>
              <a:ext uri="{FF2B5EF4-FFF2-40B4-BE49-F238E27FC236}">
                <a16:creationId xmlns:a16="http://schemas.microsoft.com/office/drawing/2014/main" id="{F8A02C21-F3CE-4B9E-96E7-C0E7CE104C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EA6F12-D133-4135-8182-CF086ED2B281}"/>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4074084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6FBB-A41A-4B3E-BAAE-EC3006A7E7C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EA435C-30E4-4E25-A1CD-0268C59A9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57E69A-FE64-42C1-8FEA-3D86ECFEEB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09D6AFC-B6DE-4806-9E4C-F0C638F4B5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6CAF24-0046-443E-A53A-7B94084A4E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EACBB2-5A9D-4746-B6D9-C0CFC1F58BC3}"/>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8" name="Footer Placeholder 7">
            <a:extLst>
              <a:ext uri="{FF2B5EF4-FFF2-40B4-BE49-F238E27FC236}">
                <a16:creationId xmlns:a16="http://schemas.microsoft.com/office/drawing/2014/main" id="{7199DF30-EFA7-4AA1-ADF3-EECF9A7B627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4E26D6F-EE95-4C29-93E4-5ED0DA0E0C91}"/>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1191210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B726-9682-4DBA-B36C-F15658C7380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5FC08E-855F-4AE6-BE75-EBDFFC4AB1AD}"/>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4" name="Footer Placeholder 3">
            <a:extLst>
              <a:ext uri="{FF2B5EF4-FFF2-40B4-BE49-F238E27FC236}">
                <a16:creationId xmlns:a16="http://schemas.microsoft.com/office/drawing/2014/main" id="{34F315AC-8E1B-4ED7-BA22-196F9E5561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AB3BC62-C8C9-4023-AD0E-7A38D6265C3B}"/>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642312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A24C6-E4F5-479E-9002-ABD823EF95F1}"/>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3" name="Footer Placeholder 2">
            <a:extLst>
              <a:ext uri="{FF2B5EF4-FFF2-40B4-BE49-F238E27FC236}">
                <a16:creationId xmlns:a16="http://schemas.microsoft.com/office/drawing/2014/main" id="{E7F6E1A6-8801-44E3-8454-BF89D65587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4F0FE4-90FF-496D-9A28-CB18A784BB4F}"/>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307569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4DA0D-657B-4844-BDE0-228AC16F9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95868C-307C-734A-A863-267FD3A9B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38730-0D39-6447-A386-6E5DE766A732}"/>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5" name="Footer Placeholder 4">
            <a:extLst>
              <a:ext uri="{FF2B5EF4-FFF2-40B4-BE49-F238E27FC236}">
                <a16:creationId xmlns:a16="http://schemas.microsoft.com/office/drawing/2014/main" id="{24695BDC-DFAC-FE4C-B630-280A7CE7D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2BB3B-B989-F942-8DCF-D259A4E038FF}"/>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131489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4C81-3E7F-4B60-A30A-EA753A1D9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8BB776-28A2-47D5-8119-F3DF4666F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3654B16-9AB4-4431-B2C6-4997F8F4F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8D0E7D-D9E8-453B-AC92-4908CEEB7014}"/>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6" name="Footer Placeholder 5">
            <a:extLst>
              <a:ext uri="{FF2B5EF4-FFF2-40B4-BE49-F238E27FC236}">
                <a16:creationId xmlns:a16="http://schemas.microsoft.com/office/drawing/2014/main" id="{17CA3884-BA6C-4A31-B8DA-41FCD216C1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FEB741-644F-4C76-8993-F8013C484B45}"/>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3247056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DB270-2AA8-4866-87F8-F8628D6108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191825-ADF4-4317-8EC6-2CBCF65224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DF9886-8615-4FE0-8C8F-2F34B2572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61246-B7FE-45AF-8268-5FDF5214751B}"/>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6" name="Footer Placeholder 5">
            <a:extLst>
              <a:ext uri="{FF2B5EF4-FFF2-40B4-BE49-F238E27FC236}">
                <a16:creationId xmlns:a16="http://schemas.microsoft.com/office/drawing/2014/main" id="{145BEC0F-86FE-4C5C-8E29-6188B0C4B1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AB5B72-74FD-4DF8-B78F-402332FEACB6}"/>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921277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25E84-FD7F-43A2-B05F-7C825C0A81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67CFC1-5DD1-42AC-92C3-22723481BA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1354CA-61EB-4D5A-85DF-EB2B940D60D3}"/>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5" name="Footer Placeholder 4">
            <a:extLst>
              <a:ext uri="{FF2B5EF4-FFF2-40B4-BE49-F238E27FC236}">
                <a16:creationId xmlns:a16="http://schemas.microsoft.com/office/drawing/2014/main" id="{8ABB0524-19CF-44DE-95C8-A4484498D0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9A01D5-0658-4F34-9A15-CBC2647BD408}"/>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1990668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69DA5B-0730-446E-81E2-FB010583E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E05C5E-090D-4437-B63E-04D8CB2DA1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146945-31AF-4DE2-8A20-AAEF0ED96D5D}"/>
              </a:ext>
            </a:extLst>
          </p:cNvPr>
          <p:cNvSpPr>
            <a:spLocks noGrp="1"/>
          </p:cNvSpPr>
          <p:nvPr>
            <p:ph type="dt" sz="half" idx="10"/>
          </p:nvPr>
        </p:nvSpPr>
        <p:spPr/>
        <p:txBody>
          <a:bodyPr/>
          <a:lstStyle/>
          <a:p>
            <a:fld id="{EA85E525-093A-496B-A22B-3D8FAA7D6A4F}" type="datetimeFigureOut">
              <a:rPr lang="en-GB" smtClean="0"/>
              <a:t>07/07/2023</a:t>
            </a:fld>
            <a:endParaRPr lang="en-GB"/>
          </a:p>
        </p:txBody>
      </p:sp>
      <p:sp>
        <p:nvSpPr>
          <p:cNvPr id="5" name="Footer Placeholder 4">
            <a:extLst>
              <a:ext uri="{FF2B5EF4-FFF2-40B4-BE49-F238E27FC236}">
                <a16:creationId xmlns:a16="http://schemas.microsoft.com/office/drawing/2014/main" id="{E6AADA63-C1F8-405B-A75E-DE952237AC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480E6-6184-4C4A-A742-4A12513BBF9B}"/>
              </a:ext>
            </a:extLst>
          </p:cNvPr>
          <p:cNvSpPr>
            <a:spLocks noGrp="1"/>
          </p:cNvSpPr>
          <p:nvPr>
            <p:ph type="sldNum" sz="quarter" idx="12"/>
          </p:nvPr>
        </p:nvSpPr>
        <p:spPr/>
        <p:txBody>
          <a:bodyPr/>
          <a:lstStyle/>
          <a:p>
            <a:fld id="{83E16736-23CE-409B-B343-DD84CB862F38}" type="slidenum">
              <a:rPr lang="en-GB" smtClean="0"/>
              <a:t>‹#›</a:t>
            </a:fld>
            <a:endParaRPr lang="en-GB"/>
          </a:p>
        </p:txBody>
      </p:sp>
    </p:spTree>
    <p:extLst>
      <p:ext uri="{BB962C8B-B14F-4D97-AF65-F5344CB8AC3E}">
        <p14:creationId xmlns:p14="http://schemas.microsoft.com/office/powerpoint/2010/main" val="2325311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BB59-9E6A-1C49-A5F5-2B8D85E088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F0C226-E045-434A-BF12-E66CAD6D3E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72B2BF-E55F-5A48-A5BF-AC28ECE3FD06}"/>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5" name="Footer Placeholder 4">
            <a:extLst>
              <a:ext uri="{FF2B5EF4-FFF2-40B4-BE49-F238E27FC236}">
                <a16:creationId xmlns:a16="http://schemas.microsoft.com/office/drawing/2014/main" id="{264ECA72-DCB6-2547-8824-62C134391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15BE0-AC18-1B4F-911D-C74EC0BCEF62}"/>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224672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63FD-97E8-DD41-9EC8-D8282BF6B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956A8-21B3-8644-9A6B-92EE198EE1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5FACF-B60D-AB47-9A23-AD0572A7F3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D70E80-970B-2144-9AFA-C3E2CF5CF305}"/>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6" name="Footer Placeholder 5">
            <a:extLst>
              <a:ext uri="{FF2B5EF4-FFF2-40B4-BE49-F238E27FC236}">
                <a16:creationId xmlns:a16="http://schemas.microsoft.com/office/drawing/2014/main" id="{3F9ED663-C4D9-FC48-93A3-39667AC22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14C57-E80E-2F44-919C-36A044D12BF5}"/>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3289816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63FD-97E8-DD41-9EC8-D8282BF6B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956A8-21B3-8644-9A6B-92EE198EE16A}"/>
              </a:ext>
            </a:extLst>
          </p:cNvPr>
          <p:cNvSpPr>
            <a:spLocks noGrp="1"/>
          </p:cNvSpPr>
          <p:nvPr>
            <p:ph sz="half"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D70E80-970B-2144-9AFA-C3E2CF5CF305}"/>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6" name="Footer Placeholder 5">
            <a:extLst>
              <a:ext uri="{FF2B5EF4-FFF2-40B4-BE49-F238E27FC236}">
                <a16:creationId xmlns:a16="http://schemas.microsoft.com/office/drawing/2014/main" id="{3F9ED663-C4D9-FC48-93A3-39667AC22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14C57-E80E-2F44-919C-36A044D12BF5}"/>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2927651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2B65-A754-A74A-B715-BAF94BBF6B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FBC4C-4FF2-C742-BBFC-44AC2C67E699}"/>
              </a:ext>
            </a:extLst>
          </p:cNvPr>
          <p:cNvSpPr>
            <a:spLocks noGrp="1"/>
          </p:cNvSpPr>
          <p:nvPr>
            <p:ph type="body" idx="1"/>
          </p:nvPr>
        </p:nvSpPr>
        <p:spPr>
          <a:xfrm>
            <a:off x="839788" y="1681163"/>
            <a:ext cx="105140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48E486-FFC8-4245-9C91-17F9BF0546AE}"/>
              </a:ext>
            </a:extLst>
          </p:cNvPr>
          <p:cNvSpPr>
            <a:spLocks noGrp="1"/>
          </p:cNvSpPr>
          <p:nvPr>
            <p:ph sz="half" idx="2"/>
          </p:nvPr>
        </p:nvSpPr>
        <p:spPr>
          <a:xfrm>
            <a:off x="839788" y="2505075"/>
            <a:ext cx="105140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879556-44FA-7148-B8D8-1ACCBC93DDAC}"/>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8" name="Footer Placeholder 7">
            <a:extLst>
              <a:ext uri="{FF2B5EF4-FFF2-40B4-BE49-F238E27FC236}">
                <a16:creationId xmlns:a16="http://schemas.microsoft.com/office/drawing/2014/main" id="{436034BF-D8E0-8349-AB1D-A8935BE121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F7DBAD-DFD5-154C-BEBF-913B940C7C89}"/>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3323435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A8CA-04E5-2E48-B468-0DA9E93592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2330E4-A479-674C-A7EC-C4D96CD1CE57}"/>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4" name="Footer Placeholder 3">
            <a:extLst>
              <a:ext uri="{FF2B5EF4-FFF2-40B4-BE49-F238E27FC236}">
                <a16:creationId xmlns:a16="http://schemas.microsoft.com/office/drawing/2014/main" id="{29DA1AA5-D98D-9540-8EBA-34A6AB32B2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50E7FD-CBE5-2646-A1BD-6BDDD19BF8A7}"/>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3393999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12A90-54A2-A042-BBD7-6B90A864C229}"/>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3" name="Footer Placeholder 2">
            <a:extLst>
              <a:ext uri="{FF2B5EF4-FFF2-40B4-BE49-F238E27FC236}">
                <a16:creationId xmlns:a16="http://schemas.microsoft.com/office/drawing/2014/main" id="{BE223A8B-03C2-A141-AA7E-BA914D423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5599BE-A57B-D649-B36B-DB903E0E676B}"/>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174153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DB41-77D9-5E48-B633-ADDFB4D25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CE7BD0-EC71-744A-BA83-2778E524B1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C5B7C6-9E29-3346-AA0E-E58705BAB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7A748-C7C7-9D46-B27F-EA5C97579A63}"/>
              </a:ext>
            </a:extLst>
          </p:cNvPr>
          <p:cNvSpPr>
            <a:spLocks noGrp="1"/>
          </p:cNvSpPr>
          <p:nvPr>
            <p:ph type="dt" sz="half" idx="10"/>
          </p:nvPr>
        </p:nvSpPr>
        <p:spPr/>
        <p:txBody>
          <a:bodyPr/>
          <a:lstStyle/>
          <a:p>
            <a:fld id="{D12CA000-69CB-6147-95EB-B0AC71E68134}" type="datetimeFigureOut">
              <a:rPr lang="en-US" smtClean="0"/>
              <a:t>7/7/2023</a:t>
            </a:fld>
            <a:endParaRPr lang="en-US"/>
          </a:p>
        </p:txBody>
      </p:sp>
      <p:sp>
        <p:nvSpPr>
          <p:cNvPr id="6" name="Footer Placeholder 5">
            <a:extLst>
              <a:ext uri="{FF2B5EF4-FFF2-40B4-BE49-F238E27FC236}">
                <a16:creationId xmlns:a16="http://schemas.microsoft.com/office/drawing/2014/main" id="{62DA66B5-800D-C74B-9272-F7BAFA5E37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7347E2-0BE7-DB4D-8EEB-974EDCB1637E}"/>
              </a:ext>
            </a:extLst>
          </p:cNvPr>
          <p:cNvSpPr>
            <a:spLocks noGrp="1"/>
          </p:cNvSpPr>
          <p:nvPr>
            <p:ph type="sldNum" sz="quarter" idx="12"/>
          </p:nvPr>
        </p:nvSpPr>
        <p:spPr/>
        <p:txBody>
          <a:bodyPr/>
          <a:lstStyle/>
          <a:p>
            <a:fld id="{8495E9D5-1A9A-7843-BE7F-1F45797DD834}" type="slidenum">
              <a:rPr lang="en-US" smtClean="0"/>
              <a:t>‹#›</a:t>
            </a:fld>
            <a:endParaRPr lang="en-US"/>
          </a:p>
        </p:txBody>
      </p:sp>
    </p:spTree>
    <p:extLst>
      <p:ext uri="{BB962C8B-B14F-4D97-AF65-F5344CB8AC3E}">
        <p14:creationId xmlns:p14="http://schemas.microsoft.com/office/powerpoint/2010/main" val="271648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51AD0C-CB95-8742-A276-0EA2DE84AB80}"/>
              </a:ext>
            </a:extLst>
          </p:cNvPr>
          <p:cNvSpPr/>
          <p:nvPr/>
        </p:nvSpPr>
        <p:spPr>
          <a:xfrm>
            <a:off x="-34991" y="6356350"/>
            <a:ext cx="2449800" cy="513841"/>
          </a:xfrm>
          <a:prstGeom prst="rect">
            <a:avLst/>
          </a:prstGeom>
          <a:solidFill>
            <a:srgbClr val="96C36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623AFD-7212-6440-A180-5EAF0006CD78}"/>
              </a:ext>
            </a:extLst>
          </p:cNvPr>
          <p:cNvSpPr/>
          <p:nvPr/>
        </p:nvSpPr>
        <p:spPr>
          <a:xfrm>
            <a:off x="2414809" y="6356350"/>
            <a:ext cx="2449800" cy="513841"/>
          </a:xfrm>
          <a:prstGeom prst="rect">
            <a:avLst/>
          </a:prstGeom>
          <a:solidFill>
            <a:srgbClr val="F0AB4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68DC23-5E1B-A44A-8228-4B84D6EC314F}"/>
              </a:ext>
            </a:extLst>
          </p:cNvPr>
          <p:cNvSpPr/>
          <p:nvPr/>
        </p:nvSpPr>
        <p:spPr>
          <a:xfrm>
            <a:off x="4860491" y="6356350"/>
            <a:ext cx="2449800" cy="513841"/>
          </a:xfrm>
          <a:prstGeom prst="rect">
            <a:avLst/>
          </a:prstGeom>
          <a:solidFill>
            <a:srgbClr val="0082B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8C3A5D7-9CB7-9E45-8B5C-4D143D71E301}"/>
              </a:ext>
            </a:extLst>
          </p:cNvPr>
          <p:cNvSpPr/>
          <p:nvPr/>
        </p:nvSpPr>
        <p:spPr>
          <a:xfrm>
            <a:off x="7312840" y="6356350"/>
            <a:ext cx="2449800" cy="513841"/>
          </a:xfrm>
          <a:prstGeom prst="rect">
            <a:avLst/>
          </a:prstGeom>
          <a:solidFill>
            <a:srgbClr val="6B539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1534120-2E70-954B-85AC-67B4DA1ACD07}"/>
              </a:ext>
            </a:extLst>
          </p:cNvPr>
          <p:cNvSpPr/>
          <p:nvPr/>
        </p:nvSpPr>
        <p:spPr>
          <a:xfrm>
            <a:off x="9766585" y="6356350"/>
            <a:ext cx="2449800" cy="513841"/>
          </a:xfrm>
          <a:prstGeom prst="rect">
            <a:avLst/>
          </a:prstGeom>
          <a:solidFill>
            <a:srgbClr val="DF32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B1ED08C-24B7-6F4C-9BBD-6E52F9A6B7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CE658486-A49A-F840-9DBF-18349FC09F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Body</a:t>
            </a:r>
          </a:p>
        </p:txBody>
      </p:sp>
      <p:sp>
        <p:nvSpPr>
          <p:cNvPr id="4" name="Date Placeholder 3">
            <a:extLst>
              <a:ext uri="{FF2B5EF4-FFF2-40B4-BE49-F238E27FC236}">
                <a16:creationId xmlns:a16="http://schemas.microsoft.com/office/drawing/2014/main" id="{AD6FCFE1-9C1A-F648-AA08-718FAB1E8C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CA000-69CB-6147-95EB-B0AC71E68134}" type="datetimeFigureOut">
              <a:rPr lang="en-US" smtClean="0"/>
              <a:t>7/7/2023</a:t>
            </a:fld>
            <a:endParaRPr lang="en-US"/>
          </a:p>
        </p:txBody>
      </p:sp>
      <p:sp>
        <p:nvSpPr>
          <p:cNvPr id="5" name="Footer Placeholder 4">
            <a:extLst>
              <a:ext uri="{FF2B5EF4-FFF2-40B4-BE49-F238E27FC236}">
                <a16:creationId xmlns:a16="http://schemas.microsoft.com/office/drawing/2014/main" id="{6B150CB5-F1F0-0949-910C-4CB83267B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418EC3-0265-F048-98F0-97AFA603D4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5E9D5-1A9A-7843-BE7F-1F45797DD834}" type="slidenum">
              <a:rPr lang="en-US" smtClean="0"/>
              <a:t>‹#›</a:t>
            </a:fld>
            <a:endParaRPr lang="en-US"/>
          </a:p>
        </p:txBody>
      </p:sp>
      <p:pic>
        <p:nvPicPr>
          <p:cNvPr id="17" name="Picture 16">
            <a:extLst>
              <a:ext uri="{FF2B5EF4-FFF2-40B4-BE49-F238E27FC236}">
                <a16:creationId xmlns:a16="http://schemas.microsoft.com/office/drawing/2014/main" id="{5B3F1464-3226-2843-937A-3E2ABB8004AD}"/>
              </a:ext>
            </a:extLst>
          </p:cNvPr>
          <p:cNvPicPr>
            <a:picLocks noChangeAspect="1"/>
          </p:cNvPicPr>
          <p:nvPr/>
        </p:nvPicPr>
        <p:blipFill>
          <a:blip r:embed="rId14">
            <a:alphaModFix amt="50000"/>
          </a:blip>
          <a:stretch>
            <a:fillRect/>
          </a:stretch>
        </p:blipFill>
        <p:spPr>
          <a:xfrm>
            <a:off x="11216640" y="136525"/>
            <a:ext cx="788162" cy="606901"/>
          </a:xfrm>
          <a:prstGeom prst="rect">
            <a:avLst/>
          </a:prstGeom>
        </p:spPr>
      </p:pic>
    </p:spTree>
    <p:extLst>
      <p:ext uri="{BB962C8B-B14F-4D97-AF65-F5344CB8AC3E}">
        <p14:creationId xmlns:p14="http://schemas.microsoft.com/office/powerpoint/2010/main" val="1397728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B9BAE1-8A39-447E-9BC8-33696095A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4D2DC4-4F86-4CF8-A3F0-750A430F3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E6A61D-5D0A-4E2C-BA37-78D695859C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5E525-093A-496B-A22B-3D8FAA7D6A4F}" type="datetimeFigureOut">
              <a:rPr lang="en-GB" smtClean="0"/>
              <a:t>07/07/2023</a:t>
            </a:fld>
            <a:endParaRPr lang="en-GB"/>
          </a:p>
        </p:txBody>
      </p:sp>
      <p:sp>
        <p:nvSpPr>
          <p:cNvPr id="5" name="Footer Placeholder 4">
            <a:extLst>
              <a:ext uri="{FF2B5EF4-FFF2-40B4-BE49-F238E27FC236}">
                <a16:creationId xmlns:a16="http://schemas.microsoft.com/office/drawing/2014/main" id="{322A8BA2-B659-4AD2-A0A1-0C2ABCDB4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D804F0-4DC0-4EBF-8392-6F04147A8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16736-23CE-409B-B343-DD84CB862F38}" type="slidenum">
              <a:rPr lang="en-GB" smtClean="0"/>
              <a:t>‹#›</a:t>
            </a:fld>
            <a:endParaRPr lang="en-GB"/>
          </a:p>
        </p:txBody>
      </p:sp>
    </p:spTree>
    <p:extLst>
      <p:ext uri="{BB962C8B-B14F-4D97-AF65-F5344CB8AC3E}">
        <p14:creationId xmlns:p14="http://schemas.microsoft.com/office/powerpoint/2010/main" val="283830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hyperlink" Target="https://www.bing.com/create" TargetMode="External"/><Relationship Id="rId2" Type="http://schemas.openxmlformats.org/officeDocument/2006/relationships/slideLayout" Target="../slideLayouts/slideLayout2.xml"/><Relationship Id="rId1" Type="http://schemas.openxmlformats.org/officeDocument/2006/relationships/video" Target="https://www.youtube.com/embed/_ZRvHP6YnLs?feature=oembed" TargetMode="External"/><Relationship Id="rId6" Type="http://schemas.openxmlformats.org/officeDocument/2006/relationships/hyperlink" Target="https://youtu.be/_ZRvHP6YnLs" TargetMode="External"/><Relationship Id="rId5" Type="http://schemas.openxmlformats.org/officeDocument/2006/relationships/image" Target="../media/image21.jpeg"/><Relationship Id="rId10" Type="http://schemas.openxmlformats.org/officeDocument/2006/relationships/image" Target="../media/image23.svg"/><Relationship Id="rId4" Type="http://schemas.openxmlformats.org/officeDocument/2006/relationships/image" Target="../media/image20.JP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6.png"/><Relationship Id="rId7"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4.svg"/><Relationship Id="rId11" Type="http://schemas.openxmlformats.org/officeDocument/2006/relationships/hyperlink" Target="https://www.legislation.gov.uk/ukpga/2006/46/contents" TargetMode="External"/><Relationship Id="rId5" Type="http://schemas.openxmlformats.org/officeDocument/2006/relationships/image" Target="../media/image33.png"/><Relationship Id="rId10" Type="http://schemas.openxmlformats.org/officeDocument/2006/relationships/image" Target="../media/image8.png"/><Relationship Id="rId4" Type="http://schemas.openxmlformats.org/officeDocument/2006/relationships/image" Target="../media/image32.svg"/><Relationship Id="rId9" Type="http://schemas.openxmlformats.org/officeDocument/2006/relationships/hyperlink" Target="https://www.informdirect.co.uk/company-records/limited-company-accounts-types-details/#:~:text=Company%20size%20thresholds%20The%20Companies%20Act%202006%20prescribes,as%20very%20small%20%28a%20micro-entity%29%2C%20small%20or%20medium"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8.xml"/><Relationship Id="rId7" Type="http://schemas.openxmlformats.org/officeDocument/2006/relationships/hyperlink" Target="https://www.gov.uk/get-information-about-a-company" TargetMode="External"/><Relationship Id="rId2" Type="http://schemas.openxmlformats.org/officeDocument/2006/relationships/slideLayout" Target="../slideLayouts/slideLayout1.xml"/><Relationship Id="rId1" Type="http://schemas.openxmlformats.org/officeDocument/2006/relationships/video" Target="https://www.youtube.com/embed/OFIuIiml1q0?feature=oembed" TargetMode="External"/><Relationship Id="rId6" Type="http://schemas.openxmlformats.org/officeDocument/2006/relationships/hyperlink" Target="https://www.youtube.com/watch?v=OFIuIiml1q0" TargetMode="External"/><Relationship Id="rId11" Type="http://schemas.openxmlformats.org/officeDocument/2006/relationships/image" Target="../media/image23.svg"/><Relationship Id="rId5" Type="http://schemas.openxmlformats.org/officeDocument/2006/relationships/image" Target="../media/image37.jpeg"/><Relationship Id="rId10" Type="http://schemas.openxmlformats.org/officeDocument/2006/relationships/image" Target="../media/image22.png"/><Relationship Id="rId4" Type="http://schemas.openxmlformats.org/officeDocument/2006/relationships/hyperlink" Target="https://www.rocketlawyer.com/gb/en/quick-guides/what-are-the-differences-between-plcs-and-ltds" TargetMode="External"/><Relationship Id="rId9" Type="http://schemas.openxmlformats.org/officeDocument/2006/relationships/hyperlink" Target="https://www.rocketlawyer.com/gb/en/business/run-a-private-limited-company/legal-guide/what-are-the-differences-between-plcs-and-ltd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www.bbc.co.uk/bitesize/articles/zfrq92p#zxsshcw4"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8" Type="http://schemas.openxmlformats.org/officeDocument/2006/relationships/hyperlink" Target="https://nationalcareers.service.gov.uk/job-categories/creative-and-media" TargetMode="External"/><Relationship Id="rId13"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4.png"/><Relationship Id="rId12" Type="http://schemas.openxmlformats.org/officeDocument/2006/relationships/hyperlink" Target="https://targetcareers.co.uk/careers-advice/choosing-your-career/313433-i-want-a-creative-career-what-are-my-options"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hyperlink" Target="https://discovercreative.careers/#/" TargetMode="External"/><Relationship Id="rId11" Type="http://schemas.openxmlformats.org/officeDocument/2006/relationships/image" Target="../media/image46.png"/><Relationship Id="rId5" Type="http://schemas.openxmlformats.org/officeDocument/2006/relationships/image" Target="../media/image8.png"/><Relationship Id="rId15" Type="http://schemas.openxmlformats.org/officeDocument/2006/relationships/image" Target="../media/image48.JPG"/><Relationship Id="rId10" Type="http://schemas.openxmlformats.org/officeDocument/2006/relationships/hyperlink" Target="https://www.prospects.ac.uk/jobs-and-work-experience/job-sectors/creative-arts-and-design/creative-jobs" TargetMode="External"/><Relationship Id="rId4" Type="http://schemas.openxmlformats.org/officeDocument/2006/relationships/hyperlink" Target="https://www.arts.ac.uk/__data/assets/pdf_file/0029/69833/Creative-Industries-Jobs-Boards-List.pdf" TargetMode="External"/><Relationship Id="rId9" Type="http://schemas.openxmlformats.org/officeDocument/2006/relationships/image" Target="../media/image45.png"/><Relationship Id="rId14" Type="http://schemas.openxmlformats.org/officeDocument/2006/relationships/hyperlink" Target="https://creativepool.com/job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hyperlink" Target="https://www.thecreativeindustries.co.uk/" TargetMode="External"/><Relationship Id="rId7" Type="http://schemas.openxmlformats.org/officeDocument/2006/relationships/hyperlink" Target="https://www.gov.uk/government/groups/creative-industries-council"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41.JPG"/><Relationship Id="rId5" Type="http://schemas.openxmlformats.org/officeDocument/2006/relationships/hyperlink" Target="https://www.thecreativeindustries.co.uk/partners" TargetMode="Externa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ccskills.org.uk/" TargetMode="External"/><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screenskills.com/" TargetMode="External"/><Relationship Id="rId5" Type="http://schemas.openxmlformats.org/officeDocument/2006/relationships/image" Target="../media/image50.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hyperlink" Target="https://www.legislation.gov.uk/ukpga/1996/18/contents"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hyperlink" Target="https://standout-cv.com/pages/job-search-statistics-uk" TargetMode="Externa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hyperlink" Target="https://www.gov.uk/government/organisations/department-for-digital-culture-media-spor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hyperlink" Target="https://lordslibrary.parliament.uk/arts-and-creative-industries-the-case-for-a-strategy/" TargetMode="Externa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A420DF-8AA0-AE03-FC1C-5326C5E9226C}"/>
              </a:ext>
            </a:extLst>
          </p:cNvPr>
          <p:cNvSpPr txBox="1">
            <a:spLocks/>
          </p:cNvSpPr>
          <p:nvPr/>
        </p:nvSpPr>
        <p:spPr>
          <a:xfrm>
            <a:off x="160759" y="0"/>
            <a:ext cx="11381014" cy="88962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r>
              <a:rPr lang="en-GB" sz="4000" dirty="0"/>
              <a:t>Level 1 Certificate in Skills for Creative Industries</a:t>
            </a:r>
            <a:endParaRPr lang="en-GB" sz="4000" b="0" dirty="0"/>
          </a:p>
        </p:txBody>
      </p:sp>
      <p:pic>
        <p:nvPicPr>
          <p:cNvPr id="10" name="Picture 9" descr="A close-up of words&#10;&#10;Description automatically generated">
            <a:extLst>
              <a:ext uri="{FF2B5EF4-FFF2-40B4-BE49-F238E27FC236}">
                <a16:creationId xmlns:a16="http://schemas.microsoft.com/office/drawing/2014/main" id="{58B2AA2F-B5B0-8851-88DE-71B9CDEE5E3C}"/>
              </a:ext>
            </a:extLst>
          </p:cNvPr>
          <p:cNvPicPr>
            <a:picLocks noChangeAspect="1"/>
          </p:cNvPicPr>
          <p:nvPr/>
        </p:nvPicPr>
        <p:blipFill rotWithShape="1">
          <a:blip r:embed="rId3">
            <a:extLst>
              <a:ext uri="{28A0092B-C50C-407E-A947-70E740481C1C}">
                <a14:useLocalDpi xmlns:a14="http://schemas.microsoft.com/office/drawing/2010/main" val="0"/>
              </a:ext>
            </a:extLst>
          </a:blip>
          <a:srcRect l="1199" t="3118"/>
          <a:stretch/>
        </p:blipFill>
        <p:spPr>
          <a:xfrm>
            <a:off x="2105832" y="820453"/>
            <a:ext cx="7980336" cy="4780097"/>
          </a:xfrm>
          <a:prstGeom prst="rect">
            <a:avLst/>
          </a:prstGeom>
        </p:spPr>
      </p:pic>
      <p:sp>
        <p:nvSpPr>
          <p:cNvPr id="12" name="TextBox 11">
            <a:extLst>
              <a:ext uri="{FF2B5EF4-FFF2-40B4-BE49-F238E27FC236}">
                <a16:creationId xmlns:a16="http://schemas.microsoft.com/office/drawing/2014/main" id="{4DE8A483-F988-B4E9-5AF7-D64850B6DBDB}"/>
              </a:ext>
            </a:extLst>
          </p:cNvPr>
          <p:cNvSpPr txBox="1"/>
          <p:nvPr/>
        </p:nvSpPr>
        <p:spPr>
          <a:xfrm>
            <a:off x="3465443" y="5514327"/>
            <a:ext cx="5287617" cy="523220"/>
          </a:xfrm>
          <a:prstGeom prst="rect">
            <a:avLst/>
          </a:prstGeom>
          <a:noFill/>
        </p:spPr>
        <p:txBody>
          <a:bodyPr wrap="square" rtlCol="0">
            <a:spAutoFit/>
          </a:bodyPr>
          <a:lstStyle/>
          <a:p>
            <a:r>
              <a:rPr lang="en-GB" sz="2800" b="1" dirty="0">
                <a:solidFill>
                  <a:srgbClr val="40A1C5"/>
                </a:solidFill>
              </a:rPr>
              <a:t>Unit 003 The Creative Industries</a:t>
            </a:r>
          </a:p>
        </p:txBody>
      </p:sp>
    </p:spTree>
    <p:extLst>
      <p:ext uri="{BB962C8B-B14F-4D97-AF65-F5344CB8AC3E}">
        <p14:creationId xmlns:p14="http://schemas.microsoft.com/office/powerpoint/2010/main" val="2517708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4975-59B0-6AED-FAA9-BA3839955E34}"/>
              </a:ext>
            </a:extLst>
          </p:cNvPr>
          <p:cNvSpPr>
            <a:spLocks noGrp="1"/>
          </p:cNvSpPr>
          <p:nvPr>
            <p:ph type="ctrTitle"/>
          </p:nvPr>
        </p:nvSpPr>
        <p:spPr>
          <a:xfrm>
            <a:off x="151226" y="24682"/>
            <a:ext cx="5746164" cy="1091324"/>
          </a:xfrm>
        </p:spPr>
        <p:txBody>
          <a:bodyPr>
            <a:normAutofit/>
          </a:bodyPr>
          <a:lstStyle/>
          <a:p>
            <a:r>
              <a:rPr lang="en-GB" dirty="0"/>
              <a:t>Break </a:t>
            </a:r>
            <a:r>
              <a:rPr lang="en-GB" dirty="0">
                <a:sym typeface="Wingdings" panose="05000000000000000000" pitchFamily="2" charset="2"/>
              </a:rPr>
              <a:t>Out Room</a:t>
            </a:r>
            <a:endParaRPr lang="en-GB" dirty="0"/>
          </a:p>
        </p:txBody>
      </p:sp>
      <p:grpSp>
        <p:nvGrpSpPr>
          <p:cNvPr id="10" name="Group 9">
            <a:extLst>
              <a:ext uri="{FF2B5EF4-FFF2-40B4-BE49-F238E27FC236}">
                <a16:creationId xmlns:a16="http://schemas.microsoft.com/office/drawing/2014/main" id="{09CDF645-C604-C000-ACC0-0C35767CC77F}"/>
              </a:ext>
            </a:extLst>
          </p:cNvPr>
          <p:cNvGrpSpPr/>
          <p:nvPr/>
        </p:nvGrpSpPr>
        <p:grpSpPr>
          <a:xfrm>
            <a:off x="1331002" y="980501"/>
            <a:ext cx="10829581" cy="5667807"/>
            <a:chOff x="152400" y="1229379"/>
            <a:chExt cx="11925300" cy="7673005"/>
          </a:xfrm>
        </p:grpSpPr>
        <p:sp>
          <p:nvSpPr>
            <p:cNvPr id="11" name="Rectangle 10">
              <a:extLst>
                <a:ext uri="{FF2B5EF4-FFF2-40B4-BE49-F238E27FC236}">
                  <a16:creationId xmlns:a16="http://schemas.microsoft.com/office/drawing/2014/main" id="{D24F286A-75EC-9D0E-A42D-447D97B54922}"/>
                </a:ext>
              </a:extLst>
            </p:cNvPr>
            <p:cNvSpPr/>
            <p:nvPr/>
          </p:nvSpPr>
          <p:spPr>
            <a:xfrm>
              <a:off x="152400" y="5250991"/>
              <a:ext cx="2701262" cy="147732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Democracy</a:t>
              </a:r>
            </a:p>
            <a:p>
              <a:pPr>
                <a:buClr>
                  <a:srgbClr val="3094D1"/>
                </a:buClr>
              </a:pPr>
              <a:r>
                <a:rPr lang="en-GB" dirty="0"/>
                <a:t>Democracy means that we have a say in what happens.</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2" name="Rectangle 11">
              <a:extLst>
                <a:ext uri="{FF2B5EF4-FFF2-40B4-BE49-F238E27FC236}">
                  <a16:creationId xmlns:a16="http://schemas.microsoft.com/office/drawing/2014/main" id="{BEAFB3C0-C122-4674-39DC-E7A29A20BB35}"/>
                </a:ext>
              </a:extLst>
            </p:cNvPr>
            <p:cNvSpPr/>
            <p:nvPr/>
          </p:nvSpPr>
          <p:spPr>
            <a:xfrm>
              <a:off x="6134100" y="3590775"/>
              <a:ext cx="3132418" cy="286232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Individual Liberty</a:t>
              </a:r>
            </a:p>
            <a:p>
              <a:r>
                <a:rPr lang="en-GB" dirty="0"/>
                <a:t>Individual Liberty is being free from oppressive restrictions that we work hard to protect.</a:t>
              </a:r>
            </a:p>
            <a:p>
              <a:r>
                <a:rPr lang="en-GB" dirty="0"/>
                <a:t>It is important to remember the sacrifice people have made to preserve our individual liberty, such as WW1 &amp; WW2.</a:t>
              </a:r>
            </a:p>
            <a:p>
              <a:r>
                <a:rPr lang="en-GB" dirty="0"/>
                <a:t>We have the freedom to choose how we live our lives.</a:t>
              </a:r>
              <a:endParaRPr lang="en-GB" dirty="0">
                <a:latin typeface="Source Sans Pro" panose="020B0503030403020204" pitchFamily="34" charset="0"/>
                <a:ea typeface="Source Sans Pro" panose="020B0503030403020204" pitchFamily="34" charset="0"/>
                <a:cs typeface="Arial"/>
              </a:endParaRPr>
            </a:p>
          </p:txBody>
        </p:sp>
        <p:sp>
          <p:nvSpPr>
            <p:cNvPr id="13" name="Rectangle 12">
              <a:extLst>
                <a:ext uri="{FF2B5EF4-FFF2-40B4-BE49-F238E27FC236}">
                  <a16:creationId xmlns:a16="http://schemas.microsoft.com/office/drawing/2014/main" id="{C9BDA967-1996-FBC7-E12E-5FC7857E46DB}"/>
                </a:ext>
              </a:extLst>
            </p:cNvPr>
            <p:cNvSpPr/>
            <p:nvPr/>
          </p:nvSpPr>
          <p:spPr>
            <a:xfrm>
              <a:off x="9266518" y="2777424"/>
              <a:ext cx="2811182" cy="6124960"/>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Mutual Respect &amp; Tolerance</a:t>
              </a:r>
            </a:p>
            <a:p>
              <a:r>
                <a:rPr lang="en-GB" dirty="0"/>
                <a:t>Mutual respect is the foundation for honesty and truth and meaningful communication.</a:t>
              </a:r>
            </a:p>
            <a:p>
              <a:r>
                <a:rPr lang="en-GB" dirty="0"/>
                <a:t>Britain is a multi-cultural </a:t>
              </a:r>
              <a:r>
                <a:rPr lang="en-GB" dirty="0" err="1"/>
                <a:t>country,and</a:t>
              </a:r>
              <a:r>
                <a:rPr lang="en-GB" dirty="0"/>
                <a:t> many different faiths and beliefs are celebrated here.</a:t>
              </a:r>
            </a:p>
            <a:p>
              <a:r>
                <a:rPr lang="en-GB" dirty="0"/>
                <a:t>In Britain we pride ourselves on living in peace with one another.</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4" name="Rectangle 13">
              <a:extLst>
                <a:ext uri="{FF2B5EF4-FFF2-40B4-BE49-F238E27FC236}">
                  <a16:creationId xmlns:a16="http://schemas.microsoft.com/office/drawing/2014/main" id="{30B6B8BD-B913-6F0C-6F01-84C296E6C960}"/>
                </a:ext>
              </a:extLst>
            </p:cNvPr>
            <p:cNvSpPr/>
            <p:nvPr/>
          </p:nvSpPr>
          <p:spPr>
            <a:xfrm>
              <a:off x="3020739" y="4696994"/>
              <a:ext cx="3113362" cy="274998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The Rule of Law</a:t>
              </a:r>
            </a:p>
            <a:p>
              <a:pPr>
                <a:buClr>
                  <a:srgbClr val="3094D1"/>
                </a:buClr>
              </a:pPr>
              <a:r>
                <a:rPr lang="en-GB" dirty="0"/>
                <a:t>All people and institutions are subject to and accountable to law that is fairly</a:t>
              </a:r>
              <a:r>
                <a:rPr lang="en-GB" b="1" dirty="0"/>
                <a:t> </a:t>
              </a:r>
              <a:r>
                <a:rPr lang="en-GB" dirty="0"/>
                <a:t>applied and enforced, no one is above the law.</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pic>
          <p:nvPicPr>
            <p:cNvPr id="15" name="Picture 2">
              <a:extLst>
                <a:ext uri="{FF2B5EF4-FFF2-40B4-BE49-F238E27FC236}">
                  <a16:creationId xmlns:a16="http://schemas.microsoft.com/office/drawing/2014/main" id="{57E8C9D3-3CE6-67C8-F56C-6B679B801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621" y="122937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0994C158-0BA7-24B8-AAB5-2898400E5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398" y="3244306"/>
              <a:ext cx="1518277" cy="1518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7A28F6DD-C148-3ABF-8658-B0E7B4FCF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94" y="1971966"/>
              <a:ext cx="1676660" cy="1676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CED77F4-2C19-84F3-3F15-9C6A387873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509" y="3740096"/>
              <a:ext cx="1600200" cy="160019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037E0BA4-4559-C9C7-A2D3-313E845B6775}"/>
              </a:ext>
            </a:extLst>
          </p:cNvPr>
          <p:cNvPicPr>
            <a:picLocks noChangeAspect="1"/>
          </p:cNvPicPr>
          <p:nvPr/>
        </p:nvPicPr>
        <p:blipFill>
          <a:blip r:embed="rId7"/>
          <a:stretch>
            <a:fillRect/>
          </a:stretch>
        </p:blipFill>
        <p:spPr>
          <a:xfrm>
            <a:off x="329345" y="984027"/>
            <a:ext cx="836084" cy="1480508"/>
          </a:xfrm>
          <a:prstGeom prst="rect">
            <a:avLst/>
          </a:prstGeom>
        </p:spPr>
      </p:pic>
      <p:sp>
        <p:nvSpPr>
          <p:cNvPr id="21" name="TextBox 20">
            <a:extLst>
              <a:ext uri="{FF2B5EF4-FFF2-40B4-BE49-F238E27FC236}">
                <a16:creationId xmlns:a16="http://schemas.microsoft.com/office/drawing/2014/main" id="{E9925691-E854-38B2-5C2F-6D3BD5D55830}"/>
              </a:ext>
            </a:extLst>
          </p:cNvPr>
          <p:cNvSpPr txBox="1"/>
          <p:nvPr/>
        </p:nvSpPr>
        <p:spPr>
          <a:xfrm>
            <a:off x="1282208" y="1189177"/>
            <a:ext cx="2175763" cy="523220"/>
          </a:xfrm>
          <a:prstGeom prst="rect">
            <a:avLst/>
          </a:prstGeom>
          <a:noFill/>
        </p:spPr>
        <p:txBody>
          <a:bodyPr wrap="square" rtlCol="0">
            <a:spAutoFit/>
          </a:bodyPr>
          <a:lstStyle/>
          <a:p>
            <a:r>
              <a:rPr lang="en-GB" sz="2800" b="1" dirty="0">
                <a:solidFill>
                  <a:srgbClr val="FE007F"/>
                </a:solidFill>
              </a:rPr>
              <a:t>10 minutes</a:t>
            </a:r>
          </a:p>
        </p:txBody>
      </p:sp>
      <p:pic>
        <p:nvPicPr>
          <p:cNvPr id="3" name="Picture 2">
            <a:extLst>
              <a:ext uri="{FF2B5EF4-FFF2-40B4-BE49-F238E27FC236}">
                <a16:creationId xmlns:a16="http://schemas.microsoft.com/office/drawing/2014/main" id="{432A68F9-5E8A-E688-283E-5BD9624C3C86}"/>
              </a:ext>
            </a:extLst>
          </p:cNvPr>
          <p:cNvPicPr>
            <a:picLocks noChangeAspect="1"/>
          </p:cNvPicPr>
          <p:nvPr/>
        </p:nvPicPr>
        <p:blipFill>
          <a:blip r:embed="rId8"/>
          <a:stretch>
            <a:fillRect/>
          </a:stretch>
        </p:blipFill>
        <p:spPr>
          <a:xfrm>
            <a:off x="4654403" y="5494050"/>
            <a:ext cx="695040" cy="695040"/>
          </a:xfrm>
          <a:prstGeom prst="rect">
            <a:avLst/>
          </a:prstGeom>
        </p:spPr>
      </p:pic>
      <p:sp>
        <p:nvSpPr>
          <p:cNvPr id="4" name="TextBox 3">
            <a:extLst>
              <a:ext uri="{FF2B5EF4-FFF2-40B4-BE49-F238E27FC236}">
                <a16:creationId xmlns:a16="http://schemas.microsoft.com/office/drawing/2014/main" id="{F8508B76-283F-8E6D-75ED-D0BF491D8598}"/>
              </a:ext>
            </a:extLst>
          </p:cNvPr>
          <p:cNvSpPr txBox="1"/>
          <p:nvPr/>
        </p:nvSpPr>
        <p:spPr>
          <a:xfrm>
            <a:off x="324894" y="5579960"/>
            <a:ext cx="4504592" cy="523220"/>
          </a:xfrm>
          <a:prstGeom prst="rect">
            <a:avLst/>
          </a:prstGeom>
          <a:noFill/>
        </p:spPr>
        <p:txBody>
          <a:bodyPr wrap="square" rtlCol="0">
            <a:spAutoFit/>
          </a:bodyPr>
          <a:lstStyle/>
          <a:p>
            <a:r>
              <a:rPr lang="en-US" sz="2800" b="1" dirty="0">
                <a:solidFill>
                  <a:srgbClr val="FF0000"/>
                </a:solidFill>
              </a:rPr>
              <a:t>Click here </a:t>
            </a:r>
            <a:r>
              <a:rPr lang="en-US" sz="2800" dirty="0"/>
              <a:t>to go to Jamboard </a:t>
            </a:r>
          </a:p>
        </p:txBody>
      </p:sp>
      <p:sp>
        <p:nvSpPr>
          <p:cNvPr id="5" name="TextBox 4">
            <a:extLst>
              <a:ext uri="{FF2B5EF4-FFF2-40B4-BE49-F238E27FC236}">
                <a16:creationId xmlns:a16="http://schemas.microsoft.com/office/drawing/2014/main" id="{76C80C67-6B9E-80CE-1475-0F584E32341E}"/>
              </a:ext>
            </a:extLst>
          </p:cNvPr>
          <p:cNvSpPr txBox="1"/>
          <p:nvPr/>
        </p:nvSpPr>
        <p:spPr>
          <a:xfrm>
            <a:off x="1282208" y="1858740"/>
            <a:ext cx="6121831" cy="369332"/>
          </a:xfrm>
          <a:prstGeom prst="rect">
            <a:avLst/>
          </a:prstGeom>
          <a:noFill/>
        </p:spPr>
        <p:txBody>
          <a:bodyPr wrap="square" rtlCol="0">
            <a:spAutoFit/>
          </a:bodyPr>
          <a:lstStyle/>
          <a:p>
            <a:r>
              <a:rPr lang="en-GB" b="1" dirty="0">
                <a:solidFill>
                  <a:srgbClr val="00B050"/>
                </a:solidFill>
              </a:rPr>
              <a:t>Research digitisation of different sectors</a:t>
            </a:r>
          </a:p>
        </p:txBody>
      </p:sp>
    </p:spTree>
    <p:extLst>
      <p:ext uri="{BB962C8B-B14F-4D97-AF65-F5344CB8AC3E}">
        <p14:creationId xmlns:p14="http://schemas.microsoft.com/office/powerpoint/2010/main" val="206772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7325-FC2E-ADB9-A22B-17933EE716FB}"/>
              </a:ext>
            </a:extLst>
          </p:cNvPr>
          <p:cNvSpPr>
            <a:spLocks noGrp="1"/>
          </p:cNvSpPr>
          <p:nvPr>
            <p:ph type="title"/>
          </p:nvPr>
        </p:nvSpPr>
        <p:spPr>
          <a:xfrm>
            <a:off x="609530" y="256991"/>
            <a:ext cx="10515600" cy="1325563"/>
          </a:xfrm>
        </p:spPr>
        <p:txBody>
          <a:bodyPr/>
          <a:lstStyle/>
          <a:p>
            <a:r>
              <a:rPr lang="en-GB" dirty="0"/>
              <a:t>Digitisation</a:t>
            </a:r>
          </a:p>
        </p:txBody>
      </p:sp>
      <p:pic>
        <p:nvPicPr>
          <p:cNvPr id="7" name="Picture 6" descr="A diagram of a diagram&#10;&#10;Description automatically generated">
            <a:extLst>
              <a:ext uri="{FF2B5EF4-FFF2-40B4-BE49-F238E27FC236}">
                <a16:creationId xmlns:a16="http://schemas.microsoft.com/office/drawing/2014/main" id="{E2EBE3E8-893B-F5D5-0771-E72A49337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51" y="1195713"/>
            <a:ext cx="9564757" cy="5089680"/>
          </a:xfrm>
          <a:prstGeom prst="rect">
            <a:avLst/>
          </a:prstGeom>
        </p:spPr>
      </p:pic>
    </p:spTree>
    <p:extLst>
      <p:ext uri="{BB962C8B-B14F-4D97-AF65-F5344CB8AC3E}">
        <p14:creationId xmlns:p14="http://schemas.microsoft.com/office/powerpoint/2010/main" val="64653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2F96-27CA-3F1F-2AF4-B0BEEEABA577}"/>
              </a:ext>
            </a:extLst>
          </p:cNvPr>
          <p:cNvSpPr>
            <a:spLocks noGrp="1"/>
          </p:cNvSpPr>
          <p:nvPr>
            <p:ph type="title"/>
          </p:nvPr>
        </p:nvSpPr>
        <p:spPr>
          <a:xfrm>
            <a:off x="294861" y="138128"/>
            <a:ext cx="10515600" cy="1325563"/>
          </a:xfrm>
        </p:spPr>
        <p:txBody>
          <a:bodyPr/>
          <a:lstStyle/>
          <a:p>
            <a:r>
              <a:rPr lang="en-GB" dirty="0"/>
              <a:t>Digitisation</a:t>
            </a:r>
          </a:p>
        </p:txBody>
      </p:sp>
      <p:pic>
        <p:nvPicPr>
          <p:cNvPr id="4" name="Content Placeholder 4" descr="A diagram of a pie chart&#10;&#10;Description automatically generated">
            <a:extLst>
              <a:ext uri="{FF2B5EF4-FFF2-40B4-BE49-F238E27FC236}">
                <a16:creationId xmlns:a16="http://schemas.microsoft.com/office/drawing/2014/main" id="{02DC24CF-47DD-47FF-98D6-CDF5B4AA3BDF}"/>
              </a:ext>
            </a:extLst>
          </p:cNvPr>
          <p:cNvPicPr>
            <a:picLocks noChangeAspect="1"/>
          </p:cNvPicPr>
          <p:nvPr/>
        </p:nvPicPr>
        <p:blipFill rotWithShape="1">
          <a:blip r:embed="rId4">
            <a:extLst>
              <a:ext uri="{28A0092B-C50C-407E-A947-70E740481C1C}">
                <a14:useLocalDpi xmlns:a14="http://schemas.microsoft.com/office/drawing/2010/main" val="0"/>
              </a:ext>
            </a:extLst>
          </a:blip>
          <a:srcRect b="2066"/>
          <a:stretch/>
        </p:blipFill>
        <p:spPr>
          <a:xfrm>
            <a:off x="5767064" y="2178375"/>
            <a:ext cx="6130075" cy="2792829"/>
          </a:xfrm>
          <a:prstGeom prst="rect">
            <a:avLst/>
          </a:prstGeom>
          <a:ln w="190500">
            <a:solidFill>
              <a:schemeClr val="accent6"/>
            </a:solidFill>
          </a:ln>
          <a:effectLst>
            <a:outerShdw blurRad="292100" dist="139700" dir="2700000" algn="tl" rotWithShape="0">
              <a:srgbClr val="333333">
                <a:alpha val="65000"/>
              </a:srgbClr>
            </a:outerShdw>
          </a:effectLst>
        </p:spPr>
      </p:pic>
      <p:pic>
        <p:nvPicPr>
          <p:cNvPr id="5" name="Online Media 21" title="Robot artist Ai-da addresses UK Parliament in historic first">
            <a:hlinkClick r:id="" action="ppaction://media"/>
            <a:extLst>
              <a:ext uri="{FF2B5EF4-FFF2-40B4-BE49-F238E27FC236}">
                <a16:creationId xmlns:a16="http://schemas.microsoft.com/office/drawing/2014/main" id="{C83FF5AA-AC5E-1E8B-5588-27BB11270E67}"/>
              </a:ext>
            </a:extLst>
          </p:cNvPr>
          <p:cNvPicPr>
            <a:picLocks noRot="1" noChangeAspect="1"/>
          </p:cNvPicPr>
          <p:nvPr>
            <a:videoFile r:link="rId1"/>
          </p:nvPr>
        </p:nvPicPr>
        <p:blipFill>
          <a:blip r:embed="rId5"/>
          <a:stretch>
            <a:fillRect/>
          </a:stretch>
        </p:blipFill>
        <p:spPr>
          <a:xfrm>
            <a:off x="294861" y="1463691"/>
            <a:ext cx="4943060" cy="2792829"/>
          </a:xfrm>
          <a:prstGeom prst="round2DiagRect">
            <a:avLst>
              <a:gd name="adj1" fmla="val 16667"/>
              <a:gd name="adj2" fmla="val 0"/>
            </a:avLst>
          </a:prstGeom>
          <a:ln w="190500" cap="sq">
            <a:solidFill>
              <a:schemeClr val="accent2"/>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4D1A00C5-DB30-C572-3B85-D8C1B84585A2}"/>
              </a:ext>
            </a:extLst>
          </p:cNvPr>
          <p:cNvSpPr txBox="1"/>
          <p:nvPr/>
        </p:nvSpPr>
        <p:spPr>
          <a:xfrm>
            <a:off x="2573258" y="5085724"/>
            <a:ext cx="1227907" cy="861774"/>
          </a:xfrm>
          <a:prstGeom prst="rect">
            <a:avLst/>
          </a:prstGeom>
          <a:noFill/>
        </p:spPr>
        <p:txBody>
          <a:bodyPr wrap="square" rtlCol="0">
            <a:spAutoFit/>
          </a:bodyPr>
          <a:lstStyle/>
          <a:p>
            <a:r>
              <a:rPr lang="en-GB" sz="3200" b="1" i="0" dirty="0">
                <a:solidFill>
                  <a:schemeClr val="accent2"/>
                </a:solidFill>
                <a:effectLst/>
                <a:latin typeface="arial" panose="020B0604020202020204" pitchFamily="34" charset="0"/>
                <a:hlinkClick r:id="rId6">
                  <a:extLst>
                    <a:ext uri="{A12FA001-AC4F-418D-AE19-62706E023703}">
                      <ahyp:hlinkClr xmlns:ahyp="http://schemas.microsoft.com/office/drawing/2018/hyperlinkcolor" val="tx"/>
                    </a:ext>
                  </a:extLst>
                </a:hlinkClick>
              </a:rPr>
              <a:t>Ai-da</a:t>
            </a:r>
            <a:endParaRPr lang="en-GB" sz="3200" b="1" i="0" dirty="0">
              <a:solidFill>
                <a:schemeClr val="accent2"/>
              </a:solidFill>
              <a:effectLst/>
              <a:latin typeface="arial" panose="020B0604020202020204" pitchFamily="34" charset="0"/>
            </a:endParaRPr>
          </a:p>
          <a:p>
            <a:endParaRPr lang="en-GB" dirty="0"/>
          </a:p>
        </p:txBody>
      </p:sp>
      <p:sp>
        <p:nvSpPr>
          <p:cNvPr id="9" name="TextBox 8">
            <a:extLst>
              <a:ext uri="{FF2B5EF4-FFF2-40B4-BE49-F238E27FC236}">
                <a16:creationId xmlns:a16="http://schemas.microsoft.com/office/drawing/2014/main" id="{79367985-354B-0985-E770-B00A5EC626B7}"/>
              </a:ext>
            </a:extLst>
          </p:cNvPr>
          <p:cNvSpPr txBox="1"/>
          <p:nvPr/>
        </p:nvSpPr>
        <p:spPr>
          <a:xfrm>
            <a:off x="7825653" y="5685888"/>
            <a:ext cx="2673067" cy="523220"/>
          </a:xfrm>
          <a:prstGeom prst="rect">
            <a:avLst/>
          </a:prstGeom>
          <a:noFill/>
        </p:spPr>
        <p:txBody>
          <a:bodyPr wrap="square" rtlCol="0">
            <a:spAutoFit/>
          </a:bodyPr>
          <a:lstStyle/>
          <a:p>
            <a:r>
              <a:rPr lang="en-GB" sz="2800" b="1" dirty="0">
                <a:solidFill>
                  <a:schemeClr val="accent1"/>
                </a:solidFill>
                <a:hlinkClick r:id="rId7"/>
              </a:rPr>
              <a:t>Bing AI create</a:t>
            </a:r>
            <a:endParaRPr lang="en-GB" sz="2800" b="1" dirty="0">
              <a:solidFill>
                <a:schemeClr val="accent1"/>
              </a:solidFill>
            </a:endParaRPr>
          </a:p>
        </p:txBody>
      </p:sp>
      <p:pic>
        <p:nvPicPr>
          <p:cNvPr id="10" name="Picture 9" descr="A picture containing graphics, circle, logo, font&#10;&#10;Description automatically generated">
            <a:hlinkClick r:id="rId7"/>
            <a:extLst>
              <a:ext uri="{FF2B5EF4-FFF2-40B4-BE49-F238E27FC236}">
                <a16:creationId xmlns:a16="http://schemas.microsoft.com/office/drawing/2014/main" id="{20BF1B40-44AE-F452-0A3F-ABF21A4E9D9D}"/>
              </a:ext>
            </a:extLst>
          </p:cNvPr>
          <p:cNvPicPr>
            <a:picLocks noChangeAspect="1"/>
          </p:cNvPicPr>
          <p:nvPr/>
        </p:nvPicPr>
        <p:blipFill>
          <a:blip r:embed="rId8"/>
          <a:stretch>
            <a:fillRect/>
          </a:stretch>
        </p:blipFill>
        <p:spPr>
          <a:xfrm>
            <a:off x="6440628" y="5411045"/>
            <a:ext cx="914400" cy="914400"/>
          </a:xfrm>
          <a:prstGeom prst="rect">
            <a:avLst/>
          </a:prstGeom>
        </p:spPr>
      </p:pic>
      <p:pic>
        <p:nvPicPr>
          <p:cNvPr id="12" name="Graphic 11" descr="Clapper board with solid fill">
            <a:hlinkClick r:id="rId6"/>
            <a:extLst>
              <a:ext uri="{FF2B5EF4-FFF2-40B4-BE49-F238E27FC236}">
                <a16:creationId xmlns:a16="http://schemas.microsoft.com/office/drawing/2014/main" id="{5DCB3E86-F4D0-CF11-0205-6DA708AC8A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6950" y="4475585"/>
            <a:ext cx="1392660" cy="1392660"/>
          </a:xfrm>
          <a:prstGeom prst="rect">
            <a:avLst/>
          </a:prstGeom>
        </p:spPr>
      </p:pic>
    </p:spTree>
    <p:extLst>
      <p:ext uri="{BB962C8B-B14F-4D97-AF65-F5344CB8AC3E}">
        <p14:creationId xmlns:p14="http://schemas.microsoft.com/office/powerpoint/2010/main" val="228609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A9DA75-8F37-483B-893D-34ABF91E1F8B}"/>
              </a:ext>
            </a:extLst>
          </p:cNvPr>
          <p:cNvSpPr>
            <a:spLocks noGrp="1"/>
          </p:cNvSpPr>
          <p:nvPr>
            <p:ph type="subTitle" idx="1"/>
          </p:nvPr>
        </p:nvSpPr>
        <p:spPr>
          <a:xfrm>
            <a:off x="550606" y="2077237"/>
            <a:ext cx="6088049" cy="2126327"/>
          </a:xfrm>
        </p:spPr>
        <p:txBody>
          <a:bodyPr anchor="t">
            <a:normAutofit/>
          </a:bodyPr>
          <a:lstStyle/>
          <a:p>
            <a:r>
              <a:rPr lang="en-GB" sz="4000" b="1" dirty="0">
                <a:solidFill>
                  <a:srgbClr val="40A1C5"/>
                </a:solidFill>
              </a:rPr>
              <a:t>Structure of Organisations Within the Creative Industries </a:t>
            </a:r>
          </a:p>
        </p:txBody>
      </p:sp>
      <p:pic>
        <p:nvPicPr>
          <p:cNvPr id="4" name="Picture 3" descr="Light bulb on yellow background with sketched light beams and cord">
            <a:extLst>
              <a:ext uri="{FF2B5EF4-FFF2-40B4-BE49-F238E27FC236}">
                <a16:creationId xmlns:a16="http://schemas.microsoft.com/office/drawing/2014/main" id="{56A3AEEB-61E9-4087-88A1-603742A9039F}"/>
              </a:ext>
            </a:extLst>
          </p:cNvPr>
          <p:cNvPicPr>
            <a:picLocks noChangeAspect="1"/>
          </p:cNvPicPr>
          <p:nvPr/>
        </p:nvPicPr>
        <p:blipFill rotWithShape="1">
          <a:blip r:embed="rId3"/>
          <a:srcRect l="48221" r="3963"/>
          <a:stretch/>
        </p:blipFill>
        <p:spPr>
          <a:xfrm>
            <a:off x="7313994" y="-73107"/>
            <a:ext cx="4944268" cy="6427014"/>
          </a:xfrm>
          <a:prstGeom prst="rect">
            <a:avLst/>
          </a:prstGeom>
        </p:spPr>
      </p:pic>
    </p:spTree>
    <p:extLst>
      <p:ext uri="{BB962C8B-B14F-4D97-AF65-F5344CB8AC3E}">
        <p14:creationId xmlns:p14="http://schemas.microsoft.com/office/powerpoint/2010/main" val="417032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FD90E4-BDCD-1423-D14D-4A5E92F7A06F}"/>
              </a:ext>
            </a:extLst>
          </p:cNvPr>
          <p:cNvSpPr txBox="1">
            <a:spLocks/>
          </p:cNvSpPr>
          <p:nvPr/>
        </p:nvSpPr>
        <p:spPr>
          <a:xfrm>
            <a:off x="3565598" y="158444"/>
            <a:ext cx="5598532" cy="7319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sz="4000" dirty="0"/>
              <a:t>Organisational Structure</a:t>
            </a:r>
          </a:p>
        </p:txBody>
      </p:sp>
      <p:sp>
        <p:nvSpPr>
          <p:cNvPr id="7" name="TextBox 6">
            <a:extLst>
              <a:ext uri="{FF2B5EF4-FFF2-40B4-BE49-F238E27FC236}">
                <a16:creationId xmlns:a16="http://schemas.microsoft.com/office/drawing/2014/main" id="{B9911BCA-2222-761C-C375-A2AB9FF611D7}"/>
              </a:ext>
            </a:extLst>
          </p:cNvPr>
          <p:cNvSpPr txBox="1"/>
          <p:nvPr/>
        </p:nvSpPr>
        <p:spPr>
          <a:xfrm>
            <a:off x="2655245" y="1307626"/>
            <a:ext cx="7419237" cy="532903"/>
          </a:xfrm>
          <a:prstGeom prst="rect">
            <a:avLst/>
          </a:prstGeom>
          <a:solidFill>
            <a:srgbClr val="FFDE75"/>
          </a:solidFill>
        </p:spPr>
        <p:txBody>
          <a:bodyPr wrap="square">
            <a:spAutoFit/>
          </a:bodyPr>
          <a:lstStyle/>
          <a:p>
            <a:pPr algn="ctr">
              <a:lnSpc>
                <a:spcPct val="107000"/>
              </a:lnSpc>
              <a:spcAft>
                <a:spcPts val="800"/>
              </a:spcAft>
            </a:pPr>
            <a:r>
              <a:rPr lang="en-GB" sz="2800" b="1" i="1" dirty="0">
                <a:effectLst/>
                <a:ea typeface="Calibri" panose="020F0502020204030204" pitchFamily="34" charset="0"/>
                <a:cs typeface="Times New Roman" panose="02020603050405020304" pitchFamily="18" charset="0"/>
              </a:rPr>
              <a:t>Can you define any of the following words</a:t>
            </a:r>
            <a:r>
              <a:rPr lang="en-GB" sz="2800" b="1" i="1" dirty="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9CBD1245-03AC-848C-4C07-6039CE037E52}"/>
              </a:ext>
            </a:extLst>
          </p:cNvPr>
          <p:cNvSpPr txBox="1"/>
          <p:nvPr/>
        </p:nvSpPr>
        <p:spPr>
          <a:xfrm>
            <a:off x="8951942" y="3592540"/>
            <a:ext cx="1417621" cy="1256947"/>
          </a:xfrm>
          <a:prstGeom prst="rect">
            <a:avLst/>
          </a:prstGeom>
          <a:noFill/>
        </p:spPr>
        <p:txBody>
          <a:bodyPr wrap="square">
            <a:spAutoFit/>
          </a:bodyPr>
          <a:lstStyle/>
          <a:p>
            <a:pPr>
              <a:lnSpc>
                <a:spcPct val="200000"/>
              </a:lnSpc>
            </a:pPr>
            <a:r>
              <a:rPr lang="en-US" sz="4400" b="1" dirty="0">
                <a:solidFill>
                  <a:srgbClr val="7030A0"/>
                </a:solidFill>
              </a:rPr>
              <a:t>Pod</a:t>
            </a:r>
          </a:p>
        </p:txBody>
      </p:sp>
      <p:sp>
        <p:nvSpPr>
          <p:cNvPr id="11" name="TextBox 10">
            <a:extLst>
              <a:ext uri="{FF2B5EF4-FFF2-40B4-BE49-F238E27FC236}">
                <a16:creationId xmlns:a16="http://schemas.microsoft.com/office/drawing/2014/main" id="{7EB88062-EC64-4AEA-CFA3-FF65AA0149E1}"/>
              </a:ext>
            </a:extLst>
          </p:cNvPr>
          <p:cNvSpPr txBox="1"/>
          <p:nvPr/>
        </p:nvSpPr>
        <p:spPr>
          <a:xfrm>
            <a:off x="4537128" y="4655367"/>
            <a:ext cx="6128950" cy="1256947"/>
          </a:xfrm>
          <a:prstGeom prst="rect">
            <a:avLst/>
          </a:prstGeom>
          <a:noFill/>
        </p:spPr>
        <p:txBody>
          <a:bodyPr wrap="square">
            <a:spAutoFit/>
          </a:bodyPr>
          <a:lstStyle/>
          <a:p>
            <a:pPr>
              <a:lnSpc>
                <a:spcPct val="200000"/>
              </a:lnSpc>
            </a:pPr>
            <a:r>
              <a:rPr lang="en-US" sz="4400" b="1" dirty="0">
                <a:solidFill>
                  <a:srgbClr val="40A1C5"/>
                </a:solidFill>
              </a:rPr>
              <a:t>Holacracy</a:t>
            </a:r>
          </a:p>
        </p:txBody>
      </p:sp>
      <p:sp>
        <p:nvSpPr>
          <p:cNvPr id="16" name="TextBox 15">
            <a:extLst>
              <a:ext uri="{FF2B5EF4-FFF2-40B4-BE49-F238E27FC236}">
                <a16:creationId xmlns:a16="http://schemas.microsoft.com/office/drawing/2014/main" id="{EA55684F-370A-8513-7433-5AFBD9AB4EFA}"/>
              </a:ext>
            </a:extLst>
          </p:cNvPr>
          <p:cNvSpPr txBox="1"/>
          <p:nvPr/>
        </p:nvSpPr>
        <p:spPr>
          <a:xfrm>
            <a:off x="1377391" y="2953851"/>
            <a:ext cx="2967173" cy="1256947"/>
          </a:xfrm>
          <a:prstGeom prst="rect">
            <a:avLst/>
          </a:prstGeom>
          <a:noFill/>
        </p:spPr>
        <p:txBody>
          <a:bodyPr wrap="square">
            <a:spAutoFit/>
          </a:bodyPr>
          <a:lstStyle/>
          <a:p>
            <a:pPr>
              <a:lnSpc>
                <a:spcPct val="200000"/>
              </a:lnSpc>
            </a:pPr>
            <a:r>
              <a:rPr lang="en-US" sz="4400" b="1" dirty="0">
                <a:solidFill>
                  <a:schemeClr val="accent2"/>
                </a:solidFill>
              </a:rPr>
              <a:t>Functional</a:t>
            </a:r>
            <a:r>
              <a:rPr lang="en-US" sz="4400" b="1" dirty="0"/>
              <a:t> </a:t>
            </a:r>
          </a:p>
        </p:txBody>
      </p:sp>
      <p:pic>
        <p:nvPicPr>
          <p:cNvPr id="18" name="Picture 17">
            <a:extLst>
              <a:ext uri="{FF2B5EF4-FFF2-40B4-BE49-F238E27FC236}">
                <a16:creationId xmlns:a16="http://schemas.microsoft.com/office/drawing/2014/main" id="{3D91B94C-9B3E-7C27-169C-7B3E51ADA668}"/>
              </a:ext>
            </a:extLst>
          </p:cNvPr>
          <p:cNvPicPr>
            <a:picLocks noChangeAspect="1"/>
          </p:cNvPicPr>
          <p:nvPr/>
        </p:nvPicPr>
        <p:blipFill>
          <a:blip r:embed="rId3"/>
          <a:stretch>
            <a:fillRect/>
          </a:stretch>
        </p:blipFill>
        <p:spPr>
          <a:xfrm>
            <a:off x="584887" y="4794252"/>
            <a:ext cx="792504" cy="1256947"/>
          </a:xfrm>
          <a:prstGeom prst="rect">
            <a:avLst/>
          </a:prstGeom>
        </p:spPr>
      </p:pic>
      <p:pic>
        <p:nvPicPr>
          <p:cNvPr id="19" name="Picture 18">
            <a:extLst>
              <a:ext uri="{FF2B5EF4-FFF2-40B4-BE49-F238E27FC236}">
                <a16:creationId xmlns:a16="http://schemas.microsoft.com/office/drawing/2014/main" id="{90C0ECE1-148A-4336-2BA0-A4983182E92F}"/>
              </a:ext>
            </a:extLst>
          </p:cNvPr>
          <p:cNvPicPr>
            <a:picLocks noChangeAspect="1"/>
          </p:cNvPicPr>
          <p:nvPr/>
        </p:nvPicPr>
        <p:blipFill>
          <a:blip r:embed="rId4"/>
          <a:stretch>
            <a:fillRect/>
          </a:stretch>
        </p:blipFill>
        <p:spPr>
          <a:xfrm>
            <a:off x="584842" y="911884"/>
            <a:ext cx="792549" cy="1261981"/>
          </a:xfrm>
          <a:prstGeom prst="rect">
            <a:avLst/>
          </a:prstGeom>
        </p:spPr>
      </p:pic>
      <p:pic>
        <p:nvPicPr>
          <p:cNvPr id="20" name="Picture 19">
            <a:extLst>
              <a:ext uri="{FF2B5EF4-FFF2-40B4-BE49-F238E27FC236}">
                <a16:creationId xmlns:a16="http://schemas.microsoft.com/office/drawing/2014/main" id="{43B5E4B5-1312-F247-0624-6D33544B6B21}"/>
              </a:ext>
            </a:extLst>
          </p:cNvPr>
          <p:cNvPicPr>
            <a:picLocks noChangeAspect="1"/>
          </p:cNvPicPr>
          <p:nvPr/>
        </p:nvPicPr>
        <p:blipFill>
          <a:blip r:embed="rId3"/>
          <a:stretch>
            <a:fillRect/>
          </a:stretch>
        </p:blipFill>
        <p:spPr>
          <a:xfrm>
            <a:off x="10983485" y="914402"/>
            <a:ext cx="792504" cy="1256947"/>
          </a:xfrm>
          <a:prstGeom prst="rect">
            <a:avLst/>
          </a:prstGeom>
        </p:spPr>
      </p:pic>
      <p:pic>
        <p:nvPicPr>
          <p:cNvPr id="21" name="Picture 20">
            <a:extLst>
              <a:ext uri="{FF2B5EF4-FFF2-40B4-BE49-F238E27FC236}">
                <a16:creationId xmlns:a16="http://schemas.microsoft.com/office/drawing/2014/main" id="{9B27451D-EDF7-AD45-6840-834839E94450}"/>
              </a:ext>
            </a:extLst>
          </p:cNvPr>
          <p:cNvPicPr>
            <a:picLocks noChangeAspect="1"/>
          </p:cNvPicPr>
          <p:nvPr/>
        </p:nvPicPr>
        <p:blipFill>
          <a:blip r:embed="rId3"/>
          <a:stretch>
            <a:fillRect/>
          </a:stretch>
        </p:blipFill>
        <p:spPr>
          <a:xfrm>
            <a:off x="11138438" y="4794251"/>
            <a:ext cx="792504" cy="1256947"/>
          </a:xfrm>
          <a:prstGeom prst="rect">
            <a:avLst/>
          </a:prstGeom>
        </p:spPr>
      </p:pic>
      <p:sp>
        <p:nvSpPr>
          <p:cNvPr id="2" name="TextBox 1">
            <a:extLst>
              <a:ext uri="{FF2B5EF4-FFF2-40B4-BE49-F238E27FC236}">
                <a16:creationId xmlns:a16="http://schemas.microsoft.com/office/drawing/2014/main" id="{1F7A0E55-A320-1EAC-1350-3BFFD95C36A5}"/>
              </a:ext>
            </a:extLst>
          </p:cNvPr>
          <p:cNvSpPr txBox="1"/>
          <p:nvPr/>
        </p:nvSpPr>
        <p:spPr>
          <a:xfrm>
            <a:off x="6740211" y="2279206"/>
            <a:ext cx="1754432" cy="1256947"/>
          </a:xfrm>
          <a:prstGeom prst="rect">
            <a:avLst/>
          </a:prstGeom>
          <a:noFill/>
        </p:spPr>
        <p:txBody>
          <a:bodyPr wrap="square">
            <a:spAutoFit/>
          </a:bodyPr>
          <a:lstStyle/>
          <a:p>
            <a:pPr>
              <a:lnSpc>
                <a:spcPct val="200000"/>
              </a:lnSpc>
            </a:pPr>
            <a:r>
              <a:rPr lang="en-US" sz="4400" b="1" dirty="0">
                <a:solidFill>
                  <a:srgbClr val="CC3399"/>
                </a:solidFill>
              </a:rPr>
              <a:t>Matrix</a:t>
            </a:r>
          </a:p>
        </p:txBody>
      </p:sp>
      <p:sp>
        <p:nvSpPr>
          <p:cNvPr id="4" name="TextBox 3">
            <a:extLst>
              <a:ext uri="{FF2B5EF4-FFF2-40B4-BE49-F238E27FC236}">
                <a16:creationId xmlns:a16="http://schemas.microsoft.com/office/drawing/2014/main" id="{5B73EB20-485F-E6E5-F78F-BF01202DDD4D}"/>
              </a:ext>
            </a:extLst>
          </p:cNvPr>
          <p:cNvSpPr txBox="1"/>
          <p:nvPr/>
        </p:nvSpPr>
        <p:spPr>
          <a:xfrm>
            <a:off x="3565598" y="1840529"/>
            <a:ext cx="1193675" cy="1256947"/>
          </a:xfrm>
          <a:prstGeom prst="rect">
            <a:avLst/>
          </a:prstGeom>
          <a:noFill/>
        </p:spPr>
        <p:txBody>
          <a:bodyPr wrap="square">
            <a:spAutoFit/>
          </a:bodyPr>
          <a:lstStyle/>
          <a:p>
            <a:pPr>
              <a:lnSpc>
                <a:spcPct val="200000"/>
              </a:lnSpc>
            </a:pPr>
            <a:r>
              <a:rPr lang="en-US" sz="4400" b="1" dirty="0">
                <a:solidFill>
                  <a:srgbClr val="00B050"/>
                </a:solidFill>
              </a:rPr>
              <a:t>Flat</a:t>
            </a:r>
          </a:p>
        </p:txBody>
      </p:sp>
      <p:pic>
        <p:nvPicPr>
          <p:cNvPr id="6" name="Picture 5" descr="A close-up of a network&#10;&#10;Description automatically generated">
            <a:extLst>
              <a:ext uri="{FF2B5EF4-FFF2-40B4-BE49-F238E27FC236}">
                <a16:creationId xmlns:a16="http://schemas.microsoft.com/office/drawing/2014/main" id="{94D1006D-664A-E907-B9E2-DA1515D08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6208" y="5166964"/>
            <a:ext cx="1790700" cy="1041400"/>
          </a:xfrm>
          <a:prstGeom prst="rect">
            <a:avLst/>
          </a:prstGeom>
        </p:spPr>
      </p:pic>
      <p:pic>
        <p:nvPicPr>
          <p:cNvPr id="24" name="Picture 23" descr="A diagram of people with arrows&#10;&#10;Description automatically generated">
            <a:extLst>
              <a:ext uri="{FF2B5EF4-FFF2-40B4-BE49-F238E27FC236}">
                <a16:creationId xmlns:a16="http://schemas.microsoft.com/office/drawing/2014/main" id="{D7010BC7-EF2E-C7BB-FDF2-2D7C29765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410" y="2204869"/>
            <a:ext cx="1714500" cy="1104900"/>
          </a:xfrm>
          <a:prstGeom prst="rect">
            <a:avLst/>
          </a:prstGeom>
        </p:spPr>
      </p:pic>
      <p:pic>
        <p:nvPicPr>
          <p:cNvPr id="26" name="Picture 25" descr="A diagram of people connected to each other&#10;&#10;Description automatically generated">
            <a:extLst>
              <a:ext uri="{FF2B5EF4-FFF2-40B4-BE49-F238E27FC236}">
                <a16:creationId xmlns:a16="http://schemas.microsoft.com/office/drawing/2014/main" id="{3E21D5FF-91C2-13EF-4CAD-4396E6114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5019" y="4781195"/>
            <a:ext cx="1676400" cy="1085850"/>
          </a:xfrm>
          <a:prstGeom prst="rect">
            <a:avLst/>
          </a:prstGeom>
        </p:spPr>
      </p:pic>
      <p:pic>
        <p:nvPicPr>
          <p:cNvPr id="28" name="Picture 27" descr="A diagram of people with a group of people&#10;&#10;Description automatically generated">
            <a:extLst>
              <a:ext uri="{FF2B5EF4-FFF2-40B4-BE49-F238E27FC236}">
                <a16:creationId xmlns:a16="http://schemas.microsoft.com/office/drawing/2014/main" id="{993C61FE-F7F7-AAD7-0C2C-914026EFEBFB}"/>
              </a:ext>
            </a:extLst>
          </p:cNvPr>
          <p:cNvPicPr>
            <a:picLocks noChangeAspect="1"/>
          </p:cNvPicPr>
          <p:nvPr/>
        </p:nvPicPr>
        <p:blipFill rotWithShape="1">
          <a:blip r:embed="rId8">
            <a:extLst>
              <a:ext uri="{28A0092B-C50C-407E-A947-70E740481C1C}">
                <a14:useLocalDpi xmlns:a14="http://schemas.microsoft.com/office/drawing/2010/main" val="0"/>
              </a:ext>
            </a:extLst>
          </a:blip>
          <a:srcRect l="1651"/>
          <a:stretch/>
        </p:blipFill>
        <p:spPr>
          <a:xfrm>
            <a:off x="4740906" y="3512530"/>
            <a:ext cx="2398357" cy="1429996"/>
          </a:xfrm>
          <a:prstGeom prst="rect">
            <a:avLst/>
          </a:prstGeom>
        </p:spPr>
      </p:pic>
      <p:pic>
        <p:nvPicPr>
          <p:cNvPr id="30" name="Picture 29" descr="A diagram of a company&#10;&#10;Description automatically generated">
            <a:extLst>
              <a:ext uri="{FF2B5EF4-FFF2-40B4-BE49-F238E27FC236}">
                <a16:creationId xmlns:a16="http://schemas.microsoft.com/office/drawing/2014/main" id="{DDAAF920-1C09-BD22-9784-242DAF0760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4130" y="2450089"/>
            <a:ext cx="1443761" cy="1367101"/>
          </a:xfrm>
          <a:prstGeom prst="rect">
            <a:avLst/>
          </a:prstGeom>
        </p:spPr>
      </p:pic>
    </p:spTree>
    <p:extLst>
      <p:ext uri="{BB962C8B-B14F-4D97-AF65-F5344CB8AC3E}">
        <p14:creationId xmlns:p14="http://schemas.microsoft.com/office/powerpoint/2010/main" val="1451145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4975-59B0-6AED-FAA9-BA3839955E34}"/>
              </a:ext>
            </a:extLst>
          </p:cNvPr>
          <p:cNvSpPr>
            <a:spLocks noGrp="1"/>
          </p:cNvSpPr>
          <p:nvPr>
            <p:ph type="ctrTitle"/>
          </p:nvPr>
        </p:nvSpPr>
        <p:spPr>
          <a:xfrm>
            <a:off x="151226" y="24682"/>
            <a:ext cx="5746164" cy="1091324"/>
          </a:xfrm>
        </p:spPr>
        <p:txBody>
          <a:bodyPr>
            <a:normAutofit/>
          </a:bodyPr>
          <a:lstStyle/>
          <a:p>
            <a:r>
              <a:rPr lang="en-GB" dirty="0"/>
              <a:t>Break </a:t>
            </a:r>
            <a:r>
              <a:rPr lang="en-GB" dirty="0">
                <a:sym typeface="Wingdings" panose="05000000000000000000" pitchFamily="2" charset="2"/>
              </a:rPr>
              <a:t>Out Room</a:t>
            </a:r>
            <a:endParaRPr lang="en-GB" dirty="0"/>
          </a:p>
        </p:txBody>
      </p:sp>
      <p:grpSp>
        <p:nvGrpSpPr>
          <p:cNvPr id="10" name="Group 9">
            <a:extLst>
              <a:ext uri="{FF2B5EF4-FFF2-40B4-BE49-F238E27FC236}">
                <a16:creationId xmlns:a16="http://schemas.microsoft.com/office/drawing/2014/main" id="{09CDF645-C604-C000-ACC0-0C35767CC77F}"/>
              </a:ext>
            </a:extLst>
          </p:cNvPr>
          <p:cNvGrpSpPr/>
          <p:nvPr/>
        </p:nvGrpSpPr>
        <p:grpSpPr>
          <a:xfrm>
            <a:off x="1331002" y="980501"/>
            <a:ext cx="10829581" cy="5667807"/>
            <a:chOff x="152400" y="1229379"/>
            <a:chExt cx="11925300" cy="7673005"/>
          </a:xfrm>
        </p:grpSpPr>
        <p:sp>
          <p:nvSpPr>
            <p:cNvPr id="11" name="Rectangle 10">
              <a:extLst>
                <a:ext uri="{FF2B5EF4-FFF2-40B4-BE49-F238E27FC236}">
                  <a16:creationId xmlns:a16="http://schemas.microsoft.com/office/drawing/2014/main" id="{D24F286A-75EC-9D0E-A42D-447D97B54922}"/>
                </a:ext>
              </a:extLst>
            </p:cNvPr>
            <p:cNvSpPr/>
            <p:nvPr/>
          </p:nvSpPr>
          <p:spPr>
            <a:xfrm>
              <a:off x="152400" y="5250991"/>
              <a:ext cx="2701262" cy="147732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Democracy</a:t>
              </a:r>
            </a:p>
            <a:p>
              <a:pPr>
                <a:buClr>
                  <a:srgbClr val="3094D1"/>
                </a:buClr>
              </a:pPr>
              <a:r>
                <a:rPr lang="en-GB" dirty="0"/>
                <a:t>Democracy means that we have a say in what happens.</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2" name="Rectangle 11">
              <a:extLst>
                <a:ext uri="{FF2B5EF4-FFF2-40B4-BE49-F238E27FC236}">
                  <a16:creationId xmlns:a16="http://schemas.microsoft.com/office/drawing/2014/main" id="{BEAFB3C0-C122-4674-39DC-E7A29A20BB35}"/>
                </a:ext>
              </a:extLst>
            </p:cNvPr>
            <p:cNvSpPr/>
            <p:nvPr/>
          </p:nvSpPr>
          <p:spPr>
            <a:xfrm>
              <a:off x="6134100" y="3590775"/>
              <a:ext cx="3132418" cy="286232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Individual Liberty</a:t>
              </a:r>
            </a:p>
            <a:p>
              <a:r>
                <a:rPr lang="en-GB" dirty="0"/>
                <a:t>Individual Liberty is being free from oppressive restrictions that we work hard to protect.</a:t>
              </a:r>
            </a:p>
            <a:p>
              <a:r>
                <a:rPr lang="en-GB" dirty="0"/>
                <a:t>It is important to remember the sacrifice people have made to preserve our individual liberty, such as WW1 &amp; WW2.</a:t>
              </a:r>
            </a:p>
            <a:p>
              <a:r>
                <a:rPr lang="en-GB" dirty="0"/>
                <a:t>We have the freedom to choose how we live our lives.</a:t>
              </a:r>
              <a:endParaRPr lang="en-GB" dirty="0">
                <a:latin typeface="Source Sans Pro" panose="020B0503030403020204" pitchFamily="34" charset="0"/>
                <a:ea typeface="Source Sans Pro" panose="020B0503030403020204" pitchFamily="34" charset="0"/>
                <a:cs typeface="Arial"/>
              </a:endParaRPr>
            </a:p>
          </p:txBody>
        </p:sp>
        <p:sp>
          <p:nvSpPr>
            <p:cNvPr id="13" name="Rectangle 12">
              <a:extLst>
                <a:ext uri="{FF2B5EF4-FFF2-40B4-BE49-F238E27FC236}">
                  <a16:creationId xmlns:a16="http://schemas.microsoft.com/office/drawing/2014/main" id="{C9BDA967-1996-FBC7-E12E-5FC7857E46DB}"/>
                </a:ext>
              </a:extLst>
            </p:cNvPr>
            <p:cNvSpPr/>
            <p:nvPr/>
          </p:nvSpPr>
          <p:spPr>
            <a:xfrm>
              <a:off x="9266518" y="2777424"/>
              <a:ext cx="2811182" cy="6124960"/>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Mutual Respect &amp; Tolerance</a:t>
              </a:r>
            </a:p>
            <a:p>
              <a:r>
                <a:rPr lang="en-GB" dirty="0"/>
                <a:t>Mutual respect is the foundation for honesty and truth and meaningful communication.</a:t>
              </a:r>
            </a:p>
            <a:p>
              <a:r>
                <a:rPr lang="en-GB" dirty="0"/>
                <a:t>Britain is a multi-cultural country, and many different faiths and beliefs are celebrated here.</a:t>
              </a:r>
            </a:p>
            <a:p>
              <a:r>
                <a:rPr lang="en-GB" dirty="0"/>
                <a:t>In Britain we pride ourselves on living in peace with one another.</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4" name="Rectangle 13">
              <a:extLst>
                <a:ext uri="{FF2B5EF4-FFF2-40B4-BE49-F238E27FC236}">
                  <a16:creationId xmlns:a16="http://schemas.microsoft.com/office/drawing/2014/main" id="{30B6B8BD-B913-6F0C-6F01-84C296E6C960}"/>
                </a:ext>
              </a:extLst>
            </p:cNvPr>
            <p:cNvSpPr/>
            <p:nvPr/>
          </p:nvSpPr>
          <p:spPr>
            <a:xfrm>
              <a:off x="3020739" y="4696994"/>
              <a:ext cx="3113362" cy="274998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The Rule of Law</a:t>
              </a:r>
            </a:p>
            <a:p>
              <a:pPr>
                <a:buClr>
                  <a:srgbClr val="3094D1"/>
                </a:buClr>
              </a:pPr>
              <a:r>
                <a:rPr lang="en-GB" dirty="0"/>
                <a:t>All people and institutions are subject to and accountable to law that is fairly</a:t>
              </a:r>
              <a:r>
                <a:rPr lang="en-GB" b="1" dirty="0"/>
                <a:t> </a:t>
              </a:r>
              <a:r>
                <a:rPr lang="en-GB" dirty="0"/>
                <a:t>applied and enforced, no one is above the law.</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pic>
          <p:nvPicPr>
            <p:cNvPr id="15" name="Picture 2">
              <a:extLst>
                <a:ext uri="{FF2B5EF4-FFF2-40B4-BE49-F238E27FC236}">
                  <a16:creationId xmlns:a16="http://schemas.microsoft.com/office/drawing/2014/main" id="{57E8C9D3-3CE6-67C8-F56C-6B679B801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621" y="122937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0994C158-0BA7-24B8-AAB5-2898400E5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398" y="3244306"/>
              <a:ext cx="1518277" cy="1518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7A28F6DD-C148-3ABF-8658-B0E7B4FCF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94" y="1971966"/>
              <a:ext cx="1676660" cy="1676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CED77F4-2C19-84F3-3F15-9C6A387873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509" y="3740096"/>
              <a:ext cx="1600200" cy="160019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E9925691-E854-38B2-5C2F-6D3BD5D55830}"/>
              </a:ext>
            </a:extLst>
          </p:cNvPr>
          <p:cNvSpPr txBox="1"/>
          <p:nvPr/>
        </p:nvSpPr>
        <p:spPr>
          <a:xfrm>
            <a:off x="1282208" y="1189177"/>
            <a:ext cx="2175763" cy="523220"/>
          </a:xfrm>
          <a:prstGeom prst="rect">
            <a:avLst/>
          </a:prstGeom>
          <a:noFill/>
        </p:spPr>
        <p:txBody>
          <a:bodyPr wrap="square" rtlCol="0">
            <a:spAutoFit/>
          </a:bodyPr>
          <a:lstStyle/>
          <a:p>
            <a:r>
              <a:rPr lang="en-GB" sz="2800" b="1" dirty="0">
                <a:solidFill>
                  <a:srgbClr val="FE007F"/>
                </a:solidFill>
              </a:rPr>
              <a:t>10 minutes</a:t>
            </a:r>
          </a:p>
        </p:txBody>
      </p:sp>
      <p:pic>
        <p:nvPicPr>
          <p:cNvPr id="3" name="Picture 2">
            <a:extLst>
              <a:ext uri="{FF2B5EF4-FFF2-40B4-BE49-F238E27FC236}">
                <a16:creationId xmlns:a16="http://schemas.microsoft.com/office/drawing/2014/main" id="{432A68F9-5E8A-E688-283E-5BD9624C3C86}"/>
              </a:ext>
            </a:extLst>
          </p:cNvPr>
          <p:cNvPicPr>
            <a:picLocks noChangeAspect="1"/>
          </p:cNvPicPr>
          <p:nvPr/>
        </p:nvPicPr>
        <p:blipFill>
          <a:blip r:embed="rId7"/>
          <a:stretch>
            <a:fillRect/>
          </a:stretch>
        </p:blipFill>
        <p:spPr>
          <a:xfrm>
            <a:off x="4654403" y="5494050"/>
            <a:ext cx="695040" cy="695040"/>
          </a:xfrm>
          <a:prstGeom prst="rect">
            <a:avLst/>
          </a:prstGeom>
        </p:spPr>
      </p:pic>
      <p:sp>
        <p:nvSpPr>
          <p:cNvPr id="4" name="TextBox 3">
            <a:extLst>
              <a:ext uri="{FF2B5EF4-FFF2-40B4-BE49-F238E27FC236}">
                <a16:creationId xmlns:a16="http://schemas.microsoft.com/office/drawing/2014/main" id="{F8508B76-283F-8E6D-75ED-D0BF491D8598}"/>
              </a:ext>
            </a:extLst>
          </p:cNvPr>
          <p:cNvSpPr txBox="1"/>
          <p:nvPr/>
        </p:nvSpPr>
        <p:spPr>
          <a:xfrm>
            <a:off x="324894" y="5579960"/>
            <a:ext cx="4504592" cy="523220"/>
          </a:xfrm>
          <a:prstGeom prst="rect">
            <a:avLst/>
          </a:prstGeom>
          <a:noFill/>
        </p:spPr>
        <p:txBody>
          <a:bodyPr wrap="square" rtlCol="0">
            <a:spAutoFit/>
          </a:bodyPr>
          <a:lstStyle/>
          <a:p>
            <a:r>
              <a:rPr lang="en-US" sz="2800" b="1" dirty="0">
                <a:solidFill>
                  <a:srgbClr val="FF0000"/>
                </a:solidFill>
              </a:rPr>
              <a:t>Click here </a:t>
            </a:r>
            <a:r>
              <a:rPr lang="en-US" sz="2800" dirty="0"/>
              <a:t>to go to Jamboard </a:t>
            </a:r>
          </a:p>
        </p:txBody>
      </p:sp>
      <p:sp>
        <p:nvSpPr>
          <p:cNvPr id="5" name="TextBox 4">
            <a:extLst>
              <a:ext uri="{FF2B5EF4-FFF2-40B4-BE49-F238E27FC236}">
                <a16:creationId xmlns:a16="http://schemas.microsoft.com/office/drawing/2014/main" id="{76C80C67-6B9E-80CE-1475-0F584E32341E}"/>
              </a:ext>
            </a:extLst>
          </p:cNvPr>
          <p:cNvSpPr txBox="1"/>
          <p:nvPr/>
        </p:nvSpPr>
        <p:spPr>
          <a:xfrm>
            <a:off x="1282207" y="1849840"/>
            <a:ext cx="6121831" cy="369332"/>
          </a:xfrm>
          <a:prstGeom prst="rect">
            <a:avLst/>
          </a:prstGeom>
          <a:noFill/>
        </p:spPr>
        <p:txBody>
          <a:bodyPr wrap="square" rtlCol="0">
            <a:spAutoFit/>
          </a:bodyPr>
          <a:lstStyle/>
          <a:p>
            <a:r>
              <a:rPr lang="en-GB" b="1" dirty="0">
                <a:solidFill>
                  <a:srgbClr val="00B050"/>
                </a:solidFill>
              </a:rPr>
              <a:t>Research organisational structure</a:t>
            </a:r>
          </a:p>
        </p:txBody>
      </p:sp>
      <p:pic>
        <p:nvPicPr>
          <p:cNvPr id="6" name="Content Placeholder 3">
            <a:extLst>
              <a:ext uri="{FF2B5EF4-FFF2-40B4-BE49-F238E27FC236}">
                <a16:creationId xmlns:a16="http://schemas.microsoft.com/office/drawing/2014/main" id="{4DF8BC68-2BAB-A7DD-534B-189E2F8883EC}"/>
              </a:ext>
            </a:extLst>
          </p:cNvPr>
          <p:cNvPicPr>
            <a:picLocks noChangeAspect="1"/>
          </p:cNvPicPr>
          <p:nvPr/>
        </p:nvPicPr>
        <p:blipFill>
          <a:blip r:embed="rId8"/>
          <a:stretch>
            <a:fillRect/>
          </a:stretch>
        </p:blipFill>
        <p:spPr>
          <a:xfrm>
            <a:off x="307584" y="1054918"/>
            <a:ext cx="974623" cy="1725827"/>
          </a:xfrm>
          <a:prstGeom prst="rect">
            <a:avLst/>
          </a:prstGeom>
        </p:spPr>
      </p:pic>
    </p:spTree>
    <p:extLst>
      <p:ext uri="{BB962C8B-B14F-4D97-AF65-F5344CB8AC3E}">
        <p14:creationId xmlns:p14="http://schemas.microsoft.com/office/powerpoint/2010/main" val="136480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343E8-F922-AB0B-1D52-7581D56EC393}"/>
              </a:ext>
            </a:extLst>
          </p:cNvPr>
          <p:cNvSpPr>
            <a:spLocks noGrp="1"/>
          </p:cNvSpPr>
          <p:nvPr>
            <p:ph type="title"/>
          </p:nvPr>
        </p:nvSpPr>
        <p:spPr/>
        <p:txBody>
          <a:bodyPr/>
          <a:lstStyle/>
          <a:p>
            <a:r>
              <a:rPr lang="en-GB" dirty="0"/>
              <a:t>Nearpod Activity</a:t>
            </a:r>
          </a:p>
        </p:txBody>
      </p:sp>
      <p:pic>
        <p:nvPicPr>
          <p:cNvPr id="4" name="Content Placeholder 3">
            <a:extLst>
              <a:ext uri="{FF2B5EF4-FFF2-40B4-BE49-F238E27FC236}">
                <a16:creationId xmlns:a16="http://schemas.microsoft.com/office/drawing/2014/main" id="{294FAAB9-52E7-E15C-8FB7-BB9C2708DD4E}"/>
              </a:ext>
            </a:extLst>
          </p:cNvPr>
          <p:cNvPicPr>
            <a:picLocks noGrp="1" noChangeAspect="1"/>
          </p:cNvPicPr>
          <p:nvPr>
            <p:ph idx="1"/>
          </p:nvPr>
        </p:nvPicPr>
        <p:blipFill>
          <a:blip r:embed="rId3"/>
          <a:stretch>
            <a:fillRect/>
          </a:stretch>
        </p:blipFill>
        <p:spPr>
          <a:xfrm>
            <a:off x="838200" y="1700971"/>
            <a:ext cx="1356374" cy="2401818"/>
          </a:xfrm>
          <a:prstGeom prst="rect">
            <a:avLst/>
          </a:prstGeom>
        </p:spPr>
      </p:pic>
      <p:sp>
        <p:nvSpPr>
          <p:cNvPr id="5" name="TextBox 4">
            <a:extLst>
              <a:ext uri="{FF2B5EF4-FFF2-40B4-BE49-F238E27FC236}">
                <a16:creationId xmlns:a16="http://schemas.microsoft.com/office/drawing/2014/main" id="{11C0327D-FD27-3040-030F-FEC52BAA68F4}"/>
              </a:ext>
            </a:extLst>
          </p:cNvPr>
          <p:cNvSpPr txBox="1"/>
          <p:nvPr/>
        </p:nvSpPr>
        <p:spPr>
          <a:xfrm>
            <a:off x="3405807" y="2267456"/>
            <a:ext cx="6506817" cy="584775"/>
          </a:xfrm>
          <a:prstGeom prst="rect">
            <a:avLst/>
          </a:prstGeom>
          <a:noFill/>
        </p:spPr>
        <p:txBody>
          <a:bodyPr wrap="square" rtlCol="0">
            <a:spAutoFit/>
          </a:bodyPr>
          <a:lstStyle/>
          <a:p>
            <a:r>
              <a:rPr lang="en-GB" sz="3200" b="1" dirty="0">
                <a:solidFill>
                  <a:schemeClr val="accent1">
                    <a:lumMod val="75000"/>
                  </a:schemeClr>
                </a:solidFill>
              </a:rPr>
              <a:t>You have 5 minutes to complete quiz</a:t>
            </a:r>
          </a:p>
        </p:txBody>
      </p:sp>
      <p:pic>
        <p:nvPicPr>
          <p:cNvPr id="6" name="Picture 5" descr="A blue and white logo&#10;&#10;Description automatically generated with medium confidence">
            <a:extLst>
              <a:ext uri="{FF2B5EF4-FFF2-40B4-BE49-F238E27FC236}">
                <a16:creationId xmlns:a16="http://schemas.microsoft.com/office/drawing/2014/main" id="{490826AD-673E-ADF3-6DAD-DFA99584EB12}"/>
              </a:ext>
            </a:extLst>
          </p:cNvPr>
          <p:cNvPicPr>
            <a:picLocks noChangeAspect="1"/>
          </p:cNvPicPr>
          <p:nvPr/>
        </p:nvPicPr>
        <p:blipFill>
          <a:blip r:embed="rId4"/>
          <a:stretch>
            <a:fillRect/>
          </a:stretch>
        </p:blipFill>
        <p:spPr>
          <a:xfrm>
            <a:off x="5120242" y="3098119"/>
            <a:ext cx="1951516" cy="2009339"/>
          </a:xfrm>
          <a:prstGeom prst="rect">
            <a:avLst/>
          </a:prstGeom>
        </p:spPr>
      </p:pic>
      <p:sp>
        <p:nvSpPr>
          <p:cNvPr id="7" name="TextBox 6">
            <a:extLst>
              <a:ext uri="{FF2B5EF4-FFF2-40B4-BE49-F238E27FC236}">
                <a16:creationId xmlns:a16="http://schemas.microsoft.com/office/drawing/2014/main" id="{70E66190-3362-644D-DED3-E03CAE13BEE8}"/>
              </a:ext>
            </a:extLst>
          </p:cNvPr>
          <p:cNvSpPr txBox="1"/>
          <p:nvPr/>
        </p:nvSpPr>
        <p:spPr>
          <a:xfrm>
            <a:off x="3942519" y="5478860"/>
            <a:ext cx="5433392" cy="523220"/>
          </a:xfrm>
          <a:prstGeom prst="rect">
            <a:avLst/>
          </a:prstGeom>
          <a:noFill/>
        </p:spPr>
        <p:txBody>
          <a:bodyPr wrap="square" rtlCol="0">
            <a:spAutoFit/>
          </a:bodyPr>
          <a:lstStyle/>
          <a:p>
            <a:r>
              <a:rPr lang="en-GB" sz="2800" b="1" dirty="0">
                <a:solidFill>
                  <a:srgbClr val="FF0000"/>
                </a:solidFill>
              </a:rPr>
              <a:t>Click here </a:t>
            </a:r>
            <a:r>
              <a:rPr lang="en-GB" sz="2800" b="1" dirty="0"/>
              <a:t>to join the quiz</a:t>
            </a:r>
          </a:p>
        </p:txBody>
      </p:sp>
    </p:spTree>
    <p:extLst>
      <p:ext uri="{BB962C8B-B14F-4D97-AF65-F5344CB8AC3E}">
        <p14:creationId xmlns:p14="http://schemas.microsoft.com/office/powerpoint/2010/main" val="217405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8663A9-A2E7-4F26-A64B-AA5A98204903}"/>
              </a:ext>
            </a:extLst>
          </p:cNvPr>
          <p:cNvSpPr txBox="1"/>
          <p:nvPr/>
        </p:nvSpPr>
        <p:spPr>
          <a:xfrm>
            <a:off x="93930" y="328205"/>
            <a:ext cx="6970308" cy="646331"/>
          </a:xfrm>
          <a:prstGeom prst="rect">
            <a:avLst/>
          </a:prstGeom>
          <a:noFill/>
        </p:spPr>
        <p:txBody>
          <a:bodyPr wrap="square" rtlCol="0">
            <a:spAutoFit/>
          </a:bodyPr>
          <a:lstStyle/>
          <a:p>
            <a:r>
              <a:rPr lang="en-GB" sz="3600" b="1" dirty="0">
                <a:solidFill>
                  <a:srgbClr val="0070C0"/>
                </a:solidFill>
              </a:rPr>
              <a:t>Structure of Organisations</a:t>
            </a:r>
          </a:p>
        </p:txBody>
      </p:sp>
      <p:grpSp>
        <p:nvGrpSpPr>
          <p:cNvPr id="14" name="Group 13">
            <a:extLst>
              <a:ext uri="{FF2B5EF4-FFF2-40B4-BE49-F238E27FC236}">
                <a16:creationId xmlns:a16="http://schemas.microsoft.com/office/drawing/2014/main" id="{BF9A97BE-1836-EA41-D814-9F0030F31193}"/>
              </a:ext>
            </a:extLst>
          </p:cNvPr>
          <p:cNvGrpSpPr/>
          <p:nvPr/>
        </p:nvGrpSpPr>
        <p:grpSpPr>
          <a:xfrm>
            <a:off x="191673" y="1044284"/>
            <a:ext cx="3667912" cy="3083191"/>
            <a:chOff x="214134" y="2447721"/>
            <a:chExt cx="3667912" cy="3083191"/>
          </a:xfrm>
        </p:grpSpPr>
        <p:sp>
          <p:nvSpPr>
            <p:cNvPr id="27" name="Rectangle 26">
              <a:extLst>
                <a:ext uri="{FF2B5EF4-FFF2-40B4-BE49-F238E27FC236}">
                  <a16:creationId xmlns:a16="http://schemas.microsoft.com/office/drawing/2014/main" id="{E26C3166-F2CF-4A5C-AE83-4C144E770636}"/>
                </a:ext>
              </a:extLst>
            </p:cNvPr>
            <p:cNvSpPr/>
            <p:nvPr/>
          </p:nvSpPr>
          <p:spPr>
            <a:xfrm>
              <a:off x="214134" y="2542019"/>
              <a:ext cx="3610548" cy="2988893"/>
            </a:xfrm>
            <a:prstGeom prst="rect">
              <a:avLst/>
            </a:prstGeom>
            <a:solidFill>
              <a:schemeClr val="bg2">
                <a:lumMod val="9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Asia with solid fill">
              <a:extLst>
                <a:ext uri="{FF2B5EF4-FFF2-40B4-BE49-F238E27FC236}">
                  <a16:creationId xmlns:a16="http://schemas.microsoft.com/office/drawing/2014/main" id="{DC0A3561-D4F2-40A4-87D2-9C7D29C72B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755" y="2447721"/>
              <a:ext cx="1521371" cy="1247862"/>
            </a:xfrm>
            <a:prstGeom prst="rect">
              <a:avLst/>
            </a:prstGeom>
          </p:spPr>
        </p:pic>
        <p:sp>
          <p:nvSpPr>
            <p:cNvPr id="9" name="TextBox 8">
              <a:extLst>
                <a:ext uri="{FF2B5EF4-FFF2-40B4-BE49-F238E27FC236}">
                  <a16:creationId xmlns:a16="http://schemas.microsoft.com/office/drawing/2014/main" id="{5B14C53A-1528-40AD-B3C6-84051D7EF2A6}"/>
                </a:ext>
              </a:extLst>
            </p:cNvPr>
            <p:cNvSpPr txBox="1"/>
            <p:nvPr/>
          </p:nvSpPr>
          <p:spPr>
            <a:xfrm>
              <a:off x="1685532" y="2777875"/>
              <a:ext cx="2196514" cy="994110"/>
            </a:xfrm>
            <a:prstGeom prst="rect">
              <a:avLst/>
            </a:prstGeom>
            <a:noFill/>
          </p:spPr>
          <p:txBody>
            <a:bodyPr wrap="square" rtlCol="0">
              <a:spAutoFit/>
            </a:bodyPr>
            <a:lstStyle/>
            <a:p>
              <a:r>
                <a:rPr lang="en-GB" sz="2800" b="1" dirty="0">
                  <a:solidFill>
                    <a:srgbClr val="C00000"/>
                  </a:solidFill>
                </a:rPr>
                <a:t>Geographical </a:t>
              </a:r>
            </a:p>
            <a:p>
              <a:r>
                <a:rPr lang="en-GB" sz="2800" b="1" dirty="0">
                  <a:solidFill>
                    <a:srgbClr val="C00000"/>
                  </a:solidFill>
                </a:rPr>
                <a:t>Scope</a:t>
              </a:r>
            </a:p>
          </p:txBody>
        </p:sp>
        <p:sp>
          <p:nvSpPr>
            <p:cNvPr id="10" name="TextBox 9">
              <a:extLst>
                <a:ext uri="{FF2B5EF4-FFF2-40B4-BE49-F238E27FC236}">
                  <a16:creationId xmlns:a16="http://schemas.microsoft.com/office/drawing/2014/main" id="{1F4A0AAB-BAF6-4D7C-999A-7A4B9E0C0A15}"/>
                </a:ext>
              </a:extLst>
            </p:cNvPr>
            <p:cNvSpPr txBox="1"/>
            <p:nvPr/>
          </p:nvSpPr>
          <p:spPr>
            <a:xfrm>
              <a:off x="738870" y="3814109"/>
              <a:ext cx="2963915" cy="1635472"/>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accent6">
                      <a:lumMod val="75000"/>
                    </a:schemeClr>
                  </a:solidFill>
                </a:rPr>
                <a:t>Local</a:t>
              </a:r>
            </a:p>
            <a:p>
              <a:pPr marL="285750" indent="-285750">
                <a:buFont typeface="Arial" panose="020B0604020202020204" pitchFamily="34" charset="0"/>
                <a:buChar char="•"/>
              </a:pPr>
              <a:r>
                <a:rPr lang="en-GB" sz="2400" b="1" dirty="0">
                  <a:solidFill>
                    <a:schemeClr val="accent6">
                      <a:lumMod val="75000"/>
                    </a:schemeClr>
                  </a:solidFill>
                </a:rPr>
                <a:t>Regional</a:t>
              </a:r>
            </a:p>
            <a:p>
              <a:pPr marL="285750" indent="-285750">
                <a:buFont typeface="Arial" panose="020B0604020202020204" pitchFamily="34" charset="0"/>
                <a:buChar char="•"/>
              </a:pPr>
              <a:r>
                <a:rPr lang="en-GB" sz="2400" b="1" dirty="0">
                  <a:solidFill>
                    <a:schemeClr val="accent6">
                      <a:lumMod val="75000"/>
                    </a:schemeClr>
                  </a:solidFill>
                </a:rPr>
                <a:t>National</a:t>
              </a:r>
            </a:p>
            <a:p>
              <a:pPr marL="285750" indent="-285750">
                <a:buFont typeface="Arial" panose="020B0604020202020204" pitchFamily="34" charset="0"/>
                <a:buChar char="•"/>
              </a:pPr>
              <a:r>
                <a:rPr lang="en-GB" sz="2400" b="1" dirty="0">
                  <a:solidFill>
                    <a:schemeClr val="accent6">
                      <a:lumMod val="75000"/>
                    </a:schemeClr>
                  </a:solidFill>
                </a:rPr>
                <a:t>International</a:t>
              </a:r>
            </a:p>
          </p:txBody>
        </p:sp>
      </p:grpSp>
      <p:grpSp>
        <p:nvGrpSpPr>
          <p:cNvPr id="15" name="Group 14">
            <a:extLst>
              <a:ext uri="{FF2B5EF4-FFF2-40B4-BE49-F238E27FC236}">
                <a16:creationId xmlns:a16="http://schemas.microsoft.com/office/drawing/2014/main" id="{69C10439-C8C9-04FA-B304-76E10E044334}"/>
              </a:ext>
            </a:extLst>
          </p:cNvPr>
          <p:cNvGrpSpPr/>
          <p:nvPr/>
        </p:nvGrpSpPr>
        <p:grpSpPr>
          <a:xfrm>
            <a:off x="4157799" y="1702025"/>
            <a:ext cx="3690145" cy="3015092"/>
            <a:chOff x="4230557" y="2527747"/>
            <a:chExt cx="3690145" cy="3015092"/>
          </a:xfrm>
        </p:grpSpPr>
        <p:sp>
          <p:nvSpPr>
            <p:cNvPr id="28" name="Rectangle 27">
              <a:extLst>
                <a:ext uri="{FF2B5EF4-FFF2-40B4-BE49-F238E27FC236}">
                  <a16:creationId xmlns:a16="http://schemas.microsoft.com/office/drawing/2014/main" id="{2AAB14B9-E43B-4B5F-A8B7-B17193C705FA}"/>
                </a:ext>
              </a:extLst>
            </p:cNvPr>
            <p:cNvSpPr/>
            <p:nvPr/>
          </p:nvSpPr>
          <p:spPr>
            <a:xfrm>
              <a:off x="4230557" y="2538225"/>
              <a:ext cx="3690145" cy="3004614"/>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City with solid fill">
              <a:extLst>
                <a:ext uri="{FF2B5EF4-FFF2-40B4-BE49-F238E27FC236}">
                  <a16:creationId xmlns:a16="http://schemas.microsoft.com/office/drawing/2014/main" id="{7B7DEFE5-AD3F-4892-ADF4-5359E3C228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28771" y="2527747"/>
              <a:ext cx="1138716" cy="1138716"/>
            </a:xfrm>
            <a:prstGeom prst="rect">
              <a:avLst/>
            </a:prstGeom>
          </p:spPr>
        </p:pic>
        <p:sp>
          <p:nvSpPr>
            <p:cNvPr id="17" name="TextBox 16">
              <a:extLst>
                <a:ext uri="{FF2B5EF4-FFF2-40B4-BE49-F238E27FC236}">
                  <a16:creationId xmlns:a16="http://schemas.microsoft.com/office/drawing/2014/main" id="{FE60C419-2D1C-4C50-A45D-059B96CE5039}"/>
                </a:ext>
              </a:extLst>
            </p:cNvPr>
            <p:cNvSpPr txBox="1"/>
            <p:nvPr/>
          </p:nvSpPr>
          <p:spPr>
            <a:xfrm>
              <a:off x="5786782" y="2773703"/>
              <a:ext cx="1208689" cy="584775"/>
            </a:xfrm>
            <a:prstGeom prst="rect">
              <a:avLst/>
            </a:prstGeom>
            <a:noFill/>
          </p:spPr>
          <p:txBody>
            <a:bodyPr wrap="square" rtlCol="0">
              <a:spAutoFit/>
            </a:bodyPr>
            <a:lstStyle/>
            <a:p>
              <a:r>
                <a:rPr lang="en-GB" sz="3200" b="1" dirty="0">
                  <a:solidFill>
                    <a:srgbClr val="C00000"/>
                  </a:solidFill>
                </a:rPr>
                <a:t>Size</a:t>
              </a:r>
              <a:r>
                <a:rPr lang="en-GB" sz="2400" dirty="0"/>
                <a:t> </a:t>
              </a:r>
            </a:p>
          </p:txBody>
        </p:sp>
        <p:sp>
          <p:nvSpPr>
            <p:cNvPr id="18" name="TextBox 17">
              <a:extLst>
                <a:ext uri="{FF2B5EF4-FFF2-40B4-BE49-F238E27FC236}">
                  <a16:creationId xmlns:a16="http://schemas.microsoft.com/office/drawing/2014/main" id="{236538A2-2235-4D44-A25B-E5DE083436EE}"/>
                </a:ext>
              </a:extLst>
            </p:cNvPr>
            <p:cNvSpPr txBox="1"/>
            <p:nvPr/>
          </p:nvSpPr>
          <p:spPr>
            <a:xfrm>
              <a:off x="4856603" y="3771985"/>
              <a:ext cx="2795222" cy="1569660"/>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accent1">
                      <a:lumMod val="75000"/>
                    </a:schemeClr>
                  </a:solidFill>
                </a:rPr>
                <a:t>Small/ Medium/Large</a:t>
              </a:r>
            </a:p>
            <a:p>
              <a:pPr marL="285750" indent="-285750">
                <a:buFont typeface="Arial" panose="020B0604020202020204" pitchFamily="34" charset="0"/>
                <a:buChar char="•"/>
              </a:pPr>
              <a:r>
                <a:rPr lang="en-GB" sz="2400" b="1" dirty="0">
                  <a:solidFill>
                    <a:schemeClr val="accent1">
                      <a:lumMod val="75000"/>
                    </a:schemeClr>
                  </a:solidFill>
                </a:rPr>
                <a:t>Sole Traders/ External  </a:t>
              </a:r>
            </a:p>
          </p:txBody>
        </p:sp>
      </p:grpSp>
      <p:grpSp>
        <p:nvGrpSpPr>
          <p:cNvPr id="19" name="Group 18">
            <a:extLst>
              <a:ext uri="{FF2B5EF4-FFF2-40B4-BE49-F238E27FC236}">
                <a16:creationId xmlns:a16="http://schemas.microsoft.com/office/drawing/2014/main" id="{C15B493E-68C9-C3DE-EEDC-9EFBF59B2AE0}"/>
              </a:ext>
            </a:extLst>
          </p:cNvPr>
          <p:cNvGrpSpPr/>
          <p:nvPr/>
        </p:nvGrpSpPr>
        <p:grpSpPr>
          <a:xfrm>
            <a:off x="8146158" y="2368548"/>
            <a:ext cx="3690146" cy="3003165"/>
            <a:chOff x="8218916" y="2527747"/>
            <a:chExt cx="3690146" cy="3003165"/>
          </a:xfrm>
        </p:grpSpPr>
        <p:sp>
          <p:nvSpPr>
            <p:cNvPr id="29" name="Rectangle 28">
              <a:extLst>
                <a:ext uri="{FF2B5EF4-FFF2-40B4-BE49-F238E27FC236}">
                  <a16:creationId xmlns:a16="http://schemas.microsoft.com/office/drawing/2014/main" id="{912FDD51-52E5-443D-AFCB-1C53E316A52A}"/>
                </a:ext>
              </a:extLst>
            </p:cNvPr>
            <p:cNvSpPr/>
            <p:nvPr/>
          </p:nvSpPr>
          <p:spPr>
            <a:xfrm>
              <a:off x="8218916" y="2527747"/>
              <a:ext cx="3690146" cy="3003165"/>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Remote work with solid fill">
              <a:extLst>
                <a:ext uri="{FF2B5EF4-FFF2-40B4-BE49-F238E27FC236}">
                  <a16:creationId xmlns:a16="http://schemas.microsoft.com/office/drawing/2014/main" id="{6D6EB021-4A1A-49FA-864F-4F02C6A4D9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45035" y="2585880"/>
              <a:ext cx="1138715" cy="1138715"/>
            </a:xfrm>
            <a:prstGeom prst="rect">
              <a:avLst/>
            </a:prstGeom>
          </p:spPr>
        </p:pic>
        <p:sp>
          <p:nvSpPr>
            <p:cNvPr id="23" name="TextBox 22">
              <a:extLst>
                <a:ext uri="{FF2B5EF4-FFF2-40B4-BE49-F238E27FC236}">
                  <a16:creationId xmlns:a16="http://schemas.microsoft.com/office/drawing/2014/main" id="{09E632AB-11BA-44FC-AC49-6041C3DFB7D2}"/>
                </a:ext>
              </a:extLst>
            </p:cNvPr>
            <p:cNvSpPr txBox="1"/>
            <p:nvPr/>
          </p:nvSpPr>
          <p:spPr>
            <a:xfrm>
              <a:off x="9822920" y="2735637"/>
              <a:ext cx="1831805" cy="584775"/>
            </a:xfrm>
            <a:prstGeom prst="rect">
              <a:avLst/>
            </a:prstGeom>
            <a:noFill/>
          </p:spPr>
          <p:txBody>
            <a:bodyPr wrap="square" rtlCol="0">
              <a:spAutoFit/>
            </a:bodyPr>
            <a:lstStyle/>
            <a:p>
              <a:r>
                <a:rPr lang="en-GB" sz="3200" b="1" dirty="0">
                  <a:solidFill>
                    <a:srgbClr val="C00000"/>
                  </a:solidFill>
                </a:rPr>
                <a:t>Structure</a:t>
              </a:r>
              <a:r>
                <a:rPr lang="en-GB" sz="2400" dirty="0"/>
                <a:t> </a:t>
              </a:r>
            </a:p>
          </p:txBody>
        </p:sp>
        <p:sp>
          <p:nvSpPr>
            <p:cNvPr id="25" name="TextBox 24">
              <a:extLst>
                <a:ext uri="{FF2B5EF4-FFF2-40B4-BE49-F238E27FC236}">
                  <a16:creationId xmlns:a16="http://schemas.microsoft.com/office/drawing/2014/main" id="{C4556722-4E0C-4726-8038-6E7F6C220F33}"/>
                </a:ext>
              </a:extLst>
            </p:cNvPr>
            <p:cNvSpPr txBox="1"/>
            <p:nvPr/>
          </p:nvSpPr>
          <p:spPr>
            <a:xfrm>
              <a:off x="8960860" y="3771985"/>
              <a:ext cx="2206257" cy="1569660"/>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accent4">
                      <a:lumMod val="50000"/>
                    </a:schemeClr>
                  </a:solidFill>
                </a:rPr>
                <a:t>Public</a:t>
              </a:r>
            </a:p>
            <a:p>
              <a:pPr marL="285750" indent="-285750">
                <a:buFont typeface="Arial" panose="020B0604020202020204" pitchFamily="34" charset="0"/>
                <a:buChar char="•"/>
              </a:pPr>
              <a:r>
                <a:rPr lang="en-GB" sz="2400" b="1" dirty="0">
                  <a:solidFill>
                    <a:schemeClr val="accent4">
                      <a:lumMod val="50000"/>
                    </a:schemeClr>
                  </a:solidFill>
                </a:rPr>
                <a:t>Private</a:t>
              </a:r>
            </a:p>
            <a:p>
              <a:pPr marL="285750" indent="-285750">
                <a:buFont typeface="Arial" panose="020B0604020202020204" pitchFamily="34" charset="0"/>
                <a:buChar char="•"/>
              </a:pPr>
              <a:r>
                <a:rPr lang="en-GB" sz="2400" b="1" dirty="0">
                  <a:solidFill>
                    <a:schemeClr val="accent4">
                      <a:lumMod val="50000"/>
                    </a:schemeClr>
                  </a:solidFill>
                </a:rPr>
                <a:t>Cross Sector </a:t>
              </a:r>
            </a:p>
            <a:p>
              <a:pPr marL="285750" indent="-285750">
                <a:buFont typeface="Arial" panose="020B0604020202020204" pitchFamily="34" charset="0"/>
                <a:buChar char="•"/>
              </a:pPr>
              <a:endParaRPr lang="en-GB" sz="2400" dirty="0"/>
            </a:p>
          </p:txBody>
        </p:sp>
      </p:grpSp>
      <p:pic>
        <p:nvPicPr>
          <p:cNvPr id="7" name="Picture 6" descr="A picture containing graphics, circle, logo, font&#10;&#10;Description automatically generated">
            <a:hlinkClick r:id="rId9"/>
            <a:extLst>
              <a:ext uri="{FF2B5EF4-FFF2-40B4-BE49-F238E27FC236}">
                <a16:creationId xmlns:a16="http://schemas.microsoft.com/office/drawing/2014/main" id="{C21555F7-1668-6FD5-0873-891B18F005BC}"/>
              </a:ext>
            </a:extLst>
          </p:cNvPr>
          <p:cNvPicPr>
            <a:picLocks noChangeAspect="1"/>
          </p:cNvPicPr>
          <p:nvPr/>
        </p:nvPicPr>
        <p:blipFill>
          <a:blip r:embed="rId10"/>
          <a:stretch>
            <a:fillRect/>
          </a:stretch>
        </p:blipFill>
        <p:spPr>
          <a:xfrm>
            <a:off x="93930" y="5491704"/>
            <a:ext cx="749474" cy="749474"/>
          </a:xfrm>
          <a:prstGeom prst="rect">
            <a:avLst/>
          </a:prstGeom>
        </p:spPr>
      </p:pic>
      <p:sp>
        <p:nvSpPr>
          <p:cNvPr id="11" name="TextBox 10">
            <a:extLst>
              <a:ext uri="{FF2B5EF4-FFF2-40B4-BE49-F238E27FC236}">
                <a16:creationId xmlns:a16="http://schemas.microsoft.com/office/drawing/2014/main" id="{54C9214A-0963-DE23-B54D-A5749D7EBDAD}"/>
              </a:ext>
            </a:extLst>
          </p:cNvPr>
          <p:cNvSpPr txBox="1"/>
          <p:nvPr/>
        </p:nvSpPr>
        <p:spPr>
          <a:xfrm>
            <a:off x="992751" y="5717958"/>
            <a:ext cx="3134460" cy="523220"/>
          </a:xfrm>
          <a:prstGeom prst="rect">
            <a:avLst/>
          </a:prstGeom>
          <a:noFill/>
        </p:spPr>
        <p:txBody>
          <a:bodyPr wrap="square" rtlCol="0">
            <a:spAutoFit/>
          </a:bodyPr>
          <a:lstStyle/>
          <a:p>
            <a:r>
              <a:rPr lang="en-GB" sz="2800" b="1" dirty="0">
                <a:solidFill>
                  <a:srgbClr val="0070C0"/>
                </a:solidFill>
                <a:hlinkClick r:id="rId9">
                  <a:extLst>
                    <a:ext uri="{A12FA001-AC4F-418D-AE19-62706E023703}">
                      <ahyp:hlinkClr xmlns:ahyp="http://schemas.microsoft.com/office/drawing/2018/hyperlinkcolor" val="tx"/>
                    </a:ext>
                  </a:extLst>
                </a:hlinkClick>
              </a:rPr>
              <a:t>Company Size Table</a:t>
            </a:r>
            <a:endParaRPr lang="en-GB" sz="2800" b="1" dirty="0">
              <a:solidFill>
                <a:srgbClr val="0070C0"/>
              </a:solidFill>
            </a:endParaRPr>
          </a:p>
        </p:txBody>
      </p:sp>
      <p:sp>
        <p:nvSpPr>
          <p:cNvPr id="12" name="TextBox 11">
            <a:extLst>
              <a:ext uri="{FF2B5EF4-FFF2-40B4-BE49-F238E27FC236}">
                <a16:creationId xmlns:a16="http://schemas.microsoft.com/office/drawing/2014/main" id="{598DB817-32A8-DD52-2DBC-DC291DEF1130}"/>
              </a:ext>
            </a:extLst>
          </p:cNvPr>
          <p:cNvSpPr txBox="1"/>
          <p:nvPr/>
        </p:nvSpPr>
        <p:spPr>
          <a:xfrm>
            <a:off x="6002871" y="5689267"/>
            <a:ext cx="6414053" cy="523220"/>
          </a:xfrm>
          <a:prstGeom prst="rect">
            <a:avLst/>
          </a:prstGeom>
          <a:noFill/>
        </p:spPr>
        <p:txBody>
          <a:bodyPr wrap="square" rtlCol="0">
            <a:spAutoFit/>
          </a:bodyPr>
          <a:lstStyle/>
          <a:p>
            <a:r>
              <a:rPr lang="en-GB" sz="2800" b="1" dirty="0">
                <a:hlinkClick r:id="rId11"/>
              </a:rPr>
              <a:t>Companies Act 2006 (legislation.gov.uk)</a:t>
            </a:r>
            <a:endParaRPr lang="en-GB" sz="2800" b="1" dirty="0"/>
          </a:p>
        </p:txBody>
      </p:sp>
      <p:pic>
        <p:nvPicPr>
          <p:cNvPr id="13" name="Picture 12" descr="A picture containing graphics, circle, logo, font&#10;&#10;Description automatically generated">
            <a:hlinkClick r:id="rId11"/>
            <a:extLst>
              <a:ext uri="{FF2B5EF4-FFF2-40B4-BE49-F238E27FC236}">
                <a16:creationId xmlns:a16="http://schemas.microsoft.com/office/drawing/2014/main" id="{F32C5DF3-3936-D3B3-F43F-FE4D7C5C1BF7}"/>
              </a:ext>
            </a:extLst>
          </p:cNvPr>
          <p:cNvPicPr>
            <a:picLocks noChangeAspect="1"/>
          </p:cNvPicPr>
          <p:nvPr/>
        </p:nvPicPr>
        <p:blipFill>
          <a:blip r:embed="rId10"/>
          <a:stretch>
            <a:fillRect/>
          </a:stretch>
        </p:blipFill>
        <p:spPr>
          <a:xfrm>
            <a:off x="5219992" y="5491704"/>
            <a:ext cx="749474" cy="749474"/>
          </a:xfrm>
          <a:prstGeom prst="rect">
            <a:avLst/>
          </a:prstGeom>
        </p:spPr>
      </p:pic>
    </p:spTree>
    <p:extLst>
      <p:ext uri="{BB962C8B-B14F-4D97-AF65-F5344CB8AC3E}">
        <p14:creationId xmlns:p14="http://schemas.microsoft.com/office/powerpoint/2010/main" val="81645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4D2F8A-6A31-5F1A-89ED-082823BECC51}"/>
              </a:ext>
            </a:extLst>
          </p:cNvPr>
          <p:cNvSpPr>
            <a:spLocks noGrp="1"/>
          </p:cNvSpPr>
          <p:nvPr>
            <p:ph type="subTitle" idx="1"/>
          </p:nvPr>
        </p:nvSpPr>
        <p:spPr>
          <a:xfrm>
            <a:off x="1128848" y="2921168"/>
            <a:ext cx="2108557" cy="1015663"/>
          </a:xfrm>
        </p:spPr>
        <p:txBody>
          <a:bodyPr>
            <a:noAutofit/>
          </a:bodyPr>
          <a:lstStyle/>
          <a:p>
            <a:pPr algn="l">
              <a:lnSpc>
                <a:spcPct val="100000"/>
              </a:lnSpc>
            </a:pPr>
            <a:r>
              <a:rPr lang="en-GB" sz="2200" b="1" dirty="0">
                <a:hlinkClick r:id="rId4"/>
              </a:rPr>
              <a:t>Difference between </a:t>
            </a:r>
          </a:p>
          <a:p>
            <a:pPr algn="l">
              <a:lnSpc>
                <a:spcPct val="100000"/>
              </a:lnSpc>
              <a:spcBef>
                <a:spcPts val="0"/>
              </a:spcBef>
            </a:pPr>
            <a:r>
              <a:rPr lang="en-GB" sz="2200" b="1" dirty="0">
                <a:hlinkClick r:id="rId4"/>
              </a:rPr>
              <a:t>PLC and LTD - Public vs private</a:t>
            </a:r>
            <a:endParaRPr lang="en-GB" sz="2200" b="1" dirty="0"/>
          </a:p>
        </p:txBody>
      </p:sp>
      <p:pic>
        <p:nvPicPr>
          <p:cNvPr id="4" name="Online Media 3" title="Different types of companies – LTDs and PLCs | Business Studies - Music, Mud and Making Money">
            <a:hlinkClick r:id="" action="ppaction://media"/>
            <a:extLst>
              <a:ext uri="{FF2B5EF4-FFF2-40B4-BE49-F238E27FC236}">
                <a16:creationId xmlns:a16="http://schemas.microsoft.com/office/drawing/2014/main" id="{11903169-879F-17E6-08FB-A9055AF7AEF2}"/>
              </a:ext>
            </a:extLst>
          </p:cNvPr>
          <p:cNvPicPr>
            <a:picLocks noRot="1" noChangeAspect="1"/>
          </p:cNvPicPr>
          <p:nvPr>
            <a:videoFile r:link="rId1"/>
          </p:nvPr>
        </p:nvPicPr>
        <p:blipFill>
          <a:blip r:embed="rId5"/>
          <a:stretch>
            <a:fillRect/>
          </a:stretch>
        </p:blipFill>
        <p:spPr>
          <a:xfrm>
            <a:off x="3662279" y="1136057"/>
            <a:ext cx="8116613" cy="4585886"/>
          </a:xfrm>
          <a:prstGeom prst="rect">
            <a:avLst/>
          </a:prstGeom>
          <a:ln w="190500">
            <a:solidFill>
              <a:srgbClr val="7030A0"/>
            </a:solidFill>
          </a:ln>
        </p:spPr>
      </p:pic>
      <p:sp>
        <p:nvSpPr>
          <p:cNvPr id="7" name="TextBox 6">
            <a:extLst>
              <a:ext uri="{FF2B5EF4-FFF2-40B4-BE49-F238E27FC236}">
                <a16:creationId xmlns:a16="http://schemas.microsoft.com/office/drawing/2014/main" id="{1383FC7E-1EE3-A2E5-589A-EAA1BB5AAE32}"/>
              </a:ext>
            </a:extLst>
          </p:cNvPr>
          <p:cNvSpPr txBox="1"/>
          <p:nvPr/>
        </p:nvSpPr>
        <p:spPr>
          <a:xfrm>
            <a:off x="1128848" y="1220062"/>
            <a:ext cx="1577009" cy="1107996"/>
          </a:xfrm>
          <a:prstGeom prst="rect">
            <a:avLst/>
          </a:prstGeom>
          <a:noFill/>
        </p:spPr>
        <p:txBody>
          <a:bodyPr wrap="square" rtlCol="0">
            <a:spAutoFit/>
          </a:bodyPr>
          <a:lstStyle/>
          <a:p>
            <a:r>
              <a:rPr lang="en-GB" sz="2200" b="1" dirty="0">
                <a:solidFill>
                  <a:schemeClr val="accent2">
                    <a:lumMod val="75000"/>
                  </a:schemeClr>
                </a:solidFill>
                <a:hlinkClick r:id="rId6">
                  <a:extLst>
                    <a:ext uri="{A12FA001-AC4F-418D-AE19-62706E023703}">
                      <ahyp:hlinkClr xmlns:ahyp="http://schemas.microsoft.com/office/drawing/2018/hyperlinkcolor" val="tx"/>
                    </a:ext>
                  </a:extLst>
                </a:hlinkClick>
              </a:rPr>
              <a:t>Different types of companies</a:t>
            </a:r>
            <a:endParaRPr lang="en-GB" sz="2200" b="1" dirty="0">
              <a:solidFill>
                <a:schemeClr val="accent2">
                  <a:lumMod val="75000"/>
                </a:schemeClr>
              </a:solidFill>
            </a:endParaRPr>
          </a:p>
        </p:txBody>
      </p:sp>
      <p:pic>
        <p:nvPicPr>
          <p:cNvPr id="10" name="Picture 9" descr="A picture containing graphics, circle, logo, font&#10;&#10;Description automatically generated">
            <a:hlinkClick r:id="rId7"/>
            <a:extLst>
              <a:ext uri="{FF2B5EF4-FFF2-40B4-BE49-F238E27FC236}">
                <a16:creationId xmlns:a16="http://schemas.microsoft.com/office/drawing/2014/main" id="{E5B4A635-A3B1-F0D9-8B00-DFC9DD799472}"/>
              </a:ext>
            </a:extLst>
          </p:cNvPr>
          <p:cNvPicPr>
            <a:picLocks noChangeAspect="1"/>
          </p:cNvPicPr>
          <p:nvPr/>
        </p:nvPicPr>
        <p:blipFill>
          <a:blip r:embed="rId8"/>
          <a:stretch>
            <a:fillRect/>
          </a:stretch>
        </p:blipFill>
        <p:spPr>
          <a:xfrm>
            <a:off x="190042" y="4995670"/>
            <a:ext cx="749474" cy="749474"/>
          </a:xfrm>
          <a:prstGeom prst="rect">
            <a:avLst/>
          </a:prstGeom>
        </p:spPr>
      </p:pic>
      <p:sp>
        <p:nvSpPr>
          <p:cNvPr id="11" name="TextBox 10">
            <a:extLst>
              <a:ext uri="{FF2B5EF4-FFF2-40B4-BE49-F238E27FC236}">
                <a16:creationId xmlns:a16="http://schemas.microsoft.com/office/drawing/2014/main" id="{2A732C85-AEC7-EE11-C8E2-1053374E1E37}"/>
              </a:ext>
            </a:extLst>
          </p:cNvPr>
          <p:cNvSpPr txBox="1"/>
          <p:nvPr/>
        </p:nvSpPr>
        <p:spPr>
          <a:xfrm>
            <a:off x="996741" y="5052385"/>
            <a:ext cx="2463631" cy="769441"/>
          </a:xfrm>
          <a:prstGeom prst="rect">
            <a:avLst/>
          </a:prstGeom>
          <a:noFill/>
        </p:spPr>
        <p:txBody>
          <a:bodyPr wrap="square" rtlCol="0">
            <a:spAutoFit/>
          </a:bodyPr>
          <a:lstStyle/>
          <a:p>
            <a:r>
              <a:rPr lang="en-GB" sz="2200" b="1" dirty="0">
                <a:solidFill>
                  <a:schemeClr val="accent1"/>
                </a:solidFill>
                <a:hlinkClick r:id="rId7">
                  <a:extLst>
                    <a:ext uri="{A12FA001-AC4F-418D-AE19-62706E023703}">
                      <ahyp:hlinkClr xmlns:ahyp="http://schemas.microsoft.com/office/drawing/2018/hyperlinkcolor" val="tx"/>
                    </a:ext>
                  </a:extLst>
                </a:hlinkClick>
              </a:rPr>
              <a:t>Get information about a company</a:t>
            </a:r>
            <a:endParaRPr lang="en-GB" sz="2200" b="1" dirty="0">
              <a:solidFill>
                <a:schemeClr val="accent1"/>
              </a:solidFill>
            </a:endParaRPr>
          </a:p>
        </p:txBody>
      </p:sp>
      <p:pic>
        <p:nvPicPr>
          <p:cNvPr id="12" name="Picture 11" descr="A picture containing graphics, circle, logo, font&#10;&#10;Description automatically generated">
            <a:hlinkClick r:id="rId9"/>
            <a:extLst>
              <a:ext uri="{FF2B5EF4-FFF2-40B4-BE49-F238E27FC236}">
                <a16:creationId xmlns:a16="http://schemas.microsoft.com/office/drawing/2014/main" id="{A7A4C546-166A-A393-1397-68E477650D19}"/>
              </a:ext>
            </a:extLst>
          </p:cNvPr>
          <p:cNvPicPr>
            <a:picLocks noChangeAspect="1"/>
          </p:cNvPicPr>
          <p:nvPr/>
        </p:nvPicPr>
        <p:blipFill>
          <a:blip r:embed="rId8"/>
          <a:stretch>
            <a:fillRect/>
          </a:stretch>
        </p:blipFill>
        <p:spPr>
          <a:xfrm>
            <a:off x="190042" y="3054263"/>
            <a:ext cx="749474" cy="749474"/>
          </a:xfrm>
          <a:prstGeom prst="rect">
            <a:avLst/>
          </a:prstGeom>
        </p:spPr>
      </p:pic>
      <p:sp>
        <p:nvSpPr>
          <p:cNvPr id="13" name="TextBox 12">
            <a:extLst>
              <a:ext uri="{FF2B5EF4-FFF2-40B4-BE49-F238E27FC236}">
                <a16:creationId xmlns:a16="http://schemas.microsoft.com/office/drawing/2014/main" id="{0A54343F-CCE6-5968-8390-42F599F709FE}"/>
              </a:ext>
            </a:extLst>
          </p:cNvPr>
          <p:cNvSpPr txBox="1"/>
          <p:nvPr/>
        </p:nvSpPr>
        <p:spPr>
          <a:xfrm>
            <a:off x="151874" y="122112"/>
            <a:ext cx="6970308" cy="646331"/>
          </a:xfrm>
          <a:prstGeom prst="rect">
            <a:avLst/>
          </a:prstGeom>
          <a:noFill/>
        </p:spPr>
        <p:txBody>
          <a:bodyPr wrap="square" rtlCol="0">
            <a:spAutoFit/>
          </a:bodyPr>
          <a:lstStyle/>
          <a:p>
            <a:r>
              <a:rPr lang="en-GB" sz="3600" b="1" dirty="0">
                <a:solidFill>
                  <a:srgbClr val="0070C0"/>
                </a:solidFill>
              </a:rPr>
              <a:t>Business – LTD or PLC</a:t>
            </a:r>
          </a:p>
        </p:txBody>
      </p:sp>
      <p:pic>
        <p:nvPicPr>
          <p:cNvPr id="14" name="Graphic 13" descr="Clapper board with solid fill">
            <a:hlinkClick r:id="rId6"/>
            <a:extLst>
              <a:ext uri="{FF2B5EF4-FFF2-40B4-BE49-F238E27FC236}">
                <a16:creationId xmlns:a16="http://schemas.microsoft.com/office/drawing/2014/main" id="{7F06AB0E-7F48-D624-96B3-3812C1F2E9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208" y="1136057"/>
            <a:ext cx="879640" cy="865841"/>
          </a:xfrm>
          <a:prstGeom prst="rect">
            <a:avLst/>
          </a:prstGeom>
        </p:spPr>
      </p:pic>
    </p:spTree>
    <p:extLst>
      <p:ext uri="{BB962C8B-B14F-4D97-AF65-F5344CB8AC3E}">
        <p14:creationId xmlns:p14="http://schemas.microsoft.com/office/powerpoint/2010/main" val="18083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50045" y="0"/>
            <a:ext cx="10515600" cy="1325563"/>
          </a:xfrm>
        </p:spPr>
        <p:txBody>
          <a:bodyPr anchor="ctr">
            <a:normAutofit/>
          </a:bodyPr>
          <a:lstStyle/>
          <a:p>
            <a:r>
              <a:rPr lang="en-GB" dirty="0"/>
              <a:t>Did we achieve?</a:t>
            </a:r>
          </a:p>
        </p:txBody>
      </p:sp>
      <p:sp>
        <p:nvSpPr>
          <p:cNvPr id="6" name="TextBox 5">
            <a:extLst>
              <a:ext uri="{FF2B5EF4-FFF2-40B4-BE49-F238E27FC236}">
                <a16:creationId xmlns:a16="http://schemas.microsoft.com/office/drawing/2014/main" id="{CA3E9AAE-307B-454C-B3D2-F57F6EB063B7}"/>
              </a:ext>
            </a:extLst>
          </p:cNvPr>
          <p:cNvSpPr txBox="1"/>
          <p:nvPr/>
        </p:nvSpPr>
        <p:spPr>
          <a:xfrm>
            <a:off x="7967529" y="1954462"/>
            <a:ext cx="3804550" cy="830997"/>
          </a:xfrm>
          <a:prstGeom prst="rect">
            <a:avLst/>
          </a:prstGeom>
          <a:noFill/>
        </p:spPr>
        <p:txBody>
          <a:bodyPr wrap="square">
            <a:spAutoFit/>
          </a:bodyPr>
          <a:lstStyle/>
          <a:p>
            <a:pPr algn="ctr"/>
            <a:r>
              <a:rPr lang="en-GB" sz="2400" dirty="0">
                <a:solidFill>
                  <a:schemeClr val="accent1"/>
                </a:solidFill>
              </a:rPr>
              <a:t>The Creative</a:t>
            </a:r>
          </a:p>
          <a:p>
            <a:pPr algn="ctr"/>
            <a:r>
              <a:rPr lang="en-GB" sz="2400" dirty="0">
                <a:solidFill>
                  <a:schemeClr val="accent1"/>
                </a:solidFill>
              </a:rPr>
              <a:t> Industries</a:t>
            </a:r>
            <a:endParaRPr lang="en-GB" sz="800" b="1" dirty="0">
              <a:solidFill>
                <a:schemeClr val="accent1"/>
              </a:solidFill>
            </a:endParaRPr>
          </a:p>
        </p:txBody>
      </p:sp>
      <p:pic>
        <p:nvPicPr>
          <p:cNvPr id="8" name="Picture 7">
            <a:extLst>
              <a:ext uri="{FF2B5EF4-FFF2-40B4-BE49-F238E27FC236}">
                <a16:creationId xmlns:a16="http://schemas.microsoft.com/office/drawing/2014/main" id="{5FD95370-FBC6-AC8B-08F5-28DEF47C51FF}"/>
              </a:ext>
            </a:extLst>
          </p:cNvPr>
          <p:cNvPicPr>
            <a:picLocks noChangeAspect="1"/>
          </p:cNvPicPr>
          <p:nvPr/>
        </p:nvPicPr>
        <p:blipFill rotWithShape="1">
          <a:blip r:embed="rId3"/>
          <a:srcRect b="9907"/>
          <a:stretch/>
        </p:blipFill>
        <p:spPr>
          <a:xfrm>
            <a:off x="7547609" y="3091484"/>
            <a:ext cx="4644391" cy="1829660"/>
          </a:xfrm>
          <a:prstGeom prst="rect">
            <a:avLst/>
          </a:prstGeom>
        </p:spPr>
      </p:pic>
      <p:sp>
        <p:nvSpPr>
          <p:cNvPr id="7" name="Content Placeholder 2">
            <a:extLst>
              <a:ext uri="{FF2B5EF4-FFF2-40B4-BE49-F238E27FC236}">
                <a16:creationId xmlns:a16="http://schemas.microsoft.com/office/drawing/2014/main" id="{C5392569-AB63-4D57-15B1-3FB390969CC4}"/>
              </a:ext>
            </a:extLst>
          </p:cNvPr>
          <p:cNvSpPr>
            <a:spLocks noGrp="1"/>
          </p:cNvSpPr>
          <p:nvPr>
            <p:ph sz="half" idx="1"/>
          </p:nvPr>
        </p:nvSpPr>
        <p:spPr>
          <a:xfrm>
            <a:off x="419921" y="980661"/>
            <a:ext cx="7127688" cy="5196302"/>
          </a:xfrm>
        </p:spPr>
        <p:txBody>
          <a:bodyPr>
            <a:normAutofit/>
          </a:bodyPr>
          <a:lstStyle/>
          <a:p>
            <a:r>
              <a:rPr lang="en-GB" sz="2400" b="1" dirty="0">
                <a:solidFill>
                  <a:srgbClr val="FE007F"/>
                </a:solidFill>
              </a:rPr>
              <a:t>Intent</a:t>
            </a:r>
          </a:p>
          <a:p>
            <a:r>
              <a:rPr lang="en-GB" sz="2400" dirty="0">
                <a:solidFill>
                  <a:srgbClr val="000000"/>
                </a:solidFill>
              </a:rPr>
              <a:t>This unit is designed to is to introduce you to the Creative Industries and the industry sectors.   You will explore the structure of different organisations.</a:t>
            </a:r>
          </a:p>
          <a:p>
            <a:r>
              <a:rPr lang="en-GB" sz="2400" b="1" dirty="0">
                <a:solidFill>
                  <a:srgbClr val="FE007F"/>
                </a:solidFill>
              </a:rPr>
              <a:t>Implementation</a:t>
            </a:r>
          </a:p>
          <a:p>
            <a:pPr marL="342900" indent="-342900">
              <a:buFontTx/>
              <a:buChar char="-"/>
            </a:pPr>
            <a:r>
              <a:rPr lang="en-GB" sz="2400" dirty="0">
                <a:solidFill>
                  <a:schemeClr val="tx1"/>
                </a:solidFill>
              </a:rPr>
              <a:t>Research the different sectors</a:t>
            </a:r>
          </a:p>
          <a:p>
            <a:pPr marL="342900" indent="-342900">
              <a:buFontTx/>
              <a:buChar char="-"/>
            </a:pPr>
            <a:r>
              <a:rPr lang="en-GB" sz="2400" dirty="0">
                <a:solidFill>
                  <a:schemeClr val="tx1"/>
                </a:solidFill>
              </a:rPr>
              <a:t>Explore structure of different organisations</a:t>
            </a:r>
          </a:p>
          <a:p>
            <a:r>
              <a:rPr lang="en-GB" sz="2400" b="1" dirty="0">
                <a:solidFill>
                  <a:srgbClr val="FE007F"/>
                </a:solidFill>
              </a:rPr>
              <a:t>Impact</a:t>
            </a:r>
          </a:p>
          <a:p>
            <a:r>
              <a:rPr lang="en-GB" sz="2400" dirty="0">
                <a:solidFill>
                  <a:schemeClr val="tx1"/>
                </a:solidFill>
              </a:rPr>
              <a:t>Upon completion of this unit, you will have a better understanding of the sectors within the Creative Industries and the different structures.  You will have a good understanding of how technology has changed and continues to change the industry.</a:t>
            </a:r>
          </a:p>
        </p:txBody>
      </p:sp>
    </p:spTree>
    <p:extLst>
      <p:ext uri="{BB962C8B-B14F-4D97-AF65-F5344CB8AC3E}">
        <p14:creationId xmlns:p14="http://schemas.microsoft.com/office/powerpoint/2010/main" val="3544060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50045" y="0"/>
            <a:ext cx="10515600" cy="1325563"/>
          </a:xfrm>
        </p:spPr>
        <p:txBody>
          <a:bodyPr anchor="ctr">
            <a:normAutofit/>
          </a:bodyPr>
          <a:lstStyle/>
          <a:p>
            <a:r>
              <a:rPr lang="en-GB" dirty="0"/>
              <a:t>This Unit  </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5" y="947411"/>
            <a:ext cx="7430104" cy="5684882"/>
          </a:xfrm>
        </p:spPr>
        <p:txBody>
          <a:bodyPr>
            <a:normAutofit lnSpcReduction="10000"/>
          </a:bodyPr>
          <a:lstStyle/>
          <a:p>
            <a:r>
              <a:rPr lang="en-GB" sz="2400" b="1" dirty="0">
                <a:solidFill>
                  <a:srgbClr val="FE007F"/>
                </a:solidFill>
              </a:rPr>
              <a:t>Intent</a:t>
            </a:r>
          </a:p>
          <a:p>
            <a:r>
              <a:rPr lang="en-GB" sz="2400" dirty="0">
                <a:solidFill>
                  <a:srgbClr val="000000"/>
                </a:solidFill>
              </a:rPr>
              <a:t>This unit is designed to is to introduce you to the Creative Industries and the industry sectors.   You will explore employment opportunities and the skills and qualifications required to enter this industry. </a:t>
            </a:r>
          </a:p>
          <a:p>
            <a:r>
              <a:rPr lang="en-GB" sz="2400" b="1" dirty="0">
                <a:solidFill>
                  <a:srgbClr val="FE007F"/>
                </a:solidFill>
              </a:rPr>
              <a:t>Implementation</a:t>
            </a:r>
          </a:p>
          <a:p>
            <a:pPr marL="342900" indent="-342900">
              <a:buFontTx/>
              <a:buChar char="-"/>
            </a:pPr>
            <a:r>
              <a:rPr lang="en-GB" sz="2400" dirty="0">
                <a:solidFill>
                  <a:schemeClr val="tx1"/>
                </a:solidFill>
              </a:rPr>
              <a:t>Research different sectors and how they are evolving</a:t>
            </a:r>
          </a:p>
          <a:p>
            <a:pPr marL="342900" indent="-342900">
              <a:buFontTx/>
              <a:buChar char="-"/>
            </a:pPr>
            <a:r>
              <a:rPr lang="en-GB" sz="2400" dirty="0">
                <a:solidFill>
                  <a:schemeClr val="tx1"/>
                </a:solidFill>
              </a:rPr>
              <a:t>Understand organisational structures</a:t>
            </a:r>
          </a:p>
          <a:p>
            <a:pPr marL="342900" indent="-342900">
              <a:buFontTx/>
              <a:buChar char="-"/>
            </a:pPr>
            <a:r>
              <a:rPr lang="en-GB" sz="2400" dirty="0">
                <a:solidFill>
                  <a:schemeClr val="tx1"/>
                </a:solidFill>
              </a:rPr>
              <a:t>Explore different types of employment within sectors</a:t>
            </a:r>
          </a:p>
          <a:p>
            <a:pPr marL="342900" indent="-342900">
              <a:buFontTx/>
              <a:buChar char="-"/>
            </a:pPr>
            <a:r>
              <a:rPr lang="en-GB" sz="2400" dirty="0">
                <a:solidFill>
                  <a:schemeClr val="tx1"/>
                </a:solidFill>
              </a:rPr>
              <a:t>Know how to find employment opportunities</a:t>
            </a:r>
          </a:p>
          <a:p>
            <a:r>
              <a:rPr lang="en-GB" sz="2400" b="1" dirty="0">
                <a:solidFill>
                  <a:srgbClr val="FE007F"/>
                </a:solidFill>
              </a:rPr>
              <a:t>Impact</a:t>
            </a:r>
          </a:p>
          <a:p>
            <a:r>
              <a:rPr lang="en-GB" sz="2400" dirty="0">
                <a:solidFill>
                  <a:schemeClr val="tx1"/>
                </a:solidFill>
              </a:rPr>
              <a:t>Upon completion of this unit, you will have a good understanding of the Creative Industries and how to find employment opportunities.</a:t>
            </a:r>
          </a:p>
        </p:txBody>
      </p:sp>
      <p:sp>
        <p:nvSpPr>
          <p:cNvPr id="6" name="TextBox 5">
            <a:extLst>
              <a:ext uri="{FF2B5EF4-FFF2-40B4-BE49-F238E27FC236}">
                <a16:creationId xmlns:a16="http://schemas.microsoft.com/office/drawing/2014/main" id="{CA3E9AAE-307B-454C-B3D2-F57F6EB063B7}"/>
              </a:ext>
            </a:extLst>
          </p:cNvPr>
          <p:cNvSpPr txBox="1"/>
          <p:nvPr/>
        </p:nvSpPr>
        <p:spPr>
          <a:xfrm>
            <a:off x="7967529" y="1954462"/>
            <a:ext cx="3804550" cy="830997"/>
          </a:xfrm>
          <a:prstGeom prst="rect">
            <a:avLst/>
          </a:prstGeom>
          <a:noFill/>
        </p:spPr>
        <p:txBody>
          <a:bodyPr wrap="square">
            <a:spAutoFit/>
          </a:bodyPr>
          <a:lstStyle/>
          <a:p>
            <a:pPr algn="ctr"/>
            <a:r>
              <a:rPr lang="en-GB" sz="2400" dirty="0">
                <a:solidFill>
                  <a:schemeClr val="accent1"/>
                </a:solidFill>
              </a:rPr>
              <a:t>The Creative</a:t>
            </a:r>
          </a:p>
          <a:p>
            <a:pPr algn="ctr"/>
            <a:r>
              <a:rPr lang="en-GB" sz="2400" dirty="0">
                <a:solidFill>
                  <a:schemeClr val="accent1"/>
                </a:solidFill>
              </a:rPr>
              <a:t> Industries</a:t>
            </a:r>
            <a:endParaRPr lang="en-GB" sz="800" b="1" dirty="0">
              <a:solidFill>
                <a:schemeClr val="accent1"/>
              </a:solidFill>
            </a:endParaRPr>
          </a:p>
        </p:txBody>
      </p:sp>
      <p:pic>
        <p:nvPicPr>
          <p:cNvPr id="8" name="Picture 7">
            <a:extLst>
              <a:ext uri="{FF2B5EF4-FFF2-40B4-BE49-F238E27FC236}">
                <a16:creationId xmlns:a16="http://schemas.microsoft.com/office/drawing/2014/main" id="{5FD95370-FBC6-AC8B-08F5-28DEF47C51FF}"/>
              </a:ext>
            </a:extLst>
          </p:cNvPr>
          <p:cNvPicPr>
            <a:picLocks noChangeAspect="1"/>
          </p:cNvPicPr>
          <p:nvPr/>
        </p:nvPicPr>
        <p:blipFill rotWithShape="1">
          <a:blip r:embed="rId3"/>
          <a:srcRect b="9907"/>
          <a:stretch/>
        </p:blipFill>
        <p:spPr>
          <a:xfrm>
            <a:off x="7547609" y="3091484"/>
            <a:ext cx="4644391" cy="1829660"/>
          </a:xfrm>
          <a:prstGeom prst="rect">
            <a:avLst/>
          </a:prstGeom>
        </p:spPr>
      </p:pic>
    </p:spTree>
    <p:extLst>
      <p:ext uri="{BB962C8B-B14F-4D97-AF65-F5344CB8AC3E}">
        <p14:creationId xmlns:p14="http://schemas.microsoft.com/office/powerpoint/2010/main" val="2851210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269511"/>
            <a:ext cx="11381014" cy="1238961"/>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Assessment Activity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Unit 003 The Creative Industries</a:t>
            </a:r>
          </a:p>
          <a:p>
            <a:pPr marL="0" marR="0" lvl="0" indent="0" algn="ctr" defTabSz="914400" rtl="0" eaLnBrk="1" fontAlgn="auto" latinLnBrk="0" hangingPunct="1">
              <a:lnSpc>
                <a:spcPct val="90000"/>
              </a:lnSpc>
              <a:spcBef>
                <a:spcPct val="0"/>
              </a:spcBef>
              <a:spcAft>
                <a:spcPts val="0"/>
              </a:spcAft>
              <a:buClrTx/>
              <a:buSzTx/>
              <a:buFontTx/>
              <a:buNone/>
              <a:tabLst/>
              <a:defRPr/>
            </a:pPr>
            <a:r>
              <a:rPr lang="en-GB" sz="4000" dirty="0">
                <a:solidFill>
                  <a:srgbClr val="00B050"/>
                </a:solidFill>
              </a:rPr>
              <a:t>Assessment 1</a:t>
            </a:r>
            <a:endParaRPr kumimoji="0" lang="en-GB" sz="4000" b="1" i="0" u="none" strike="noStrike" kern="1200" cap="none" spc="0" normalizeH="0" baseline="0" noProof="0" dirty="0">
              <a:ln>
                <a:noFill/>
              </a:ln>
              <a:solidFill>
                <a:srgbClr val="00B050"/>
              </a:solidFill>
              <a:effectLst/>
              <a:uLnTx/>
              <a:uFillTx/>
              <a:latin typeface="Calibri" panose="020F0502020204030204" pitchFamily="34" charset="0"/>
              <a:ea typeface="+mj-ea"/>
              <a:cs typeface="Calibri" panose="020F0502020204030204" pitchFamily="34" charset="0"/>
            </a:endParaRPr>
          </a:p>
        </p:txBody>
      </p:sp>
      <p:pic>
        <p:nvPicPr>
          <p:cNvPr id="6" name="Picture 5">
            <a:extLst>
              <a:ext uri="{FF2B5EF4-FFF2-40B4-BE49-F238E27FC236}">
                <a16:creationId xmlns:a16="http://schemas.microsoft.com/office/drawing/2014/main" id="{A9E5AA13-D8E3-7340-6CFB-33F46D5FD753}"/>
              </a:ext>
            </a:extLst>
          </p:cNvPr>
          <p:cNvPicPr>
            <a:picLocks noChangeAspect="1"/>
          </p:cNvPicPr>
          <p:nvPr/>
        </p:nvPicPr>
        <p:blipFill>
          <a:blip r:embed="rId3"/>
          <a:stretch>
            <a:fillRect/>
          </a:stretch>
        </p:blipFill>
        <p:spPr>
          <a:xfrm>
            <a:off x="1937415" y="1229842"/>
            <a:ext cx="8126672" cy="5419814"/>
          </a:xfrm>
          <a:prstGeom prst="rect">
            <a:avLst/>
          </a:prstGeom>
        </p:spPr>
      </p:pic>
    </p:spTree>
    <p:extLst>
      <p:ext uri="{BB962C8B-B14F-4D97-AF65-F5344CB8AC3E}">
        <p14:creationId xmlns:p14="http://schemas.microsoft.com/office/powerpoint/2010/main" val="2696340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FE6C-5E1B-4906-BE33-E6665F14AA51}"/>
              </a:ext>
            </a:extLst>
          </p:cNvPr>
          <p:cNvSpPr txBox="1">
            <a:spLocks noGrp="1"/>
          </p:cNvSpPr>
          <p:nvPr>
            <p:ph type="ctrTitle"/>
          </p:nvPr>
        </p:nvSpPr>
        <p:spPr>
          <a:xfrm>
            <a:off x="310244" y="5412827"/>
            <a:ext cx="11534915" cy="982185"/>
          </a:xfrm>
        </p:spPr>
        <p:txBody>
          <a:bodyPr>
            <a:normAutofit/>
          </a:bodyPr>
          <a:lstStyle/>
          <a:p>
            <a:pPr lvl="0"/>
            <a:r>
              <a:rPr lang="en-GB" sz="3200" dirty="0"/>
              <a:t>Unit 003 The Creative Industries</a:t>
            </a:r>
            <a:br>
              <a:rPr lang="en-GB" sz="3200" dirty="0"/>
            </a:br>
            <a:r>
              <a:rPr lang="en-GB" sz="3200" dirty="0">
                <a:solidFill>
                  <a:schemeClr val="accent6"/>
                </a:solidFill>
              </a:rPr>
              <a:t>Assessment 2</a:t>
            </a:r>
            <a:endParaRPr lang="en-GB" sz="3200" b="0" dirty="0"/>
          </a:p>
        </p:txBody>
      </p:sp>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220717"/>
            <a:ext cx="11381014" cy="88962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r>
              <a:rPr lang="en-GB" sz="4000" dirty="0"/>
              <a:t>Level 1 Certificate in Skills for Creative Industries</a:t>
            </a:r>
            <a:endParaRPr lang="en-GB" sz="4000" b="0" dirty="0"/>
          </a:p>
        </p:txBody>
      </p:sp>
      <p:pic>
        <p:nvPicPr>
          <p:cNvPr id="4" name="Picture 3" descr="A close-up of words&#10;&#10;Description automatically generated">
            <a:extLst>
              <a:ext uri="{FF2B5EF4-FFF2-40B4-BE49-F238E27FC236}">
                <a16:creationId xmlns:a16="http://schemas.microsoft.com/office/drawing/2014/main" id="{17DB18FC-10B3-8C40-69DF-CE2475A9CEDC}"/>
              </a:ext>
            </a:extLst>
          </p:cNvPr>
          <p:cNvPicPr>
            <a:picLocks noChangeAspect="1"/>
          </p:cNvPicPr>
          <p:nvPr/>
        </p:nvPicPr>
        <p:blipFill rotWithShape="1">
          <a:blip r:embed="rId3">
            <a:extLst>
              <a:ext uri="{28A0092B-C50C-407E-A947-70E740481C1C}">
                <a14:useLocalDpi xmlns:a14="http://schemas.microsoft.com/office/drawing/2010/main" val="0"/>
              </a:ext>
            </a:extLst>
          </a:blip>
          <a:srcRect l="1199" t="3118"/>
          <a:stretch/>
        </p:blipFill>
        <p:spPr>
          <a:xfrm>
            <a:off x="2541302" y="1262619"/>
            <a:ext cx="6918898" cy="4144312"/>
          </a:xfrm>
          <a:prstGeom prst="rect">
            <a:avLst/>
          </a:prstGeom>
        </p:spPr>
      </p:pic>
    </p:spTree>
    <p:extLst>
      <p:ext uri="{BB962C8B-B14F-4D97-AF65-F5344CB8AC3E}">
        <p14:creationId xmlns:p14="http://schemas.microsoft.com/office/powerpoint/2010/main" val="2611066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50045" y="0"/>
            <a:ext cx="10515600" cy="1325563"/>
          </a:xfrm>
        </p:spPr>
        <p:txBody>
          <a:bodyPr anchor="ctr">
            <a:normAutofit/>
          </a:bodyPr>
          <a:lstStyle/>
          <a:p>
            <a:r>
              <a:rPr lang="en-GB" dirty="0"/>
              <a:t>This Session  </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4" y="934158"/>
            <a:ext cx="7866303" cy="5684882"/>
          </a:xfrm>
        </p:spPr>
        <p:txBody>
          <a:bodyPr>
            <a:normAutofit fontScale="92500"/>
          </a:bodyPr>
          <a:lstStyle/>
          <a:p>
            <a:r>
              <a:rPr lang="en-GB" sz="2400" b="1" dirty="0">
                <a:solidFill>
                  <a:srgbClr val="FE007F"/>
                </a:solidFill>
              </a:rPr>
              <a:t>Intent</a:t>
            </a:r>
          </a:p>
          <a:p>
            <a:r>
              <a:rPr lang="en-GB" sz="2400" dirty="0">
                <a:solidFill>
                  <a:srgbClr val="000000"/>
                </a:solidFill>
              </a:rPr>
              <a:t>The purpose of this session is to develop your knowledge about recruitment methods and job opportunities within the creative industries and to discover training and recruitment opportunities.</a:t>
            </a:r>
          </a:p>
          <a:p>
            <a:r>
              <a:rPr lang="en-GB" sz="2400" b="1" dirty="0">
                <a:solidFill>
                  <a:srgbClr val="FE007F"/>
                </a:solidFill>
              </a:rPr>
              <a:t>Implementation</a:t>
            </a:r>
          </a:p>
          <a:p>
            <a:pPr marL="342900" indent="-342900">
              <a:buFontTx/>
              <a:buChar char="-"/>
            </a:pPr>
            <a:r>
              <a:rPr lang="en-GB" sz="2400" dirty="0">
                <a:solidFill>
                  <a:schemeClr val="tx1"/>
                </a:solidFill>
              </a:rPr>
              <a:t>Research different recruitment methods</a:t>
            </a:r>
          </a:p>
          <a:p>
            <a:pPr marL="342900" indent="-342900">
              <a:buFontTx/>
              <a:buChar char="-"/>
            </a:pPr>
            <a:r>
              <a:rPr lang="en-GB" sz="2400" dirty="0">
                <a:solidFill>
                  <a:schemeClr val="tx1"/>
                </a:solidFill>
              </a:rPr>
              <a:t>Explore different types of employment</a:t>
            </a:r>
          </a:p>
          <a:p>
            <a:pPr marL="342900" indent="-342900">
              <a:buFontTx/>
              <a:buChar char="-"/>
            </a:pPr>
            <a:r>
              <a:rPr lang="en-GB" sz="2400" dirty="0">
                <a:solidFill>
                  <a:schemeClr val="tx1"/>
                </a:solidFill>
              </a:rPr>
              <a:t>Understand the role of Sector Skills Councils</a:t>
            </a:r>
          </a:p>
          <a:p>
            <a:pPr marL="342900" indent="-342900">
              <a:buFontTx/>
              <a:buChar char="-"/>
            </a:pPr>
            <a:r>
              <a:rPr lang="en-GB" sz="2400" dirty="0">
                <a:solidFill>
                  <a:schemeClr val="tx1"/>
                </a:solidFill>
              </a:rPr>
              <a:t>Explore training and job opportunities</a:t>
            </a:r>
          </a:p>
          <a:p>
            <a:r>
              <a:rPr lang="en-GB" sz="2400" b="1" dirty="0">
                <a:solidFill>
                  <a:srgbClr val="FE007F"/>
                </a:solidFill>
              </a:rPr>
              <a:t>Impact</a:t>
            </a:r>
          </a:p>
          <a:p>
            <a:r>
              <a:rPr lang="en-GB" sz="2400" dirty="0">
                <a:solidFill>
                  <a:schemeClr val="tx1"/>
                </a:solidFill>
              </a:rPr>
              <a:t>Upon completion of this unit, you will have a better understanding of different  job roles and employment opportunities in the Creative Industries; where  to find them, and organisations that provide training and support for each sector.</a:t>
            </a:r>
          </a:p>
        </p:txBody>
      </p:sp>
      <p:sp>
        <p:nvSpPr>
          <p:cNvPr id="6" name="TextBox 5">
            <a:extLst>
              <a:ext uri="{FF2B5EF4-FFF2-40B4-BE49-F238E27FC236}">
                <a16:creationId xmlns:a16="http://schemas.microsoft.com/office/drawing/2014/main" id="{CA3E9AAE-307B-454C-B3D2-F57F6EB063B7}"/>
              </a:ext>
            </a:extLst>
          </p:cNvPr>
          <p:cNvSpPr txBox="1"/>
          <p:nvPr/>
        </p:nvSpPr>
        <p:spPr>
          <a:xfrm>
            <a:off x="7967529" y="1954462"/>
            <a:ext cx="3804550" cy="830997"/>
          </a:xfrm>
          <a:prstGeom prst="rect">
            <a:avLst/>
          </a:prstGeom>
          <a:noFill/>
        </p:spPr>
        <p:txBody>
          <a:bodyPr wrap="square">
            <a:spAutoFit/>
          </a:bodyPr>
          <a:lstStyle/>
          <a:p>
            <a:pPr algn="ctr"/>
            <a:r>
              <a:rPr lang="en-GB" sz="2400" dirty="0">
                <a:solidFill>
                  <a:schemeClr val="accent1"/>
                </a:solidFill>
              </a:rPr>
              <a:t>The Creative</a:t>
            </a:r>
          </a:p>
          <a:p>
            <a:pPr algn="ctr"/>
            <a:r>
              <a:rPr lang="en-GB" sz="2400" dirty="0">
                <a:solidFill>
                  <a:schemeClr val="accent1"/>
                </a:solidFill>
              </a:rPr>
              <a:t> Industries</a:t>
            </a:r>
            <a:endParaRPr lang="en-GB" sz="800" b="1" dirty="0">
              <a:solidFill>
                <a:schemeClr val="accent1"/>
              </a:solidFill>
            </a:endParaRPr>
          </a:p>
        </p:txBody>
      </p:sp>
      <p:pic>
        <p:nvPicPr>
          <p:cNvPr id="8" name="Picture 7">
            <a:extLst>
              <a:ext uri="{FF2B5EF4-FFF2-40B4-BE49-F238E27FC236}">
                <a16:creationId xmlns:a16="http://schemas.microsoft.com/office/drawing/2014/main" id="{5FD95370-FBC6-AC8B-08F5-28DEF47C51FF}"/>
              </a:ext>
            </a:extLst>
          </p:cNvPr>
          <p:cNvPicPr>
            <a:picLocks noChangeAspect="1"/>
          </p:cNvPicPr>
          <p:nvPr/>
        </p:nvPicPr>
        <p:blipFill rotWithShape="1">
          <a:blip r:embed="rId3"/>
          <a:srcRect b="9907"/>
          <a:stretch/>
        </p:blipFill>
        <p:spPr>
          <a:xfrm>
            <a:off x="7547609" y="3091484"/>
            <a:ext cx="4644391" cy="1829660"/>
          </a:xfrm>
          <a:prstGeom prst="rect">
            <a:avLst/>
          </a:prstGeom>
        </p:spPr>
      </p:pic>
    </p:spTree>
    <p:extLst>
      <p:ext uri="{BB962C8B-B14F-4D97-AF65-F5344CB8AC3E}">
        <p14:creationId xmlns:p14="http://schemas.microsoft.com/office/powerpoint/2010/main" val="2997465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F950-51EE-44EB-8911-8B8F928F278A}"/>
              </a:ext>
            </a:extLst>
          </p:cNvPr>
          <p:cNvSpPr>
            <a:spLocks noGrp="1"/>
          </p:cNvSpPr>
          <p:nvPr>
            <p:ph type="ctrTitle"/>
          </p:nvPr>
        </p:nvSpPr>
        <p:spPr>
          <a:xfrm>
            <a:off x="120852" y="132521"/>
            <a:ext cx="8837617" cy="871973"/>
          </a:xfrm>
        </p:spPr>
        <p:txBody>
          <a:bodyPr anchor="b">
            <a:noAutofit/>
          </a:bodyPr>
          <a:lstStyle/>
          <a:p>
            <a:pPr>
              <a:lnSpc>
                <a:spcPct val="115000"/>
              </a:lnSpc>
            </a:pPr>
            <a:r>
              <a:rPr lang="en-GB" sz="4400" dirty="0"/>
              <a:t>Job Roles In the Creative Industries </a:t>
            </a:r>
          </a:p>
        </p:txBody>
      </p:sp>
      <p:pic>
        <p:nvPicPr>
          <p:cNvPr id="7" name="Picture 6" descr="A light box with text on it&#10;&#10;Description automatically generated">
            <a:extLst>
              <a:ext uri="{FF2B5EF4-FFF2-40B4-BE49-F238E27FC236}">
                <a16:creationId xmlns:a16="http://schemas.microsoft.com/office/drawing/2014/main" id="{7F2B42DC-3BA1-3112-EEC7-A97952FD4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122" y="1327424"/>
            <a:ext cx="7061589" cy="4420231"/>
          </a:xfrm>
          <a:prstGeom prst="rect">
            <a:avLst/>
          </a:prstGeom>
        </p:spPr>
      </p:pic>
    </p:spTree>
    <p:extLst>
      <p:ext uri="{BB962C8B-B14F-4D97-AF65-F5344CB8AC3E}">
        <p14:creationId xmlns:p14="http://schemas.microsoft.com/office/powerpoint/2010/main" val="1559110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43FB-F67B-450B-A070-0B870507156D}"/>
              </a:ext>
            </a:extLst>
          </p:cNvPr>
          <p:cNvSpPr txBox="1">
            <a:spLocks noGrp="1"/>
          </p:cNvSpPr>
          <p:nvPr>
            <p:ph type="ctrTitle"/>
          </p:nvPr>
        </p:nvSpPr>
        <p:spPr>
          <a:xfrm>
            <a:off x="537920" y="118816"/>
            <a:ext cx="10914982" cy="777766"/>
          </a:xfrm>
        </p:spPr>
        <p:txBody>
          <a:bodyPr>
            <a:noAutofit/>
          </a:bodyPr>
          <a:lstStyle/>
          <a:p>
            <a:pPr lvl="0"/>
            <a:r>
              <a:rPr lang="en-GB" sz="4800" dirty="0"/>
              <a:t>Starter  </a:t>
            </a:r>
          </a:p>
        </p:txBody>
      </p:sp>
      <p:sp>
        <p:nvSpPr>
          <p:cNvPr id="4" name="TextBox 5">
            <a:extLst>
              <a:ext uri="{FF2B5EF4-FFF2-40B4-BE49-F238E27FC236}">
                <a16:creationId xmlns:a16="http://schemas.microsoft.com/office/drawing/2014/main" id="{BCCB4FF7-4A14-444F-92B2-7A38A7E4EC29}"/>
              </a:ext>
            </a:extLst>
          </p:cNvPr>
          <p:cNvSpPr txBox="1"/>
          <p:nvPr/>
        </p:nvSpPr>
        <p:spPr>
          <a:xfrm>
            <a:off x="3004274" y="785534"/>
            <a:ext cx="6183451" cy="584775"/>
          </a:xfrm>
          <a:prstGeom prst="rect">
            <a:avLst/>
          </a:prstGeom>
          <a:noFill/>
          <a:ln w="76200" cap="flat">
            <a:solidFill>
              <a:srgbClr val="CC3399"/>
            </a:solid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1" u="none" strike="noStrike" kern="1200" cap="none" spc="0" baseline="0" dirty="0">
                <a:solidFill>
                  <a:srgbClr val="FF0000"/>
                </a:solidFill>
                <a:uFillTx/>
                <a:latin typeface="Calibri Light"/>
              </a:rPr>
              <a:t>Who Am !?</a:t>
            </a:r>
          </a:p>
        </p:txBody>
      </p:sp>
      <p:sp>
        <p:nvSpPr>
          <p:cNvPr id="7" name="TextBox 6">
            <a:extLst>
              <a:ext uri="{FF2B5EF4-FFF2-40B4-BE49-F238E27FC236}">
                <a16:creationId xmlns:a16="http://schemas.microsoft.com/office/drawing/2014/main" id="{803EAB52-3B78-1E7C-0ECC-3BC8B314490A}"/>
              </a:ext>
            </a:extLst>
          </p:cNvPr>
          <p:cNvSpPr txBox="1"/>
          <p:nvPr/>
        </p:nvSpPr>
        <p:spPr>
          <a:xfrm>
            <a:off x="155566" y="1480147"/>
            <a:ext cx="4601964" cy="2308324"/>
          </a:xfrm>
          <a:prstGeom prst="rect">
            <a:avLst/>
          </a:prstGeom>
          <a:noFill/>
          <a:ln w="76200">
            <a:solidFill>
              <a:schemeClr val="accent2">
                <a:lumMod val="75000"/>
              </a:schemeClr>
            </a:solidFill>
          </a:ln>
        </p:spPr>
        <p:txBody>
          <a:bodyPr wrap="square">
            <a:spAutoFit/>
          </a:bodyPr>
          <a:lstStyle/>
          <a:p>
            <a:pPr algn="ctr"/>
            <a:r>
              <a:rPr lang="en-GB" dirty="0">
                <a:solidFill>
                  <a:srgbClr val="231F20"/>
                </a:solidFill>
                <a:latin typeface="ReithSans"/>
              </a:rPr>
              <a:t>1. </a:t>
            </a:r>
            <a:r>
              <a:rPr lang="en-GB" b="0" i="0" dirty="0">
                <a:solidFill>
                  <a:srgbClr val="231F20"/>
                </a:solidFill>
                <a:effectLst/>
                <a:latin typeface="ReithSans"/>
              </a:rPr>
              <a:t>Every day is different really. At the beginning of the job, I start by researching all the stories I've been given. I read the script two or three times and make notes, and then I start looking for reference pictures to make mood boards to illustrate the costumes that I want to represent for each character. I'll also have shopping days where I'm looking for clothes.</a:t>
            </a:r>
            <a:endParaRPr lang="en-GB" dirty="0"/>
          </a:p>
        </p:txBody>
      </p:sp>
      <p:sp>
        <p:nvSpPr>
          <p:cNvPr id="8" name="TextBox 7">
            <a:extLst>
              <a:ext uri="{FF2B5EF4-FFF2-40B4-BE49-F238E27FC236}">
                <a16:creationId xmlns:a16="http://schemas.microsoft.com/office/drawing/2014/main" id="{BCCFEDBC-0A9E-FED8-64B5-8EC0807FF82F}"/>
              </a:ext>
            </a:extLst>
          </p:cNvPr>
          <p:cNvSpPr txBox="1"/>
          <p:nvPr/>
        </p:nvSpPr>
        <p:spPr>
          <a:xfrm>
            <a:off x="5002920" y="1621365"/>
            <a:ext cx="6622261" cy="2031325"/>
          </a:xfrm>
          <a:prstGeom prst="rect">
            <a:avLst/>
          </a:prstGeom>
          <a:noFill/>
          <a:ln w="76200">
            <a:solidFill>
              <a:schemeClr val="accent1"/>
            </a:solidFill>
          </a:ln>
        </p:spPr>
        <p:txBody>
          <a:bodyPr wrap="square" rtlCol="0">
            <a:spAutoFit/>
          </a:bodyPr>
          <a:lstStyle/>
          <a:p>
            <a:pPr algn="ctr"/>
            <a:r>
              <a:rPr lang="en-GB" dirty="0"/>
              <a:t>2. </a:t>
            </a:r>
            <a:r>
              <a:rPr lang="en-GB" b="0" i="0" dirty="0">
                <a:solidFill>
                  <a:srgbClr val="111111"/>
                </a:solidFill>
                <a:effectLst/>
                <a:latin typeface="-apple-system"/>
              </a:rPr>
              <a:t>Conducting research to uncover interesting and significant news.  Gathering, corroborating and interpreting data.  Interviewing key persons (witnesses, sources etc.) to obtain more information.  Researching and writing informational news articles and stories about real events using a fair and unbiased perspective.  Interviewing experts, gathering first-hand accounts of events and organizing an outline into a cohesive, interesting story.</a:t>
            </a:r>
            <a:endParaRPr lang="en-GB" dirty="0"/>
          </a:p>
        </p:txBody>
      </p:sp>
      <p:sp>
        <p:nvSpPr>
          <p:cNvPr id="9" name="TextBox 8">
            <a:extLst>
              <a:ext uri="{FF2B5EF4-FFF2-40B4-BE49-F238E27FC236}">
                <a16:creationId xmlns:a16="http://schemas.microsoft.com/office/drawing/2014/main" id="{FE375321-C301-F39A-0F00-7ABE2731EFDF}"/>
              </a:ext>
            </a:extLst>
          </p:cNvPr>
          <p:cNvSpPr txBox="1"/>
          <p:nvPr/>
        </p:nvSpPr>
        <p:spPr>
          <a:xfrm>
            <a:off x="389576" y="3938066"/>
            <a:ext cx="6458947" cy="2308324"/>
          </a:xfrm>
          <a:prstGeom prst="rect">
            <a:avLst/>
          </a:prstGeom>
          <a:noFill/>
          <a:ln w="76200">
            <a:solidFill>
              <a:schemeClr val="accent6"/>
            </a:solidFill>
          </a:ln>
        </p:spPr>
        <p:txBody>
          <a:bodyPr wrap="square" rtlCol="0">
            <a:spAutoFit/>
          </a:bodyPr>
          <a:lstStyle/>
          <a:p>
            <a:r>
              <a:rPr lang="en-GB" dirty="0"/>
              <a:t>3. The typical day of a _______ is very interesting. _____ get to do a number of activities during their work. Quite frequently they have to travel as well. The day generally starts with the meetings and deciding the course of the day. They have to  work with great precision. They have to be extremely focused .  The job often requires travel to the clients' sites, and they have to reach there on time. It's important that they are good with people skills as they have to communicate with a number of people.</a:t>
            </a:r>
          </a:p>
        </p:txBody>
      </p:sp>
      <p:sp>
        <p:nvSpPr>
          <p:cNvPr id="11" name="TextBox 10">
            <a:extLst>
              <a:ext uri="{FF2B5EF4-FFF2-40B4-BE49-F238E27FC236}">
                <a16:creationId xmlns:a16="http://schemas.microsoft.com/office/drawing/2014/main" id="{354264FE-5454-2DC5-060A-186DA3549667}"/>
              </a:ext>
            </a:extLst>
          </p:cNvPr>
          <p:cNvSpPr txBox="1"/>
          <p:nvPr/>
        </p:nvSpPr>
        <p:spPr>
          <a:xfrm>
            <a:off x="7050157" y="3854796"/>
            <a:ext cx="4752267" cy="2308324"/>
          </a:xfrm>
          <a:prstGeom prst="rect">
            <a:avLst/>
          </a:prstGeom>
          <a:noFill/>
          <a:ln w="76200">
            <a:solidFill>
              <a:srgbClr val="7030A0"/>
            </a:solidFill>
          </a:ln>
        </p:spPr>
        <p:txBody>
          <a:bodyPr wrap="square" rtlCol="0">
            <a:spAutoFit/>
          </a:bodyPr>
          <a:lstStyle/>
          <a:p>
            <a:pPr algn="ctr"/>
            <a:r>
              <a:rPr lang="en-GB" dirty="0"/>
              <a:t>4. </a:t>
            </a:r>
            <a:r>
              <a:rPr lang="en-GB" b="0" i="0" dirty="0">
                <a:solidFill>
                  <a:srgbClr val="333333"/>
                </a:solidFill>
                <a:effectLst/>
                <a:latin typeface="mysansserif-book"/>
              </a:rPr>
              <a:t>The client has given us a comprehensive brief and has included all of the copy and photos needed to complete the job. I draft out a couple of rough design layouts and email the client with my initial draft design ideas. A quick exchange of emails follows, and we have a consensus on which design works best. I bury my head in </a:t>
            </a:r>
            <a:r>
              <a:rPr lang="en-GB" b="0" i="0" dirty="0">
                <a:effectLst/>
                <a:latin typeface="mysansserif-book"/>
              </a:rPr>
              <a:t>Adobe </a:t>
            </a:r>
            <a:r>
              <a:rPr lang="en-GB" b="0" dirty="0">
                <a:effectLst/>
                <a:latin typeface="mysansserif-book"/>
              </a:rPr>
              <a:t>InDesign</a:t>
            </a:r>
            <a:r>
              <a:rPr lang="en-GB" b="0" i="0" dirty="0">
                <a:solidFill>
                  <a:srgbClr val="333333"/>
                </a:solidFill>
                <a:effectLst/>
                <a:latin typeface="mysansserif-book"/>
              </a:rPr>
              <a:t> and </a:t>
            </a:r>
            <a:r>
              <a:rPr lang="en-GB" b="0" i="0" dirty="0">
                <a:effectLst/>
                <a:latin typeface="mysansserif-book"/>
              </a:rPr>
              <a:t>Adobe Photoshop.</a:t>
            </a:r>
            <a:endParaRPr lang="en-GB" dirty="0"/>
          </a:p>
        </p:txBody>
      </p:sp>
      <p:pic>
        <p:nvPicPr>
          <p:cNvPr id="15" name="Picture 14">
            <a:extLst>
              <a:ext uri="{FF2B5EF4-FFF2-40B4-BE49-F238E27FC236}">
                <a16:creationId xmlns:a16="http://schemas.microsoft.com/office/drawing/2014/main" id="{95C276CC-40C9-F0A9-4BD2-4A8CEA995A56}"/>
              </a:ext>
            </a:extLst>
          </p:cNvPr>
          <p:cNvPicPr>
            <a:picLocks noChangeAspect="1"/>
          </p:cNvPicPr>
          <p:nvPr/>
        </p:nvPicPr>
        <p:blipFill>
          <a:blip r:embed="rId3"/>
          <a:stretch>
            <a:fillRect/>
          </a:stretch>
        </p:blipFill>
        <p:spPr>
          <a:xfrm rot="19658640">
            <a:off x="1603752" y="198318"/>
            <a:ext cx="792549" cy="1261981"/>
          </a:xfrm>
          <a:prstGeom prst="rect">
            <a:avLst/>
          </a:prstGeom>
        </p:spPr>
      </p:pic>
      <p:pic>
        <p:nvPicPr>
          <p:cNvPr id="16" name="Picture 15">
            <a:extLst>
              <a:ext uri="{FF2B5EF4-FFF2-40B4-BE49-F238E27FC236}">
                <a16:creationId xmlns:a16="http://schemas.microsoft.com/office/drawing/2014/main" id="{2DDC33BE-1349-0473-5FA9-D59DFF22AA98}"/>
              </a:ext>
            </a:extLst>
          </p:cNvPr>
          <p:cNvPicPr>
            <a:picLocks noChangeAspect="1"/>
          </p:cNvPicPr>
          <p:nvPr/>
        </p:nvPicPr>
        <p:blipFill>
          <a:blip r:embed="rId3"/>
          <a:stretch>
            <a:fillRect/>
          </a:stretch>
        </p:blipFill>
        <p:spPr>
          <a:xfrm rot="1243343">
            <a:off x="9630749" y="265591"/>
            <a:ext cx="792549" cy="1261981"/>
          </a:xfrm>
          <a:prstGeom prst="rect">
            <a:avLst/>
          </a:prstGeom>
        </p:spPr>
      </p:pic>
    </p:spTree>
    <p:extLst>
      <p:ext uri="{BB962C8B-B14F-4D97-AF65-F5344CB8AC3E}">
        <p14:creationId xmlns:p14="http://schemas.microsoft.com/office/powerpoint/2010/main" val="10770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reers in The Creative Industries (1)">
            <a:hlinkClick r:id="" action="ppaction://media"/>
            <a:extLst>
              <a:ext uri="{FF2B5EF4-FFF2-40B4-BE49-F238E27FC236}">
                <a16:creationId xmlns:a16="http://schemas.microsoft.com/office/drawing/2014/main" id="{12330940-FC6F-4B95-8F9E-F52EDC5766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74201" y="1546618"/>
            <a:ext cx="7680959" cy="4320540"/>
          </a:xfrm>
          <a:prstGeom prst="rect">
            <a:avLst/>
          </a:prstGeom>
        </p:spPr>
      </p:pic>
      <p:sp>
        <p:nvSpPr>
          <p:cNvPr id="13" name="Title 1">
            <a:extLst>
              <a:ext uri="{FF2B5EF4-FFF2-40B4-BE49-F238E27FC236}">
                <a16:creationId xmlns:a16="http://schemas.microsoft.com/office/drawing/2014/main" id="{E0CCF352-1742-43CF-8A35-CE96CBC4390D}"/>
              </a:ext>
            </a:extLst>
          </p:cNvPr>
          <p:cNvSpPr txBox="1">
            <a:spLocks/>
          </p:cNvSpPr>
          <p:nvPr/>
        </p:nvSpPr>
        <p:spPr>
          <a:xfrm>
            <a:off x="536840" y="221055"/>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Introduction to Creative Industries </a:t>
            </a:r>
          </a:p>
        </p:txBody>
      </p:sp>
      <p:sp>
        <p:nvSpPr>
          <p:cNvPr id="3" name="TextBox 2">
            <a:extLst>
              <a:ext uri="{FF2B5EF4-FFF2-40B4-BE49-F238E27FC236}">
                <a16:creationId xmlns:a16="http://schemas.microsoft.com/office/drawing/2014/main" id="{224D9F86-0A62-40EF-BC28-9C488BCD9323}"/>
              </a:ext>
            </a:extLst>
          </p:cNvPr>
          <p:cNvSpPr txBox="1"/>
          <p:nvPr/>
        </p:nvSpPr>
        <p:spPr>
          <a:xfrm>
            <a:off x="748016" y="2828835"/>
            <a:ext cx="3015010" cy="1200329"/>
          </a:xfrm>
          <a:prstGeom prst="rect">
            <a:avLst/>
          </a:prstGeom>
          <a:noFill/>
        </p:spPr>
        <p:txBody>
          <a:bodyPr wrap="square" rtlCol="0">
            <a:spAutoFit/>
          </a:bodyPr>
          <a:lstStyle/>
          <a:p>
            <a:pPr algn="ctr"/>
            <a:r>
              <a:rPr lang="en-GB" sz="2400" b="1" dirty="0">
                <a:solidFill>
                  <a:srgbClr val="CC3399"/>
                </a:solidFill>
              </a:rPr>
              <a:t>Watch the video and identify roles in the creative industry</a:t>
            </a:r>
          </a:p>
        </p:txBody>
      </p:sp>
    </p:spTree>
    <p:extLst>
      <p:ext uri="{BB962C8B-B14F-4D97-AF65-F5344CB8AC3E}">
        <p14:creationId xmlns:p14="http://schemas.microsoft.com/office/powerpoint/2010/main" val="32331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A9DA75-8F37-483B-893D-34ABF91E1F8B}"/>
              </a:ext>
            </a:extLst>
          </p:cNvPr>
          <p:cNvSpPr>
            <a:spLocks noGrp="1"/>
          </p:cNvSpPr>
          <p:nvPr>
            <p:ph type="subTitle" idx="1"/>
          </p:nvPr>
        </p:nvSpPr>
        <p:spPr>
          <a:xfrm>
            <a:off x="392234" y="156163"/>
            <a:ext cx="10607069" cy="695875"/>
          </a:xfrm>
        </p:spPr>
        <p:txBody>
          <a:bodyPr anchor="t">
            <a:normAutofit/>
          </a:bodyPr>
          <a:lstStyle/>
          <a:p>
            <a:pPr algn="l"/>
            <a:r>
              <a:rPr lang="en-GB" sz="3200" b="1" dirty="0">
                <a:solidFill>
                  <a:srgbClr val="0070C0"/>
                </a:solidFill>
              </a:rPr>
              <a:t>Employment Opportunities in the Creative Industries </a:t>
            </a:r>
          </a:p>
        </p:txBody>
      </p:sp>
      <p:sp>
        <p:nvSpPr>
          <p:cNvPr id="9" name="TextBox 8">
            <a:extLst>
              <a:ext uri="{FF2B5EF4-FFF2-40B4-BE49-F238E27FC236}">
                <a16:creationId xmlns:a16="http://schemas.microsoft.com/office/drawing/2014/main" id="{0AA8A05C-F72B-0D2A-D277-98F3038AAFC9}"/>
              </a:ext>
            </a:extLst>
          </p:cNvPr>
          <p:cNvSpPr txBox="1"/>
          <p:nvPr/>
        </p:nvSpPr>
        <p:spPr>
          <a:xfrm>
            <a:off x="1456495" y="5405955"/>
            <a:ext cx="9542808" cy="584775"/>
          </a:xfrm>
          <a:prstGeom prst="rect">
            <a:avLst/>
          </a:prstGeom>
          <a:noFill/>
        </p:spPr>
        <p:txBody>
          <a:bodyPr wrap="square">
            <a:spAutoFit/>
          </a:bodyPr>
          <a:lstStyle/>
          <a:p>
            <a:r>
              <a:rPr lang="en-GB" sz="3200" b="1" dirty="0">
                <a:hlinkClick r:id="rId3"/>
              </a:rPr>
              <a:t>Careers in the media and creative sector - BBC Bitesize</a:t>
            </a:r>
            <a:endParaRPr lang="en-GB" sz="3200" b="1" dirty="0"/>
          </a:p>
        </p:txBody>
      </p:sp>
      <p:pic>
        <p:nvPicPr>
          <p:cNvPr id="11" name="Picture 10" descr="A blue square with a white link&#10;&#10;Description automatically generated">
            <a:hlinkClick r:id="rId3"/>
            <a:extLst>
              <a:ext uri="{FF2B5EF4-FFF2-40B4-BE49-F238E27FC236}">
                <a16:creationId xmlns:a16="http://schemas.microsoft.com/office/drawing/2014/main" id="{21F43C45-3FD7-FD4A-9746-65FB2C2F5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94" y="5042787"/>
            <a:ext cx="1287751" cy="1311112"/>
          </a:xfrm>
          <a:prstGeom prst="rect">
            <a:avLst/>
          </a:prstGeom>
        </p:spPr>
      </p:pic>
      <p:pic>
        <p:nvPicPr>
          <p:cNvPr id="13" name="Picture 12" descr="A person writing on a white board&#10;&#10;Description automatically generated">
            <a:extLst>
              <a:ext uri="{FF2B5EF4-FFF2-40B4-BE49-F238E27FC236}">
                <a16:creationId xmlns:a16="http://schemas.microsoft.com/office/drawing/2014/main" id="{87729537-098B-BC89-A008-DDC0FC79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4915" y="805266"/>
            <a:ext cx="9042169" cy="4419105"/>
          </a:xfrm>
          <a:prstGeom prst="snip2DiagRect">
            <a:avLst/>
          </a:prstGeom>
          <a:solidFill>
            <a:srgbClr val="FFFFFF">
              <a:shade val="85000"/>
            </a:srgbClr>
          </a:solidFill>
          <a:ln w="1270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15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B63E488-3945-467B-9690-AABA1A657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070" y="1185746"/>
            <a:ext cx="3981586" cy="2094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TextBox 4">
            <a:extLst>
              <a:ext uri="{FF2B5EF4-FFF2-40B4-BE49-F238E27FC236}">
                <a16:creationId xmlns:a16="http://schemas.microsoft.com/office/drawing/2014/main" id="{377C4636-8262-527D-E139-091309F7A54E}"/>
              </a:ext>
            </a:extLst>
          </p:cNvPr>
          <p:cNvSpPr txBox="1"/>
          <p:nvPr/>
        </p:nvSpPr>
        <p:spPr>
          <a:xfrm>
            <a:off x="1393604" y="5654304"/>
            <a:ext cx="2170044" cy="523220"/>
          </a:xfrm>
          <a:prstGeom prst="rect">
            <a:avLst/>
          </a:prstGeom>
          <a:noFill/>
        </p:spPr>
        <p:txBody>
          <a:bodyPr wrap="square">
            <a:spAutoFit/>
          </a:bodyPr>
          <a:lstStyle/>
          <a:p>
            <a:r>
              <a:rPr lang="en-GB" sz="2800" b="1" dirty="0">
                <a:solidFill>
                  <a:srgbClr val="40A1C5"/>
                </a:solidFill>
                <a:hlinkClick r:id="rId4"/>
              </a:rPr>
              <a:t> Jobs Board</a:t>
            </a:r>
            <a:endParaRPr lang="en-GB" sz="2800" b="1" dirty="0">
              <a:solidFill>
                <a:srgbClr val="40A1C5"/>
              </a:solidFill>
            </a:endParaRPr>
          </a:p>
        </p:txBody>
      </p:sp>
      <p:pic>
        <p:nvPicPr>
          <p:cNvPr id="6" name="Picture 5" descr="A picture containing graphics, circle, logo, font&#10;&#10;Description automatically generated">
            <a:hlinkClick r:id="rId4"/>
            <a:extLst>
              <a:ext uri="{FF2B5EF4-FFF2-40B4-BE49-F238E27FC236}">
                <a16:creationId xmlns:a16="http://schemas.microsoft.com/office/drawing/2014/main" id="{16955FC0-24E2-9720-32E2-95412A4D56D6}"/>
              </a:ext>
            </a:extLst>
          </p:cNvPr>
          <p:cNvPicPr>
            <a:picLocks noChangeAspect="1"/>
          </p:cNvPicPr>
          <p:nvPr/>
        </p:nvPicPr>
        <p:blipFill>
          <a:blip r:embed="rId5"/>
          <a:stretch>
            <a:fillRect/>
          </a:stretch>
        </p:blipFill>
        <p:spPr>
          <a:xfrm>
            <a:off x="384266" y="5428050"/>
            <a:ext cx="749474" cy="749474"/>
          </a:xfrm>
          <a:prstGeom prst="rect">
            <a:avLst/>
          </a:prstGeom>
        </p:spPr>
      </p:pic>
      <p:pic>
        <p:nvPicPr>
          <p:cNvPr id="7" name="Picture 6">
            <a:hlinkClick r:id="rId6"/>
            <a:extLst>
              <a:ext uri="{FF2B5EF4-FFF2-40B4-BE49-F238E27FC236}">
                <a16:creationId xmlns:a16="http://schemas.microsoft.com/office/drawing/2014/main" id="{AE7EBA94-37E6-E1F8-F025-508B582BC827}"/>
              </a:ext>
            </a:extLst>
          </p:cNvPr>
          <p:cNvPicPr>
            <a:picLocks noChangeAspect="1"/>
          </p:cNvPicPr>
          <p:nvPr/>
        </p:nvPicPr>
        <p:blipFill>
          <a:blip r:embed="rId7"/>
          <a:stretch>
            <a:fillRect/>
          </a:stretch>
        </p:blipFill>
        <p:spPr>
          <a:xfrm>
            <a:off x="8422497" y="1848412"/>
            <a:ext cx="3179135" cy="769328"/>
          </a:xfrm>
          <a:prstGeom prst="rect">
            <a:avLst/>
          </a:prstGeom>
        </p:spPr>
      </p:pic>
      <p:pic>
        <p:nvPicPr>
          <p:cNvPr id="8" name="Picture 7">
            <a:hlinkClick r:id="rId8"/>
            <a:extLst>
              <a:ext uri="{FF2B5EF4-FFF2-40B4-BE49-F238E27FC236}">
                <a16:creationId xmlns:a16="http://schemas.microsoft.com/office/drawing/2014/main" id="{C17D0DAE-D354-49EE-2061-C4783475E60E}"/>
              </a:ext>
            </a:extLst>
          </p:cNvPr>
          <p:cNvPicPr>
            <a:picLocks noChangeAspect="1"/>
          </p:cNvPicPr>
          <p:nvPr/>
        </p:nvPicPr>
        <p:blipFill>
          <a:blip r:embed="rId9"/>
          <a:stretch>
            <a:fillRect/>
          </a:stretch>
        </p:blipFill>
        <p:spPr>
          <a:xfrm>
            <a:off x="9097664" y="3305063"/>
            <a:ext cx="1802202" cy="1733640"/>
          </a:xfrm>
          <a:prstGeom prst="rect">
            <a:avLst/>
          </a:prstGeom>
        </p:spPr>
      </p:pic>
      <p:pic>
        <p:nvPicPr>
          <p:cNvPr id="9" name="Picture 8">
            <a:hlinkClick r:id="rId10"/>
            <a:extLst>
              <a:ext uri="{FF2B5EF4-FFF2-40B4-BE49-F238E27FC236}">
                <a16:creationId xmlns:a16="http://schemas.microsoft.com/office/drawing/2014/main" id="{77ABCF80-7413-3518-1B69-D91CBA982BC0}"/>
              </a:ext>
            </a:extLst>
          </p:cNvPr>
          <p:cNvPicPr>
            <a:picLocks noChangeAspect="1"/>
          </p:cNvPicPr>
          <p:nvPr/>
        </p:nvPicPr>
        <p:blipFill>
          <a:blip r:embed="rId11"/>
          <a:stretch>
            <a:fillRect/>
          </a:stretch>
        </p:blipFill>
        <p:spPr>
          <a:xfrm>
            <a:off x="178094" y="1869333"/>
            <a:ext cx="3179135" cy="654998"/>
          </a:xfrm>
          <a:prstGeom prst="rect">
            <a:avLst/>
          </a:prstGeom>
        </p:spPr>
      </p:pic>
      <p:pic>
        <p:nvPicPr>
          <p:cNvPr id="10" name="Picture 4" descr="TARGETcareers (@TARGETcareersUK) / Twitter">
            <a:hlinkClick r:id="rId12"/>
            <a:extLst>
              <a:ext uri="{FF2B5EF4-FFF2-40B4-BE49-F238E27FC236}">
                <a16:creationId xmlns:a16="http://schemas.microsoft.com/office/drawing/2014/main" id="{6E8DB5AF-583B-7958-6E03-DE82ECA85E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6688" y="4136408"/>
            <a:ext cx="1822938" cy="182293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BC16CF86-D8E9-4AE6-2CAC-D9F577219421}"/>
              </a:ext>
            </a:extLst>
          </p:cNvPr>
          <p:cNvSpPr txBox="1">
            <a:spLocks/>
          </p:cNvSpPr>
          <p:nvPr/>
        </p:nvSpPr>
        <p:spPr>
          <a:xfrm>
            <a:off x="384266" y="264842"/>
            <a:ext cx="10515600" cy="1325563"/>
          </a:xfrm>
          <a:prstGeom prst="rect">
            <a:avLst/>
          </a:prstGeom>
        </p:spPr>
        <p:txBody>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solidFill>
                  <a:srgbClr val="0070C0"/>
                </a:solidFill>
              </a:rPr>
              <a:t>Careers Services</a:t>
            </a:r>
          </a:p>
        </p:txBody>
      </p:sp>
      <p:pic>
        <p:nvPicPr>
          <p:cNvPr id="16" name="Picture 15" descr="A logo with white text&#10;&#10;Description automatically generated">
            <a:hlinkClick r:id="rId14"/>
            <a:extLst>
              <a:ext uri="{FF2B5EF4-FFF2-40B4-BE49-F238E27FC236}">
                <a16:creationId xmlns:a16="http://schemas.microsoft.com/office/drawing/2014/main" id="{C83C36B2-118C-3DBA-B0C8-930F7DC929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3604" y="3485777"/>
            <a:ext cx="2247900" cy="1562100"/>
          </a:xfrm>
          <a:prstGeom prst="rect">
            <a:avLst/>
          </a:prstGeom>
        </p:spPr>
      </p:pic>
    </p:spTree>
    <p:extLst>
      <p:ext uri="{BB962C8B-B14F-4D97-AF65-F5344CB8AC3E}">
        <p14:creationId xmlns:p14="http://schemas.microsoft.com/office/powerpoint/2010/main" val="1762672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4975-59B0-6AED-FAA9-BA3839955E34}"/>
              </a:ext>
            </a:extLst>
          </p:cNvPr>
          <p:cNvSpPr>
            <a:spLocks noGrp="1"/>
          </p:cNvSpPr>
          <p:nvPr>
            <p:ph type="ctrTitle"/>
          </p:nvPr>
        </p:nvSpPr>
        <p:spPr>
          <a:xfrm>
            <a:off x="151226" y="24682"/>
            <a:ext cx="5746164" cy="1091324"/>
          </a:xfrm>
        </p:spPr>
        <p:txBody>
          <a:bodyPr>
            <a:normAutofit/>
          </a:bodyPr>
          <a:lstStyle/>
          <a:p>
            <a:r>
              <a:rPr lang="en-GB" dirty="0"/>
              <a:t>Break </a:t>
            </a:r>
            <a:r>
              <a:rPr lang="en-GB" dirty="0">
                <a:sym typeface="Wingdings" panose="05000000000000000000" pitchFamily="2" charset="2"/>
              </a:rPr>
              <a:t>Out Room</a:t>
            </a:r>
            <a:endParaRPr lang="en-GB" dirty="0"/>
          </a:p>
        </p:txBody>
      </p:sp>
      <p:grpSp>
        <p:nvGrpSpPr>
          <p:cNvPr id="10" name="Group 9">
            <a:extLst>
              <a:ext uri="{FF2B5EF4-FFF2-40B4-BE49-F238E27FC236}">
                <a16:creationId xmlns:a16="http://schemas.microsoft.com/office/drawing/2014/main" id="{09CDF645-C604-C000-ACC0-0C35767CC77F}"/>
              </a:ext>
            </a:extLst>
          </p:cNvPr>
          <p:cNvGrpSpPr/>
          <p:nvPr/>
        </p:nvGrpSpPr>
        <p:grpSpPr>
          <a:xfrm>
            <a:off x="1331002" y="980501"/>
            <a:ext cx="10829581" cy="5667807"/>
            <a:chOff x="152400" y="1229379"/>
            <a:chExt cx="11925300" cy="7673005"/>
          </a:xfrm>
        </p:grpSpPr>
        <p:sp>
          <p:nvSpPr>
            <p:cNvPr id="11" name="Rectangle 10">
              <a:extLst>
                <a:ext uri="{FF2B5EF4-FFF2-40B4-BE49-F238E27FC236}">
                  <a16:creationId xmlns:a16="http://schemas.microsoft.com/office/drawing/2014/main" id="{D24F286A-75EC-9D0E-A42D-447D97B54922}"/>
                </a:ext>
              </a:extLst>
            </p:cNvPr>
            <p:cNvSpPr/>
            <p:nvPr/>
          </p:nvSpPr>
          <p:spPr>
            <a:xfrm>
              <a:off x="152400" y="5250991"/>
              <a:ext cx="2701262" cy="147732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Democracy</a:t>
              </a:r>
            </a:p>
            <a:p>
              <a:pPr>
                <a:buClr>
                  <a:srgbClr val="3094D1"/>
                </a:buClr>
              </a:pPr>
              <a:r>
                <a:rPr lang="en-GB" dirty="0"/>
                <a:t>Democracy means that we have a say in what happens.</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2" name="Rectangle 11">
              <a:extLst>
                <a:ext uri="{FF2B5EF4-FFF2-40B4-BE49-F238E27FC236}">
                  <a16:creationId xmlns:a16="http://schemas.microsoft.com/office/drawing/2014/main" id="{BEAFB3C0-C122-4674-39DC-E7A29A20BB35}"/>
                </a:ext>
              </a:extLst>
            </p:cNvPr>
            <p:cNvSpPr/>
            <p:nvPr/>
          </p:nvSpPr>
          <p:spPr>
            <a:xfrm>
              <a:off x="6134100" y="3590775"/>
              <a:ext cx="3132418" cy="286232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Individual Liberty</a:t>
              </a:r>
            </a:p>
            <a:p>
              <a:r>
                <a:rPr lang="en-GB" dirty="0"/>
                <a:t>Individual Liberty is being free from oppressive restrictions that we work hard to protect.</a:t>
              </a:r>
            </a:p>
            <a:p>
              <a:r>
                <a:rPr lang="en-GB" dirty="0"/>
                <a:t>It is important to remember the sacrifice people have made to preserve our individual liberty, such as WW1 &amp; WW2.</a:t>
              </a:r>
            </a:p>
            <a:p>
              <a:r>
                <a:rPr lang="en-GB" dirty="0"/>
                <a:t>We have the freedom to choose how we live our lives.</a:t>
              </a:r>
              <a:endParaRPr lang="en-GB" dirty="0">
                <a:latin typeface="Source Sans Pro" panose="020B0503030403020204" pitchFamily="34" charset="0"/>
                <a:ea typeface="Source Sans Pro" panose="020B0503030403020204" pitchFamily="34" charset="0"/>
                <a:cs typeface="Arial"/>
              </a:endParaRPr>
            </a:p>
          </p:txBody>
        </p:sp>
        <p:sp>
          <p:nvSpPr>
            <p:cNvPr id="13" name="Rectangle 12">
              <a:extLst>
                <a:ext uri="{FF2B5EF4-FFF2-40B4-BE49-F238E27FC236}">
                  <a16:creationId xmlns:a16="http://schemas.microsoft.com/office/drawing/2014/main" id="{C9BDA967-1996-FBC7-E12E-5FC7857E46DB}"/>
                </a:ext>
              </a:extLst>
            </p:cNvPr>
            <p:cNvSpPr/>
            <p:nvPr/>
          </p:nvSpPr>
          <p:spPr>
            <a:xfrm>
              <a:off x="9266518" y="2777424"/>
              <a:ext cx="2811182" cy="6124960"/>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Mutual Respect &amp; Tolerance</a:t>
              </a:r>
            </a:p>
            <a:p>
              <a:r>
                <a:rPr lang="en-GB" dirty="0"/>
                <a:t>Mutual respect is the foundation for honesty and truth and meaningful communication.</a:t>
              </a:r>
            </a:p>
            <a:p>
              <a:r>
                <a:rPr lang="en-GB" dirty="0"/>
                <a:t>Britain is a multi-cultural country, and many different faiths and beliefs are celebrated here.</a:t>
              </a:r>
            </a:p>
            <a:p>
              <a:r>
                <a:rPr lang="en-GB" dirty="0"/>
                <a:t>In Britain we pride ourselves on living in peace with one another.</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4" name="Rectangle 13">
              <a:extLst>
                <a:ext uri="{FF2B5EF4-FFF2-40B4-BE49-F238E27FC236}">
                  <a16:creationId xmlns:a16="http://schemas.microsoft.com/office/drawing/2014/main" id="{30B6B8BD-B913-6F0C-6F01-84C296E6C960}"/>
                </a:ext>
              </a:extLst>
            </p:cNvPr>
            <p:cNvSpPr/>
            <p:nvPr/>
          </p:nvSpPr>
          <p:spPr>
            <a:xfrm>
              <a:off x="3020739" y="4696994"/>
              <a:ext cx="3113362" cy="274998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The Rule of Law</a:t>
              </a:r>
            </a:p>
            <a:p>
              <a:pPr>
                <a:buClr>
                  <a:srgbClr val="3094D1"/>
                </a:buClr>
              </a:pPr>
              <a:r>
                <a:rPr lang="en-GB" dirty="0"/>
                <a:t>All people and institutions are subject to and accountable to law that is fairly</a:t>
              </a:r>
              <a:r>
                <a:rPr lang="en-GB" b="1" dirty="0"/>
                <a:t> </a:t>
              </a:r>
              <a:r>
                <a:rPr lang="en-GB" dirty="0"/>
                <a:t>applied and enforced, no one is above the law.</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pic>
          <p:nvPicPr>
            <p:cNvPr id="15" name="Picture 2">
              <a:extLst>
                <a:ext uri="{FF2B5EF4-FFF2-40B4-BE49-F238E27FC236}">
                  <a16:creationId xmlns:a16="http://schemas.microsoft.com/office/drawing/2014/main" id="{57E8C9D3-3CE6-67C8-F56C-6B679B801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621" y="122937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0994C158-0BA7-24B8-AAB5-2898400E5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398" y="3244306"/>
              <a:ext cx="1518277" cy="1518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7A28F6DD-C148-3ABF-8658-B0E7B4FCF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94" y="1971966"/>
              <a:ext cx="1676660" cy="1676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CED77F4-2C19-84F3-3F15-9C6A387873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509" y="3740096"/>
              <a:ext cx="1600200" cy="160019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E9925691-E854-38B2-5C2F-6D3BD5D55830}"/>
              </a:ext>
            </a:extLst>
          </p:cNvPr>
          <p:cNvSpPr txBox="1"/>
          <p:nvPr/>
        </p:nvSpPr>
        <p:spPr>
          <a:xfrm>
            <a:off x="1282208" y="1189177"/>
            <a:ext cx="2175763" cy="523220"/>
          </a:xfrm>
          <a:prstGeom prst="rect">
            <a:avLst/>
          </a:prstGeom>
          <a:noFill/>
        </p:spPr>
        <p:txBody>
          <a:bodyPr wrap="square" rtlCol="0">
            <a:spAutoFit/>
          </a:bodyPr>
          <a:lstStyle/>
          <a:p>
            <a:r>
              <a:rPr lang="en-GB" sz="2800" b="1" dirty="0">
                <a:solidFill>
                  <a:srgbClr val="FE007F"/>
                </a:solidFill>
              </a:rPr>
              <a:t>20 minutes</a:t>
            </a:r>
          </a:p>
        </p:txBody>
      </p:sp>
      <p:pic>
        <p:nvPicPr>
          <p:cNvPr id="3" name="Picture 2">
            <a:extLst>
              <a:ext uri="{FF2B5EF4-FFF2-40B4-BE49-F238E27FC236}">
                <a16:creationId xmlns:a16="http://schemas.microsoft.com/office/drawing/2014/main" id="{432A68F9-5E8A-E688-283E-5BD9624C3C86}"/>
              </a:ext>
            </a:extLst>
          </p:cNvPr>
          <p:cNvPicPr>
            <a:picLocks noChangeAspect="1"/>
          </p:cNvPicPr>
          <p:nvPr/>
        </p:nvPicPr>
        <p:blipFill>
          <a:blip r:embed="rId7"/>
          <a:stretch>
            <a:fillRect/>
          </a:stretch>
        </p:blipFill>
        <p:spPr>
          <a:xfrm>
            <a:off x="4676976" y="5573244"/>
            <a:ext cx="695040" cy="695040"/>
          </a:xfrm>
          <a:prstGeom prst="rect">
            <a:avLst/>
          </a:prstGeom>
        </p:spPr>
      </p:pic>
      <p:sp>
        <p:nvSpPr>
          <p:cNvPr id="4" name="TextBox 3">
            <a:extLst>
              <a:ext uri="{FF2B5EF4-FFF2-40B4-BE49-F238E27FC236}">
                <a16:creationId xmlns:a16="http://schemas.microsoft.com/office/drawing/2014/main" id="{F8508B76-283F-8E6D-75ED-D0BF491D8598}"/>
              </a:ext>
            </a:extLst>
          </p:cNvPr>
          <p:cNvSpPr txBox="1"/>
          <p:nvPr/>
        </p:nvSpPr>
        <p:spPr>
          <a:xfrm>
            <a:off x="368178" y="5635225"/>
            <a:ext cx="4504592" cy="523220"/>
          </a:xfrm>
          <a:prstGeom prst="rect">
            <a:avLst/>
          </a:prstGeom>
          <a:noFill/>
        </p:spPr>
        <p:txBody>
          <a:bodyPr wrap="square" rtlCol="0">
            <a:spAutoFit/>
          </a:bodyPr>
          <a:lstStyle/>
          <a:p>
            <a:r>
              <a:rPr lang="en-US" sz="2800" b="1" dirty="0">
                <a:solidFill>
                  <a:srgbClr val="FF0000"/>
                </a:solidFill>
              </a:rPr>
              <a:t>Click here </a:t>
            </a:r>
            <a:r>
              <a:rPr lang="en-US" sz="2800" dirty="0"/>
              <a:t>to go to Jamboard </a:t>
            </a:r>
          </a:p>
        </p:txBody>
      </p:sp>
      <p:sp>
        <p:nvSpPr>
          <p:cNvPr id="5" name="TextBox 4">
            <a:extLst>
              <a:ext uri="{FF2B5EF4-FFF2-40B4-BE49-F238E27FC236}">
                <a16:creationId xmlns:a16="http://schemas.microsoft.com/office/drawing/2014/main" id="{76C80C67-6B9E-80CE-1475-0F584E32341E}"/>
              </a:ext>
            </a:extLst>
          </p:cNvPr>
          <p:cNvSpPr txBox="1"/>
          <p:nvPr/>
        </p:nvSpPr>
        <p:spPr>
          <a:xfrm>
            <a:off x="1282208" y="1858740"/>
            <a:ext cx="6121831" cy="369332"/>
          </a:xfrm>
          <a:prstGeom prst="rect">
            <a:avLst/>
          </a:prstGeom>
          <a:noFill/>
        </p:spPr>
        <p:txBody>
          <a:bodyPr wrap="square" rtlCol="0">
            <a:spAutoFit/>
          </a:bodyPr>
          <a:lstStyle/>
          <a:p>
            <a:r>
              <a:rPr lang="en-GB" b="1" dirty="0">
                <a:solidFill>
                  <a:srgbClr val="00B050"/>
                </a:solidFill>
              </a:rPr>
              <a:t>Identify job roles within a sector</a:t>
            </a:r>
          </a:p>
        </p:txBody>
      </p:sp>
      <p:pic>
        <p:nvPicPr>
          <p:cNvPr id="6" name="Content Placeholder 3">
            <a:extLst>
              <a:ext uri="{FF2B5EF4-FFF2-40B4-BE49-F238E27FC236}">
                <a16:creationId xmlns:a16="http://schemas.microsoft.com/office/drawing/2014/main" id="{4DF8BC68-2BAB-A7DD-534B-189E2F8883EC}"/>
              </a:ext>
            </a:extLst>
          </p:cNvPr>
          <p:cNvPicPr>
            <a:picLocks noChangeAspect="1"/>
          </p:cNvPicPr>
          <p:nvPr/>
        </p:nvPicPr>
        <p:blipFill>
          <a:blip r:embed="rId8"/>
          <a:stretch>
            <a:fillRect/>
          </a:stretch>
        </p:blipFill>
        <p:spPr>
          <a:xfrm>
            <a:off x="307584" y="1054918"/>
            <a:ext cx="974623" cy="1725827"/>
          </a:xfrm>
          <a:prstGeom prst="rect">
            <a:avLst/>
          </a:prstGeom>
        </p:spPr>
      </p:pic>
    </p:spTree>
    <p:extLst>
      <p:ext uri="{BB962C8B-B14F-4D97-AF65-F5344CB8AC3E}">
        <p14:creationId xmlns:p14="http://schemas.microsoft.com/office/powerpoint/2010/main" val="27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9995C6-95D5-4665-B7E7-2DDAA933AF46}"/>
              </a:ext>
            </a:extLst>
          </p:cNvPr>
          <p:cNvSpPr txBox="1"/>
          <p:nvPr/>
        </p:nvSpPr>
        <p:spPr>
          <a:xfrm>
            <a:off x="637320" y="150167"/>
            <a:ext cx="11172493" cy="725407"/>
          </a:xfrm>
          <a:prstGeom prst="rect">
            <a:avLst/>
          </a:prstGeom>
        </p:spPr>
        <p:txBody>
          <a:bodyPr vert="horz" lIns="109728" tIns="109728" rIns="109728" bIns="91440" rtlCol="0" anchor="b">
            <a:normAutofit fontScale="92500" lnSpcReduction="10000"/>
          </a:bodyPr>
          <a:lstStyle/>
          <a:p>
            <a:pPr>
              <a:lnSpc>
                <a:spcPct val="115000"/>
              </a:lnSpc>
              <a:spcBef>
                <a:spcPct val="0"/>
              </a:spcBef>
              <a:spcAft>
                <a:spcPts val="600"/>
              </a:spcAft>
            </a:pPr>
            <a:r>
              <a:rPr lang="en-US" sz="3600" cap="all" spc="150" dirty="0">
                <a:solidFill>
                  <a:schemeClr val="bg1"/>
                </a:solidFill>
                <a:latin typeface="+mj-lt"/>
                <a:ea typeface="+mj-ea"/>
                <a:cs typeface="+mj-cs"/>
              </a:rPr>
              <a:t>Sector Skills Council </a:t>
            </a:r>
          </a:p>
        </p:txBody>
      </p:sp>
      <p:pic>
        <p:nvPicPr>
          <p:cNvPr id="5" name="Picture 4">
            <a:hlinkClick r:id="rId3"/>
            <a:extLst>
              <a:ext uri="{FF2B5EF4-FFF2-40B4-BE49-F238E27FC236}">
                <a16:creationId xmlns:a16="http://schemas.microsoft.com/office/drawing/2014/main" id="{38575B17-D91C-4CCA-B223-EF898AEE90AD}"/>
              </a:ext>
            </a:extLst>
          </p:cNvPr>
          <p:cNvPicPr>
            <a:picLocks noChangeAspect="1"/>
          </p:cNvPicPr>
          <p:nvPr/>
        </p:nvPicPr>
        <p:blipFill>
          <a:blip r:embed="rId4"/>
          <a:stretch>
            <a:fillRect/>
          </a:stretch>
        </p:blipFill>
        <p:spPr>
          <a:xfrm>
            <a:off x="1644665" y="1696782"/>
            <a:ext cx="3680142" cy="1083598"/>
          </a:xfrm>
          <a:prstGeom prst="rect">
            <a:avLst/>
          </a:prstGeom>
        </p:spPr>
      </p:pic>
      <p:sp>
        <p:nvSpPr>
          <p:cNvPr id="22" name="TextBox 21">
            <a:extLst>
              <a:ext uri="{FF2B5EF4-FFF2-40B4-BE49-F238E27FC236}">
                <a16:creationId xmlns:a16="http://schemas.microsoft.com/office/drawing/2014/main" id="{EFB88373-61D1-40CA-99B2-9846CDC905F7}"/>
              </a:ext>
            </a:extLst>
          </p:cNvPr>
          <p:cNvSpPr txBox="1"/>
          <p:nvPr/>
        </p:nvSpPr>
        <p:spPr>
          <a:xfrm>
            <a:off x="5817996" y="1148349"/>
            <a:ext cx="5991817" cy="5570756"/>
          </a:xfrm>
          <a:prstGeom prst="rect">
            <a:avLst/>
          </a:prstGeom>
          <a:noFill/>
        </p:spPr>
        <p:txBody>
          <a:bodyPr wrap="square">
            <a:spAutoFit/>
          </a:bodyPr>
          <a:lstStyle/>
          <a:p>
            <a:pPr algn="just"/>
            <a:r>
              <a:rPr lang="en-GB" sz="2000" b="0" i="0" dirty="0">
                <a:effectLst/>
              </a:rPr>
              <a:t>“The Creative Industries Council (CIC) is a forum of government, creative businesses and other creative organisations.</a:t>
            </a:r>
          </a:p>
          <a:p>
            <a:pPr algn="just"/>
            <a:endParaRPr lang="en-GB" sz="2000" b="0" i="0" dirty="0">
              <a:effectLst/>
            </a:endParaRPr>
          </a:p>
          <a:p>
            <a:pPr algn="just"/>
            <a:r>
              <a:rPr lang="en-GB" sz="2000" b="0" i="0" dirty="0">
                <a:effectLst/>
              </a:rPr>
              <a:t>It focuses on areas where there are barriers to growth of UK creative sectors such as access to finance, skills, export markets, regulation, intellectual property (IP) and infrastructure, and on promoting opportunities such as the </a:t>
            </a:r>
            <a:r>
              <a:rPr lang="en-GB" sz="2000" b="0" i="0" dirty="0" err="1">
                <a:effectLst/>
              </a:rPr>
              <a:t>CreaTech</a:t>
            </a:r>
            <a:r>
              <a:rPr lang="en-GB" sz="2000" b="0" i="0" dirty="0">
                <a:effectLst/>
              </a:rPr>
              <a:t> category and greater diversity and inclusion.</a:t>
            </a:r>
          </a:p>
          <a:p>
            <a:pPr algn="just"/>
            <a:endParaRPr lang="en-GB" sz="2000" b="0" i="0" dirty="0">
              <a:effectLst/>
            </a:endParaRPr>
          </a:p>
          <a:p>
            <a:pPr algn="just"/>
            <a:r>
              <a:rPr lang="en-GB" sz="2000" b="0" i="0" dirty="0">
                <a:effectLst/>
              </a:rPr>
              <a:t>Action is taken forward by means of a small number of working groups and initiatives. In 2018, the CIC also set up the Creative Industries Trade &amp; Investment Board (CITIB) to spearhead efforts on exports and inward investment.”</a:t>
            </a:r>
          </a:p>
          <a:p>
            <a:pPr algn="just"/>
            <a:endParaRPr lang="en-GB" sz="2000" b="0" i="0" dirty="0">
              <a:effectLst/>
            </a:endParaRPr>
          </a:p>
          <a:p>
            <a:pPr algn="just"/>
            <a:endParaRPr lang="en-GB" sz="1600" b="0" i="0" dirty="0">
              <a:effectLst/>
            </a:endParaRPr>
          </a:p>
        </p:txBody>
      </p:sp>
      <p:sp>
        <p:nvSpPr>
          <p:cNvPr id="9" name="TextBox 8">
            <a:extLst>
              <a:ext uri="{FF2B5EF4-FFF2-40B4-BE49-F238E27FC236}">
                <a16:creationId xmlns:a16="http://schemas.microsoft.com/office/drawing/2014/main" id="{D94F4784-14A1-4171-9CF4-712B2F93208C}"/>
              </a:ext>
            </a:extLst>
          </p:cNvPr>
          <p:cNvSpPr txBox="1"/>
          <p:nvPr/>
        </p:nvSpPr>
        <p:spPr>
          <a:xfrm>
            <a:off x="239091" y="150167"/>
            <a:ext cx="6858000" cy="769441"/>
          </a:xfrm>
          <a:prstGeom prst="rect">
            <a:avLst/>
          </a:prstGeom>
          <a:noFill/>
        </p:spPr>
        <p:txBody>
          <a:bodyPr wrap="square" rtlCol="0">
            <a:spAutoFit/>
          </a:bodyPr>
          <a:lstStyle/>
          <a:p>
            <a:r>
              <a:rPr lang="en-GB" sz="4400" b="1" dirty="0">
                <a:solidFill>
                  <a:srgbClr val="0070C0"/>
                </a:solidFill>
              </a:rPr>
              <a:t>Creative Industries Council</a:t>
            </a:r>
          </a:p>
        </p:txBody>
      </p:sp>
      <p:sp>
        <p:nvSpPr>
          <p:cNvPr id="2" name="TextBox 1">
            <a:extLst>
              <a:ext uri="{FF2B5EF4-FFF2-40B4-BE49-F238E27FC236}">
                <a16:creationId xmlns:a16="http://schemas.microsoft.com/office/drawing/2014/main" id="{A01E121E-96E1-F87A-2887-F8D289C0FA33}"/>
              </a:ext>
            </a:extLst>
          </p:cNvPr>
          <p:cNvSpPr txBox="1"/>
          <p:nvPr/>
        </p:nvSpPr>
        <p:spPr>
          <a:xfrm>
            <a:off x="1644665" y="3470080"/>
            <a:ext cx="4292655" cy="1077218"/>
          </a:xfrm>
          <a:prstGeom prst="rect">
            <a:avLst/>
          </a:prstGeom>
          <a:noFill/>
        </p:spPr>
        <p:txBody>
          <a:bodyPr wrap="square" rtlCol="0">
            <a:spAutoFit/>
          </a:bodyPr>
          <a:lstStyle/>
          <a:p>
            <a:r>
              <a:rPr lang="en-GB" sz="3200" b="1" dirty="0">
                <a:hlinkClick r:id="rId5"/>
              </a:rPr>
              <a:t>Partners and collaborators</a:t>
            </a:r>
            <a:endParaRPr lang="en-GB" sz="3200" b="1" dirty="0"/>
          </a:p>
        </p:txBody>
      </p:sp>
      <p:pic>
        <p:nvPicPr>
          <p:cNvPr id="3" name="Picture 2" descr="A blue square with a white link&#10;&#10;Description automatically generated">
            <a:hlinkClick r:id="rId3"/>
            <a:extLst>
              <a:ext uri="{FF2B5EF4-FFF2-40B4-BE49-F238E27FC236}">
                <a16:creationId xmlns:a16="http://schemas.microsoft.com/office/drawing/2014/main" id="{3E34784B-E24C-2C07-49C1-C145ADC36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43" y="1677577"/>
            <a:ext cx="1145734" cy="1166518"/>
          </a:xfrm>
          <a:prstGeom prst="rect">
            <a:avLst/>
          </a:prstGeom>
        </p:spPr>
      </p:pic>
      <p:pic>
        <p:nvPicPr>
          <p:cNvPr id="6" name="Picture 5" descr="A blue square with a white link&#10;&#10;Description automatically generated">
            <a:hlinkClick r:id="rId7"/>
            <a:extLst>
              <a:ext uri="{FF2B5EF4-FFF2-40B4-BE49-F238E27FC236}">
                <a16:creationId xmlns:a16="http://schemas.microsoft.com/office/drawing/2014/main" id="{811B2E08-5908-5CD7-E3A2-A409418251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123" y="5173284"/>
            <a:ext cx="1145734" cy="1166518"/>
          </a:xfrm>
          <a:prstGeom prst="rect">
            <a:avLst/>
          </a:prstGeom>
        </p:spPr>
      </p:pic>
      <p:sp>
        <p:nvSpPr>
          <p:cNvPr id="7" name="TextBox 6">
            <a:extLst>
              <a:ext uri="{FF2B5EF4-FFF2-40B4-BE49-F238E27FC236}">
                <a16:creationId xmlns:a16="http://schemas.microsoft.com/office/drawing/2014/main" id="{1043CC48-EDC4-587F-5816-ADA2FC021583}"/>
              </a:ext>
            </a:extLst>
          </p:cNvPr>
          <p:cNvSpPr txBox="1"/>
          <p:nvPr/>
        </p:nvSpPr>
        <p:spPr>
          <a:xfrm>
            <a:off x="1644665" y="5217934"/>
            <a:ext cx="3430496" cy="1077218"/>
          </a:xfrm>
          <a:prstGeom prst="rect">
            <a:avLst/>
          </a:prstGeom>
          <a:noFill/>
        </p:spPr>
        <p:txBody>
          <a:bodyPr wrap="square" rtlCol="0">
            <a:spAutoFit/>
          </a:bodyPr>
          <a:lstStyle/>
          <a:p>
            <a:r>
              <a:rPr lang="en-GB" sz="3200" b="1" dirty="0">
                <a:hlinkClick r:id="rId7"/>
              </a:rPr>
              <a:t>Gov UK &amp; Creative Industries Council</a:t>
            </a:r>
            <a:endParaRPr lang="en-GB" sz="3200" b="1" dirty="0"/>
          </a:p>
        </p:txBody>
      </p:sp>
      <p:pic>
        <p:nvPicPr>
          <p:cNvPr id="8" name="Picture 7" descr="A blue square with a white link&#10;&#10;Description automatically generated">
            <a:hlinkClick r:id="rId5"/>
            <a:extLst>
              <a:ext uri="{FF2B5EF4-FFF2-40B4-BE49-F238E27FC236}">
                <a16:creationId xmlns:a16="http://schemas.microsoft.com/office/drawing/2014/main" id="{89C012DA-4368-4312-39F5-7430AC86A6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27" y="3425430"/>
            <a:ext cx="1145734" cy="1166518"/>
          </a:xfrm>
          <a:prstGeom prst="rect">
            <a:avLst/>
          </a:prstGeom>
        </p:spPr>
      </p:pic>
    </p:spTree>
    <p:extLst>
      <p:ext uri="{BB962C8B-B14F-4D97-AF65-F5344CB8AC3E}">
        <p14:creationId xmlns:p14="http://schemas.microsoft.com/office/powerpoint/2010/main" val="404188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50045" y="0"/>
            <a:ext cx="10515600" cy="1325563"/>
          </a:xfrm>
        </p:spPr>
        <p:txBody>
          <a:bodyPr anchor="ctr">
            <a:normAutofit/>
          </a:bodyPr>
          <a:lstStyle/>
          <a:p>
            <a:r>
              <a:rPr lang="en-GB" dirty="0"/>
              <a:t>This Session  </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5" y="1066680"/>
            <a:ext cx="7430104" cy="5684882"/>
          </a:xfrm>
        </p:spPr>
        <p:txBody>
          <a:bodyPr>
            <a:normAutofit/>
          </a:bodyPr>
          <a:lstStyle/>
          <a:p>
            <a:r>
              <a:rPr lang="en-GB" sz="2400" b="1" dirty="0">
                <a:solidFill>
                  <a:srgbClr val="FE007F"/>
                </a:solidFill>
              </a:rPr>
              <a:t>Intent</a:t>
            </a:r>
          </a:p>
          <a:p>
            <a:r>
              <a:rPr lang="en-GB" sz="2400" dirty="0">
                <a:solidFill>
                  <a:srgbClr val="000000"/>
                </a:solidFill>
              </a:rPr>
              <a:t>This unit is designed to is to introduce you to the Creative Industries and the industry sectors.   You will explore the structure of different organisations.</a:t>
            </a:r>
          </a:p>
          <a:p>
            <a:r>
              <a:rPr lang="en-GB" sz="2400" b="1" dirty="0">
                <a:solidFill>
                  <a:srgbClr val="FE007F"/>
                </a:solidFill>
              </a:rPr>
              <a:t>Implementation</a:t>
            </a:r>
          </a:p>
          <a:p>
            <a:pPr marL="342900" indent="-342900">
              <a:buFontTx/>
              <a:buChar char="-"/>
            </a:pPr>
            <a:r>
              <a:rPr lang="en-GB" sz="2400" dirty="0">
                <a:solidFill>
                  <a:schemeClr val="tx1"/>
                </a:solidFill>
              </a:rPr>
              <a:t>Research the different sectors</a:t>
            </a:r>
          </a:p>
          <a:p>
            <a:pPr marL="342900" indent="-342900">
              <a:buFontTx/>
              <a:buChar char="-"/>
            </a:pPr>
            <a:r>
              <a:rPr lang="en-GB" sz="2400" dirty="0">
                <a:solidFill>
                  <a:schemeClr val="tx1"/>
                </a:solidFill>
              </a:rPr>
              <a:t>Explore structure of different organisations</a:t>
            </a:r>
          </a:p>
          <a:p>
            <a:r>
              <a:rPr lang="en-GB" sz="2400" b="1" dirty="0">
                <a:solidFill>
                  <a:srgbClr val="FE007F"/>
                </a:solidFill>
              </a:rPr>
              <a:t>Impact</a:t>
            </a:r>
          </a:p>
          <a:p>
            <a:r>
              <a:rPr lang="en-GB" sz="2400" dirty="0">
                <a:solidFill>
                  <a:schemeClr val="tx1"/>
                </a:solidFill>
              </a:rPr>
              <a:t>Upon completion of this unit, you will have a better understanding of the sectors within the Creative Industries and the different structures.  You will have a good understanding of how technology has changed and continues to change the industry.</a:t>
            </a:r>
          </a:p>
        </p:txBody>
      </p:sp>
      <p:sp>
        <p:nvSpPr>
          <p:cNvPr id="6" name="TextBox 5">
            <a:extLst>
              <a:ext uri="{FF2B5EF4-FFF2-40B4-BE49-F238E27FC236}">
                <a16:creationId xmlns:a16="http://schemas.microsoft.com/office/drawing/2014/main" id="{CA3E9AAE-307B-454C-B3D2-F57F6EB063B7}"/>
              </a:ext>
            </a:extLst>
          </p:cNvPr>
          <p:cNvSpPr txBox="1"/>
          <p:nvPr/>
        </p:nvSpPr>
        <p:spPr>
          <a:xfrm>
            <a:off x="7967529" y="1954462"/>
            <a:ext cx="3804550" cy="830997"/>
          </a:xfrm>
          <a:prstGeom prst="rect">
            <a:avLst/>
          </a:prstGeom>
          <a:noFill/>
        </p:spPr>
        <p:txBody>
          <a:bodyPr wrap="square">
            <a:spAutoFit/>
          </a:bodyPr>
          <a:lstStyle/>
          <a:p>
            <a:pPr algn="ctr"/>
            <a:r>
              <a:rPr lang="en-GB" sz="2400" dirty="0">
                <a:solidFill>
                  <a:schemeClr val="accent1"/>
                </a:solidFill>
              </a:rPr>
              <a:t>The Creative</a:t>
            </a:r>
          </a:p>
          <a:p>
            <a:pPr algn="ctr"/>
            <a:r>
              <a:rPr lang="en-GB" sz="2400" dirty="0">
                <a:solidFill>
                  <a:schemeClr val="accent1"/>
                </a:solidFill>
              </a:rPr>
              <a:t> Industries</a:t>
            </a:r>
            <a:endParaRPr lang="en-GB" sz="800" b="1" dirty="0">
              <a:solidFill>
                <a:schemeClr val="accent1"/>
              </a:solidFill>
            </a:endParaRPr>
          </a:p>
        </p:txBody>
      </p:sp>
      <p:pic>
        <p:nvPicPr>
          <p:cNvPr id="8" name="Picture 7">
            <a:extLst>
              <a:ext uri="{FF2B5EF4-FFF2-40B4-BE49-F238E27FC236}">
                <a16:creationId xmlns:a16="http://schemas.microsoft.com/office/drawing/2014/main" id="{5FD95370-FBC6-AC8B-08F5-28DEF47C51FF}"/>
              </a:ext>
            </a:extLst>
          </p:cNvPr>
          <p:cNvPicPr>
            <a:picLocks noChangeAspect="1"/>
          </p:cNvPicPr>
          <p:nvPr/>
        </p:nvPicPr>
        <p:blipFill rotWithShape="1">
          <a:blip r:embed="rId3"/>
          <a:srcRect b="9907"/>
          <a:stretch/>
        </p:blipFill>
        <p:spPr>
          <a:xfrm>
            <a:off x="7547609" y="3091484"/>
            <a:ext cx="4644391" cy="1829660"/>
          </a:xfrm>
          <a:prstGeom prst="rect">
            <a:avLst/>
          </a:prstGeom>
        </p:spPr>
      </p:pic>
    </p:spTree>
    <p:extLst>
      <p:ext uri="{BB962C8B-B14F-4D97-AF65-F5344CB8AC3E}">
        <p14:creationId xmlns:p14="http://schemas.microsoft.com/office/powerpoint/2010/main" val="956149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6175F2-95BA-F452-0321-9CA107A45F17}"/>
              </a:ext>
            </a:extLst>
          </p:cNvPr>
          <p:cNvSpPr txBox="1">
            <a:spLocks/>
          </p:cNvSpPr>
          <p:nvPr/>
        </p:nvSpPr>
        <p:spPr>
          <a:xfrm>
            <a:off x="427382"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Sector Skills Councils – Creative Industries</a:t>
            </a:r>
          </a:p>
        </p:txBody>
      </p:sp>
      <p:pic>
        <p:nvPicPr>
          <p:cNvPr id="6" name="Picture 5" descr="A blue square with a white link&#10;&#10;Description automatically generated">
            <a:hlinkClick r:id="rId3"/>
            <a:extLst>
              <a:ext uri="{FF2B5EF4-FFF2-40B4-BE49-F238E27FC236}">
                <a16:creationId xmlns:a16="http://schemas.microsoft.com/office/drawing/2014/main" id="{C0C11215-6DB6-B3BD-65FE-BA1D054FE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51" y="1343818"/>
            <a:ext cx="1145734" cy="1166518"/>
          </a:xfrm>
          <a:prstGeom prst="rect">
            <a:avLst/>
          </a:prstGeom>
        </p:spPr>
      </p:pic>
      <p:pic>
        <p:nvPicPr>
          <p:cNvPr id="7" name="Picture 6">
            <a:hlinkClick r:id="rId3"/>
            <a:extLst>
              <a:ext uri="{FF2B5EF4-FFF2-40B4-BE49-F238E27FC236}">
                <a16:creationId xmlns:a16="http://schemas.microsoft.com/office/drawing/2014/main" id="{40AE30B5-3ECB-B19A-547F-354995FD1390}"/>
              </a:ext>
            </a:extLst>
          </p:cNvPr>
          <p:cNvPicPr>
            <a:picLocks noChangeAspect="1"/>
          </p:cNvPicPr>
          <p:nvPr/>
        </p:nvPicPr>
        <p:blipFill>
          <a:blip r:embed="rId5"/>
          <a:stretch>
            <a:fillRect/>
          </a:stretch>
        </p:blipFill>
        <p:spPr>
          <a:xfrm>
            <a:off x="2149073" y="1343818"/>
            <a:ext cx="2176247" cy="1564395"/>
          </a:xfrm>
          <a:prstGeom prst="rect">
            <a:avLst/>
          </a:prstGeom>
        </p:spPr>
      </p:pic>
      <p:sp>
        <p:nvSpPr>
          <p:cNvPr id="8" name="Content Placeholder 2">
            <a:extLst>
              <a:ext uri="{FF2B5EF4-FFF2-40B4-BE49-F238E27FC236}">
                <a16:creationId xmlns:a16="http://schemas.microsoft.com/office/drawing/2014/main" id="{3AA5D6E3-AF48-0378-97E7-324C78D770DA}"/>
              </a:ext>
            </a:extLst>
          </p:cNvPr>
          <p:cNvSpPr>
            <a:spLocks noGrp="1"/>
          </p:cNvSpPr>
          <p:nvPr>
            <p:ph sz="half" idx="1"/>
          </p:nvPr>
        </p:nvSpPr>
        <p:spPr>
          <a:xfrm>
            <a:off x="676151" y="2703910"/>
            <a:ext cx="5181600" cy="3063875"/>
          </a:xfrm>
        </p:spPr>
        <p:txBody>
          <a:bodyPr>
            <a:normAutofit/>
          </a:bodyPr>
          <a:lstStyle/>
          <a:p>
            <a:r>
              <a:rPr lang="en-GB" dirty="0">
                <a:solidFill>
                  <a:schemeClr val="tx1"/>
                </a:solidFill>
              </a:rPr>
              <a:t>Craft</a:t>
            </a:r>
          </a:p>
          <a:p>
            <a:r>
              <a:rPr lang="en-GB" dirty="0">
                <a:solidFill>
                  <a:schemeClr val="tx1"/>
                </a:solidFill>
              </a:rPr>
              <a:t>Cultural Heritage</a:t>
            </a:r>
          </a:p>
          <a:p>
            <a:r>
              <a:rPr lang="en-GB" dirty="0">
                <a:solidFill>
                  <a:schemeClr val="tx1"/>
                </a:solidFill>
              </a:rPr>
              <a:t>Design</a:t>
            </a:r>
          </a:p>
          <a:p>
            <a:r>
              <a:rPr lang="en-GB" dirty="0">
                <a:solidFill>
                  <a:schemeClr val="tx1"/>
                </a:solidFill>
              </a:rPr>
              <a:t>Literature</a:t>
            </a:r>
          </a:p>
          <a:p>
            <a:r>
              <a:rPr lang="en-GB" dirty="0">
                <a:solidFill>
                  <a:schemeClr val="tx1"/>
                </a:solidFill>
              </a:rPr>
              <a:t>Music</a:t>
            </a:r>
          </a:p>
          <a:p>
            <a:r>
              <a:rPr lang="en-GB" dirty="0">
                <a:solidFill>
                  <a:schemeClr val="tx1"/>
                </a:solidFill>
              </a:rPr>
              <a:t>Performing and Visual Arts</a:t>
            </a:r>
          </a:p>
          <a:p>
            <a:endParaRPr lang="en-GB" dirty="0"/>
          </a:p>
        </p:txBody>
      </p:sp>
      <p:pic>
        <p:nvPicPr>
          <p:cNvPr id="9" name="Picture 8">
            <a:hlinkClick r:id="rId6"/>
            <a:extLst>
              <a:ext uri="{FF2B5EF4-FFF2-40B4-BE49-F238E27FC236}">
                <a16:creationId xmlns:a16="http://schemas.microsoft.com/office/drawing/2014/main" id="{E632A25B-CFB0-6C3E-65C5-446CC847B19B}"/>
              </a:ext>
            </a:extLst>
          </p:cNvPr>
          <p:cNvPicPr>
            <a:picLocks noChangeAspect="1"/>
          </p:cNvPicPr>
          <p:nvPr/>
        </p:nvPicPr>
        <p:blipFill>
          <a:blip r:embed="rId7"/>
          <a:stretch>
            <a:fillRect/>
          </a:stretch>
        </p:blipFill>
        <p:spPr>
          <a:xfrm>
            <a:off x="6210173" y="1088018"/>
            <a:ext cx="1207443" cy="1231118"/>
          </a:xfrm>
          <a:prstGeom prst="rect">
            <a:avLst/>
          </a:prstGeom>
        </p:spPr>
      </p:pic>
      <p:pic>
        <p:nvPicPr>
          <p:cNvPr id="10" name="Picture 2" descr="TV, Film, Radio, Interactive Media, Animation, Computer Games, Facilities, Photo Imaging, Publishing and Advertising">
            <a:hlinkClick r:id="rId6"/>
            <a:extLst>
              <a:ext uri="{FF2B5EF4-FFF2-40B4-BE49-F238E27FC236}">
                <a16:creationId xmlns:a16="http://schemas.microsoft.com/office/drawing/2014/main" id="{C5ED3C53-6860-C044-A3D0-4F0661AABC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0550" y="1126195"/>
            <a:ext cx="3016989" cy="104258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3">
            <a:extLst>
              <a:ext uri="{FF2B5EF4-FFF2-40B4-BE49-F238E27FC236}">
                <a16:creationId xmlns:a16="http://schemas.microsoft.com/office/drawing/2014/main" id="{9F097E1E-237B-8F9B-C12E-317C292F702C}"/>
              </a:ext>
            </a:extLst>
          </p:cNvPr>
          <p:cNvSpPr txBox="1">
            <a:spLocks/>
          </p:cNvSpPr>
          <p:nvPr/>
        </p:nvSpPr>
        <p:spPr>
          <a:xfrm>
            <a:off x="6172202" y="2451758"/>
            <a:ext cx="5181600" cy="3932040"/>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TV</a:t>
            </a:r>
          </a:p>
          <a:p>
            <a:r>
              <a:rPr lang="en-GB" dirty="0">
                <a:solidFill>
                  <a:schemeClr val="tx1"/>
                </a:solidFill>
              </a:rPr>
              <a:t>Film</a:t>
            </a:r>
          </a:p>
          <a:p>
            <a:r>
              <a:rPr lang="en-GB" dirty="0">
                <a:solidFill>
                  <a:schemeClr val="tx1"/>
                </a:solidFill>
              </a:rPr>
              <a:t>Radio</a:t>
            </a:r>
          </a:p>
          <a:p>
            <a:r>
              <a:rPr lang="en-GB" dirty="0">
                <a:solidFill>
                  <a:schemeClr val="tx1"/>
                </a:solidFill>
              </a:rPr>
              <a:t>Interactive Media</a:t>
            </a:r>
          </a:p>
          <a:p>
            <a:r>
              <a:rPr lang="en-GB" dirty="0">
                <a:solidFill>
                  <a:schemeClr val="tx1"/>
                </a:solidFill>
              </a:rPr>
              <a:t>Animation</a:t>
            </a:r>
          </a:p>
          <a:p>
            <a:r>
              <a:rPr lang="en-GB" dirty="0">
                <a:solidFill>
                  <a:schemeClr val="tx1"/>
                </a:solidFill>
              </a:rPr>
              <a:t>Computer Games</a:t>
            </a:r>
          </a:p>
          <a:p>
            <a:r>
              <a:rPr lang="en-GB" dirty="0">
                <a:solidFill>
                  <a:schemeClr val="tx1"/>
                </a:solidFill>
              </a:rPr>
              <a:t>Facilities</a:t>
            </a:r>
          </a:p>
          <a:p>
            <a:r>
              <a:rPr lang="en-GB" dirty="0">
                <a:solidFill>
                  <a:schemeClr val="tx1"/>
                </a:solidFill>
              </a:rPr>
              <a:t>Photo Imaging</a:t>
            </a:r>
          </a:p>
          <a:p>
            <a:r>
              <a:rPr lang="en-GB" dirty="0">
                <a:solidFill>
                  <a:schemeClr val="tx1"/>
                </a:solidFill>
              </a:rPr>
              <a:t>Publishing and Advertising</a:t>
            </a:r>
          </a:p>
          <a:p>
            <a:endParaRPr lang="en-GB" dirty="0"/>
          </a:p>
        </p:txBody>
      </p:sp>
    </p:spTree>
    <p:extLst>
      <p:ext uri="{BB962C8B-B14F-4D97-AF65-F5344CB8AC3E}">
        <p14:creationId xmlns:p14="http://schemas.microsoft.com/office/powerpoint/2010/main" val="56293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p:bldP spid="11" grpId="0" uiExpan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63CD-4C65-4E6B-93DA-40EF5D4522FA}"/>
              </a:ext>
            </a:extLst>
          </p:cNvPr>
          <p:cNvSpPr>
            <a:spLocks noGrp="1"/>
          </p:cNvSpPr>
          <p:nvPr>
            <p:ph type="title"/>
          </p:nvPr>
        </p:nvSpPr>
        <p:spPr/>
        <p:txBody>
          <a:bodyPr/>
          <a:lstStyle/>
          <a:p>
            <a:r>
              <a:rPr lang="en-GB" dirty="0"/>
              <a:t>Unions</a:t>
            </a:r>
          </a:p>
        </p:txBody>
      </p:sp>
      <p:sp>
        <p:nvSpPr>
          <p:cNvPr id="3" name="Content Placeholder 2">
            <a:extLst>
              <a:ext uri="{FF2B5EF4-FFF2-40B4-BE49-F238E27FC236}">
                <a16:creationId xmlns:a16="http://schemas.microsoft.com/office/drawing/2014/main" id="{9937D70C-6981-4957-A48A-DA80E6342B14}"/>
              </a:ext>
            </a:extLst>
          </p:cNvPr>
          <p:cNvSpPr>
            <a:spLocks noGrp="1"/>
          </p:cNvSpPr>
          <p:nvPr>
            <p:ph idx="1"/>
          </p:nvPr>
        </p:nvSpPr>
        <p:spPr>
          <a:xfrm>
            <a:off x="838200" y="1507853"/>
            <a:ext cx="4620414" cy="3673747"/>
          </a:xfrm>
        </p:spPr>
        <p:txBody>
          <a:bodyPr/>
          <a:lstStyle/>
          <a:p>
            <a:r>
              <a:rPr lang="en-GB" b="1" dirty="0" err="1">
                <a:solidFill>
                  <a:schemeClr val="accent1"/>
                </a:solidFill>
              </a:rPr>
              <a:t>Bectu</a:t>
            </a:r>
            <a:endParaRPr lang="en-GB" b="1" dirty="0">
              <a:solidFill>
                <a:schemeClr val="accent1"/>
              </a:solidFill>
            </a:endParaRPr>
          </a:p>
          <a:p>
            <a:r>
              <a:rPr lang="en-GB" b="1" dirty="0">
                <a:solidFill>
                  <a:srgbClr val="CC3399"/>
                </a:solidFill>
              </a:rPr>
              <a:t>Equity</a:t>
            </a:r>
          </a:p>
          <a:p>
            <a:r>
              <a:rPr lang="en-GB" b="1" dirty="0">
                <a:solidFill>
                  <a:schemeClr val="accent2"/>
                </a:solidFill>
              </a:rPr>
              <a:t>TUC</a:t>
            </a:r>
          </a:p>
          <a:p>
            <a:r>
              <a:rPr lang="en-GB" b="1" dirty="0">
                <a:solidFill>
                  <a:srgbClr val="7030A0"/>
                </a:solidFill>
              </a:rPr>
              <a:t>Musicians’ Union</a:t>
            </a:r>
          </a:p>
          <a:p>
            <a:r>
              <a:rPr lang="en-GB" b="1" dirty="0">
                <a:solidFill>
                  <a:schemeClr val="accent6">
                    <a:lumMod val="75000"/>
                  </a:schemeClr>
                </a:solidFill>
              </a:rPr>
              <a:t>Writers’ Guild of Great Britain</a:t>
            </a:r>
          </a:p>
          <a:p>
            <a:r>
              <a:rPr lang="en-GB" b="1" dirty="0">
                <a:solidFill>
                  <a:srgbClr val="CC3399"/>
                </a:solidFill>
              </a:rPr>
              <a:t>The Society of Authors</a:t>
            </a:r>
          </a:p>
          <a:p>
            <a:r>
              <a:rPr lang="en-GB" b="1" dirty="0">
                <a:solidFill>
                  <a:srgbClr val="0070C0"/>
                </a:solidFill>
              </a:rPr>
              <a:t>National Union of Journalists</a:t>
            </a:r>
          </a:p>
        </p:txBody>
      </p:sp>
      <p:pic>
        <p:nvPicPr>
          <p:cNvPr id="9" name="Picture 8" descr="Logo, company name&#10;&#10;Description automatically generated">
            <a:extLst>
              <a:ext uri="{FF2B5EF4-FFF2-40B4-BE49-F238E27FC236}">
                <a16:creationId xmlns:a16="http://schemas.microsoft.com/office/drawing/2014/main" id="{8B385656-FD8A-4B76-A2FB-C04DB86EB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614" y="1364478"/>
            <a:ext cx="6530120" cy="3985669"/>
          </a:xfrm>
          <a:prstGeom prst="rect">
            <a:avLst/>
          </a:prstGeom>
        </p:spPr>
      </p:pic>
      <p:sp>
        <p:nvSpPr>
          <p:cNvPr id="4" name="TextBox 3">
            <a:extLst>
              <a:ext uri="{FF2B5EF4-FFF2-40B4-BE49-F238E27FC236}">
                <a16:creationId xmlns:a16="http://schemas.microsoft.com/office/drawing/2014/main" id="{FE6DAD03-CBCB-E817-E43A-C92C53D64137}"/>
              </a:ext>
            </a:extLst>
          </p:cNvPr>
          <p:cNvSpPr txBox="1"/>
          <p:nvPr/>
        </p:nvSpPr>
        <p:spPr>
          <a:xfrm>
            <a:off x="1983934" y="5624236"/>
            <a:ext cx="6530120" cy="584775"/>
          </a:xfrm>
          <a:prstGeom prst="rect">
            <a:avLst/>
          </a:prstGeom>
          <a:noFill/>
        </p:spPr>
        <p:txBody>
          <a:bodyPr wrap="square" rtlCol="0">
            <a:spAutoFit/>
          </a:bodyPr>
          <a:lstStyle/>
          <a:p>
            <a:r>
              <a:rPr lang="en-GB" sz="3200" b="1" dirty="0">
                <a:solidFill>
                  <a:srgbClr val="CC3399"/>
                </a:solidFill>
              </a:rPr>
              <a:t>Wider Learning:  </a:t>
            </a:r>
            <a:r>
              <a:rPr lang="en-GB" sz="3200" b="1" dirty="0">
                <a:solidFill>
                  <a:schemeClr val="accent1"/>
                </a:solidFill>
                <a:hlinkClick r:id="rId4">
                  <a:extLst>
                    <a:ext uri="{A12FA001-AC4F-418D-AE19-62706E023703}">
                      <ahyp:hlinkClr xmlns:ahyp="http://schemas.microsoft.com/office/drawing/2018/hyperlinkcolor" val="tx"/>
                    </a:ext>
                  </a:extLst>
                </a:hlinkClick>
              </a:rPr>
              <a:t>Employment Laws</a:t>
            </a:r>
            <a:endParaRPr lang="en-GB" sz="3200" b="1" dirty="0">
              <a:solidFill>
                <a:schemeClr val="accent1"/>
              </a:solidFill>
            </a:endParaRPr>
          </a:p>
        </p:txBody>
      </p:sp>
      <p:pic>
        <p:nvPicPr>
          <p:cNvPr id="5" name="Picture 4" descr="A blue square with a white link&#10;&#10;Description automatically generated">
            <a:hlinkClick r:id="rId4"/>
            <a:extLst>
              <a:ext uri="{FF2B5EF4-FFF2-40B4-BE49-F238E27FC236}">
                <a16:creationId xmlns:a16="http://schemas.microsoft.com/office/drawing/2014/main" id="{BFD1D340-065F-C105-37D3-8C802A9F8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148035"/>
            <a:ext cx="1145734" cy="1166518"/>
          </a:xfrm>
          <a:prstGeom prst="rect">
            <a:avLst/>
          </a:prstGeom>
        </p:spPr>
      </p:pic>
    </p:spTree>
    <p:extLst>
      <p:ext uri="{BB962C8B-B14F-4D97-AF65-F5344CB8AC3E}">
        <p14:creationId xmlns:p14="http://schemas.microsoft.com/office/powerpoint/2010/main" val="12505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4975-59B0-6AED-FAA9-BA3839955E34}"/>
              </a:ext>
            </a:extLst>
          </p:cNvPr>
          <p:cNvSpPr>
            <a:spLocks noGrp="1"/>
          </p:cNvSpPr>
          <p:nvPr>
            <p:ph type="ctrTitle"/>
          </p:nvPr>
        </p:nvSpPr>
        <p:spPr>
          <a:xfrm>
            <a:off x="151226" y="24682"/>
            <a:ext cx="5746164" cy="1091324"/>
          </a:xfrm>
        </p:spPr>
        <p:txBody>
          <a:bodyPr>
            <a:normAutofit/>
          </a:bodyPr>
          <a:lstStyle/>
          <a:p>
            <a:r>
              <a:rPr lang="en-GB" dirty="0"/>
              <a:t>Break </a:t>
            </a:r>
            <a:r>
              <a:rPr lang="en-GB" dirty="0">
                <a:sym typeface="Wingdings" panose="05000000000000000000" pitchFamily="2" charset="2"/>
              </a:rPr>
              <a:t>Out Room</a:t>
            </a:r>
            <a:endParaRPr lang="en-GB" dirty="0"/>
          </a:p>
        </p:txBody>
      </p:sp>
      <p:grpSp>
        <p:nvGrpSpPr>
          <p:cNvPr id="10" name="Group 9">
            <a:extLst>
              <a:ext uri="{FF2B5EF4-FFF2-40B4-BE49-F238E27FC236}">
                <a16:creationId xmlns:a16="http://schemas.microsoft.com/office/drawing/2014/main" id="{09CDF645-C604-C000-ACC0-0C35767CC77F}"/>
              </a:ext>
            </a:extLst>
          </p:cNvPr>
          <p:cNvGrpSpPr/>
          <p:nvPr/>
        </p:nvGrpSpPr>
        <p:grpSpPr>
          <a:xfrm>
            <a:off x="1331002" y="980501"/>
            <a:ext cx="10829581" cy="5667807"/>
            <a:chOff x="152400" y="1229379"/>
            <a:chExt cx="11925300" cy="7673005"/>
          </a:xfrm>
        </p:grpSpPr>
        <p:sp>
          <p:nvSpPr>
            <p:cNvPr id="11" name="Rectangle 10">
              <a:extLst>
                <a:ext uri="{FF2B5EF4-FFF2-40B4-BE49-F238E27FC236}">
                  <a16:creationId xmlns:a16="http://schemas.microsoft.com/office/drawing/2014/main" id="{D24F286A-75EC-9D0E-A42D-447D97B54922}"/>
                </a:ext>
              </a:extLst>
            </p:cNvPr>
            <p:cNvSpPr/>
            <p:nvPr/>
          </p:nvSpPr>
          <p:spPr>
            <a:xfrm>
              <a:off x="152400" y="5250991"/>
              <a:ext cx="2701262" cy="147732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Democracy</a:t>
              </a:r>
            </a:p>
            <a:p>
              <a:pPr>
                <a:buClr>
                  <a:srgbClr val="3094D1"/>
                </a:buClr>
              </a:pPr>
              <a:r>
                <a:rPr lang="en-GB" dirty="0"/>
                <a:t>Democracy means that we have a say in what happens.</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2" name="Rectangle 11">
              <a:extLst>
                <a:ext uri="{FF2B5EF4-FFF2-40B4-BE49-F238E27FC236}">
                  <a16:creationId xmlns:a16="http://schemas.microsoft.com/office/drawing/2014/main" id="{BEAFB3C0-C122-4674-39DC-E7A29A20BB35}"/>
                </a:ext>
              </a:extLst>
            </p:cNvPr>
            <p:cNvSpPr/>
            <p:nvPr/>
          </p:nvSpPr>
          <p:spPr>
            <a:xfrm>
              <a:off x="6134100" y="3590775"/>
              <a:ext cx="3132418" cy="286232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Individual Liberty</a:t>
              </a:r>
            </a:p>
            <a:p>
              <a:r>
                <a:rPr lang="en-GB" dirty="0"/>
                <a:t>Individual Liberty is being free from oppressive restrictions that we work hard to protect.</a:t>
              </a:r>
            </a:p>
            <a:p>
              <a:r>
                <a:rPr lang="en-GB" dirty="0"/>
                <a:t>It is important to remember the sacrifice people have made to preserve our individual liberty, such as WW1 &amp; WW2.</a:t>
              </a:r>
            </a:p>
            <a:p>
              <a:r>
                <a:rPr lang="en-GB" dirty="0"/>
                <a:t>We have the freedom to choose how we live our lives.</a:t>
              </a:r>
              <a:endParaRPr lang="en-GB" dirty="0">
                <a:latin typeface="Source Sans Pro" panose="020B0503030403020204" pitchFamily="34" charset="0"/>
                <a:ea typeface="Source Sans Pro" panose="020B0503030403020204" pitchFamily="34" charset="0"/>
                <a:cs typeface="Arial"/>
              </a:endParaRPr>
            </a:p>
          </p:txBody>
        </p:sp>
        <p:sp>
          <p:nvSpPr>
            <p:cNvPr id="13" name="Rectangle 12">
              <a:extLst>
                <a:ext uri="{FF2B5EF4-FFF2-40B4-BE49-F238E27FC236}">
                  <a16:creationId xmlns:a16="http://schemas.microsoft.com/office/drawing/2014/main" id="{C9BDA967-1996-FBC7-E12E-5FC7857E46DB}"/>
                </a:ext>
              </a:extLst>
            </p:cNvPr>
            <p:cNvSpPr/>
            <p:nvPr/>
          </p:nvSpPr>
          <p:spPr>
            <a:xfrm>
              <a:off x="9266518" y="2777424"/>
              <a:ext cx="2811182" cy="6124960"/>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Mutual Respect &amp; Tolerance</a:t>
              </a:r>
            </a:p>
            <a:p>
              <a:r>
                <a:rPr lang="en-GB" dirty="0"/>
                <a:t>Mutual respect is the foundation for honesty and truth and meaningful communication.</a:t>
              </a:r>
            </a:p>
            <a:p>
              <a:r>
                <a:rPr lang="en-GB" dirty="0"/>
                <a:t>Britain is a multi-cultural country, and many different faiths and beliefs are celebrated here.</a:t>
              </a:r>
            </a:p>
            <a:p>
              <a:r>
                <a:rPr lang="en-GB" dirty="0"/>
                <a:t>In Britain we pride ourselves on living in peace with one another.</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4" name="Rectangle 13">
              <a:extLst>
                <a:ext uri="{FF2B5EF4-FFF2-40B4-BE49-F238E27FC236}">
                  <a16:creationId xmlns:a16="http://schemas.microsoft.com/office/drawing/2014/main" id="{30B6B8BD-B913-6F0C-6F01-84C296E6C960}"/>
                </a:ext>
              </a:extLst>
            </p:cNvPr>
            <p:cNvSpPr/>
            <p:nvPr/>
          </p:nvSpPr>
          <p:spPr>
            <a:xfrm>
              <a:off x="3020739" y="4696994"/>
              <a:ext cx="3113362" cy="274998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The Rule of Law</a:t>
              </a:r>
            </a:p>
            <a:p>
              <a:pPr>
                <a:buClr>
                  <a:srgbClr val="3094D1"/>
                </a:buClr>
              </a:pPr>
              <a:r>
                <a:rPr lang="en-GB" dirty="0"/>
                <a:t>All people and institutions are subject to and accountable to law that is fairly</a:t>
              </a:r>
              <a:r>
                <a:rPr lang="en-GB" b="1" dirty="0"/>
                <a:t> </a:t>
              </a:r>
              <a:r>
                <a:rPr lang="en-GB" dirty="0"/>
                <a:t>applied and enforced, no one is above the law.</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pic>
          <p:nvPicPr>
            <p:cNvPr id="15" name="Picture 2">
              <a:extLst>
                <a:ext uri="{FF2B5EF4-FFF2-40B4-BE49-F238E27FC236}">
                  <a16:creationId xmlns:a16="http://schemas.microsoft.com/office/drawing/2014/main" id="{57E8C9D3-3CE6-67C8-F56C-6B679B801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621" y="122937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0994C158-0BA7-24B8-AAB5-2898400E5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398" y="3244306"/>
              <a:ext cx="1518277" cy="1518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7A28F6DD-C148-3ABF-8658-B0E7B4FCF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94" y="1971966"/>
              <a:ext cx="1676660" cy="1676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CED77F4-2C19-84F3-3F15-9C6A387873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509" y="3740096"/>
              <a:ext cx="1600200" cy="160019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E9925691-E854-38B2-5C2F-6D3BD5D55830}"/>
              </a:ext>
            </a:extLst>
          </p:cNvPr>
          <p:cNvSpPr txBox="1"/>
          <p:nvPr/>
        </p:nvSpPr>
        <p:spPr>
          <a:xfrm>
            <a:off x="1282208" y="1189177"/>
            <a:ext cx="2175763" cy="523220"/>
          </a:xfrm>
          <a:prstGeom prst="rect">
            <a:avLst/>
          </a:prstGeom>
          <a:noFill/>
        </p:spPr>
        <p:txBody>
          <a:bodyPr wrap="square" rtlCol="0">
            <a:spAutoFit/>
          </a:bodyPr>
          <a:lstStyle/>
          <a:p>
            <a:r>
              <a:rPr lang="en-GB" sz="2800" b="1" dirty="0">
                <a:solidFill>
                  <a:srgbClr val="FE007F"/>
                </a:solidFill>
              </a:rPr>
              <a:t>20 minutes</a:t>
            </a:r>
          </a:p>
        </p:txBody>
      </p:sp>
      <p:pic>
        <p:nvPicPr>
          <p:cNvPr id="3" name="Picture 2">
            <a:extLst>
              <a:ext uri="{FF2B5EF4-FFF2-40B4-BE49-F238E27FC236}">
                <a16:creationId xmlns:a16="http://schemas.microsoft.com/office/drawing/2014/main" id="{432A68F9-5E8A-E688-283E-5BD9624C3C86}"/>
              </a:ext>
            </a:extLst>
          </p:cNvPr>
          <p:cNvPicPr>
            <a:picLocks noChangeAspect="1"/>
          </p:cNvPicPr>
          <p:nvPr/>
        </p:nvPicPr>
        <p:blipFill>
          <a:blip r:embed="rId7"/>
          <a:stretch>
            <a:fillRect/>
          </a:stretch>
        </p:blipFill>
        <p:spPr>
          <a:xfrm>
            <a:off x="4676976" y="5573244"/>
            <a:ext cx="695040" cy="695040"/>
          </a:xfrm>
          <a:prstGeom prst="rect">
            <a:avLst/>
          </a:prstGeom>
        </p:spPr>
      </p:pic>
      <p:sp>
        <p:nvSpPr>
          <p:cNvPr id="4" name="TextBox 3">
            <a:extLst>
              <a:ext uri="{FF2B5EF4-FFF2-40B4-BE49-F238E27FC236}">
                <a16:creationId xmlns:a16="http://schemas.microsoft.com/office/drawing/2014/main" id="{F8508B76-283F-8E6D-75ED-D0BF491D8598}"/>
              </a:ext>
            </a:extLst>
          </p:cNvPr>
          <p:cNvSpPr txBox="1"/>
          <p:nvPr/>
        </p:nvSpPr>
        <p:spPr>
          <a:xfrm>
            <a:off x="368178" y="5635225"/>
            <a:ext cx="4504592" cy="523220"/>
          </a:xfrm>
          <a:prstGeom prst="rect">
            <a:avLst/>
          </a:prstGeom>
          <a:noFill/>
        </p:spPr>
        <p:txBody>
          <a:bodyPr wrap="square" rtlCol="0">
            <a:spAutoFit/>
          </a:bodyPr>
          <a:lstStyle/>
          <a:p>
            <a:r>
              <a:rPr lang="en-US" sz="2800" b="1" dirty="0">
                <a:solidFill>
                  <a:srgbClr val="FF0000"/>
                </a:solidFill>
              </a:rPr>
              <a:t>Click here </a:t>
            </a:r>
            <a:r>
              <a:rPr lang="en-US" sz="2800" dirty="0"/>
              <a:t>to go to Jamboard </a:t>
            </a:r>
          </a:p>
        </p:txBody>
      </p:sp>
      <p:sp>
        <p:nvSpPr>
          <p:cNvPr id="5" name="TextBox 4">
            <a:extLst>
              <a:ext uri="{FF2B5EF4-FFF2-40B4-BE49-F238E27FC236}">
                <a16:creationId xmlns:a16="http://schemas.microsoft.com/office/drawing/2014/main" id="{76C80C67-6B9E-80CE-1475-0F584E32341E}"/>
              </a:ext>
            </a:extLst>
          </p:cNvPr>
          <p:cNvSpPr txBox="1"/>
          <p:nvPr/>
        </p:nvSpPr>
        <p:spPr>
          <a:xfrm>
            <a:off x="1282208" y="1858740"/>
            <a:ext cx="6121831" cy="369332"/>
          </a:xfrm>
          <a:prstGeom prst="rect">
            <a:avLst/>
          </a:prstGeom>
          <a:noFill/>
        </p:spPr>
        <p:txBody>
          <a:bodyPr wrap="square" rtlCol="0">
            <a:spAutoFit/>
          </a:bodyPr>
          <a:lstStyle/>
          <a:p>
            <a:r>
              <a:rPr lang="en-GB" b="1" dirty="0">
                <a:solidFill>
                  <a:srgbClr val="00B050"/>
                </a:solidFill>
              </a:rPr>
              <a:t>Find a job, training or apprenticeship</a:t>
            </a:r>
          </a:p>
        </p:txBody>
      </p:sp>
      <p:pic>
        <p:nvPicPr>
          <p:cNvPr id="6" name="Content Placeholder 3">
            <a:extLst>
              <a:ext uri="{FF2B5EF4-FFF2-40B4-BE49-F238E27FC236}">
                <a16:creationId xmlns:a16="http://schemas.microsoft.com/office/drawing/2014/main" id="{4DF8BC68-2BAB-A7DD-534B-189E2F8883EC}"/>
              </a:ext>
            </a:extLst>
          </p:cNvPr>
          <p:cNvPicPr>
            <a:picLocks noChangeAspect="1"/>
          </p:cNvPicPr>
          <p:nvPr/>
        </p:nvPicPr>
        <p:blipFill>
          <a:blip r:embed="rId8"/>
          <a:stretch>
            <a:fillRect/>
          </a:stretch>
        </p:blipFill>
        <p:spPr>
          <a:xfrm>
            <a:off x="307584" y="1054918"/>
            <a:ext cx="974623" cy="1725827"/>
          </a:xfrm>
          <a:prstGeom prst="rect">
            <a:avLst/>
          </a:prstGeom>
        </p:spPr>
      </p:pic>
    </p:spTree>
    <p:extLst>
      <p:ext uri="{BB962C8B-B14F-4D97-AF65-F5344CB8AC3E}">
        <p14:creationId xmlns:p14="http://schemas.microsoft.com/office/powerpoint/2010/main" val="123923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CE61-EAE3-4234-94AB-8B364ACBE390}"/>
              </a:ext>
            </a:extLst>
          </p:cNvPr>
          <p:cNvSpPr>
            <a:spLocks noGrp="1"/>
          </p:cNvSpPr>
          <p:nvPr>
            <p:ph type="title"/>
          </p:nvPr>
        </p:nvSpPr>
        <p:spPr>
          <a:xfrm>
            <a:off x="-415862" y="0"/>
            <a:ext cx="7846229" cy="1140580"/>
          </a:xfrm>
        </p:spPr>
        <p:txBody>
          <a:bodyPr>
            <a:normAutofit/>
          </a:bodyPr>
          <a:lstStyle/>
          <a:p>
            <a:pPr algn="ctr"/>
            <a:r>
              <a:rPr lang="en-GB" dirty="0"/>
              <a:t>Methods of Recruitment </a:t>
            </a:r>
          </a:p>
        </p:txBody>
      </p:sp>
      <p:sp>
        <p:nvSpPr>
          <p:cNvPr id="9" name="TextBox 8">
            <a:extLst>
              <a:ext uri="{FF2B5EF4-FFF2-40B4-BE49-F238E27FC236}">
                <a16:creationId xmlns:a16="http://schemas.microsoft.com/office/drawing/2014/main" id="{953C5F0E-8151-CE2F-08D8-451627902BE0}"/>
              </a:ext>
            </a:extLst>
          </p:cNvPr>
          <p:cNvSpPr txBox="1"/>
          <p:nvPr/>
        </p:nvSpPr>
        <p:spPr>
          <a:xfrm>
            <a:off x="445495" y="1551853"/>
            <a:ext cx="11301009" cy="4524315"/>
          </a:xfrm>
          <a:prstGeom prst="rect">
            <a:avLst/>
          </a:prstGeom>
          <a:noFill/>
        </p:spPr>
        <p:txBody>
          <a:bodyPr wrap="square" numCol="2" rtlCol="0">
            <a:spAutoFit/>
          </a:bodyPr>
          <a:lstStyle/>
          <a:p>
            <a:pPr marL="457200" indent="-457200">
              <a:buFont typeface="Arial" panose="020B0604020202020204" pitchFamily="34" charset="0"/>
              <a:buChar char="•"/>
            </a:pPr>
            <a:r>
              <a:rPr lang="en-GB" sz="3600" b="1" dirty="0">
                <a:solidFill>
                  <a:srgbClr val="00B050"/>
                </a:solidFill>
              </a:rPr>
              <a:t>Direct Advertising</a:t>
            </a:r>
          </a:p>
          <a:p>
            <a:pPr marL="457200" indent="-457200">
              <a:buFont typeface="Arial" panose="020B0604020202020204" pitchFamily="34" charset="0"/>
              <a:buChar char="•"/>
            </a:pPr>
            <a:r>
              <a:rPr lang="en-GB" sz="3600" b="1" dirty="0">
                <a:solidFill>
                  <a:srgbClr val="CC3399"/>
                </a:solidFill>
              </a:rPr>
              <a:t>Talent Pool Bases</a:t>
            </a:r>
          </a:p>
          <a:p>
            <a:pPr marL="457200" indent="-457200">
              <a:buFont typeface="Arial" panose="020B0604020202020204" pitchFamily="34" charset="0"/>
              <a:buChar char="•"/>
            </a:pPr>
            <a:r>
              <a:rPr lang="en-GB" sz="3600" b="1" dirty="0">
                <a:solidFill>
                  <a:schemeClr val="accent2"/>
                </a:solidFill>
              </a:rPr>
              <a:t>Employee Referrals</a:t>
            </a:r>
          </a:p>
          <a:p>
            <a:pPr marL="457200" indent="-457200">
              <a:buFont typeface="Arial" panose="020B0604020202020204" pitchFamily="34" charset="0"/>
              <a:buChar char="•"/>
            </a:pPr>
            <a:r>
              <a:rPr lang="en-GB" sz="3600" b="1" dirty="0">
                <a:solidFill>
                  <a:srgbClr val="0070C0"/>
                </a:solidFill>
              </a:rPr>
              <a:t>Promotions &amp; Transfers</a:t>
            </a:r>
          </a:p>
          <a:p>
            <a:pPr marL="457200" indent="-457200">
              <a:buFont typeface="Arial" panose="020B0604020202020204" pitchFamily="34" charset="0"/>
              <a:buChar char="•"/>
            </a:pPr>
            <a:r>
              <a:rPr lang="en-GB" sz="3600" b="1" dirty="0">
                <a:solidFill>
                  <a:srgbClr val="7030A0"/>
                </a:solidFill>
              </a:rPr>
              <a:t>DWP</a:t>
            </a:r>
          </a:p>
          <a:p>
            <a:pPr marL="457200" indent="-457200">
              <a:buFont typeface="Arial" panose="020B0604020202020204" pitchFamily="34" charset="0"/>
              <a:buChar char="•"/>
            </a:pPr>
            <a:r>
              <a:rPr lang="en-GB" sz="3600" b="1" dirty="0">
                <a:solidFill>
                  <a:srgbClr val="00B050"/>
                </a:solidFill>
              </a:rPr>
              <a:t>Recruitment Agencies</a:t>
            </a:r>
          </a:p>
          <a:p>
            <a:pPr marL="457200" indent="-457200">
              <a:buFont typeface="Arial" panose="020B0604020202020204" pitchFamily="34" charset="0"/>
              <a:buChar char="•"/>
            </a:pPr>
            <a:endParaRPr lang="en-GB" sz="3600" b="1" dirty="0">
              <a:solidFill>
                <a:srgbClr val="00B050"/>
              </a:solidFill>
            </a:endParaRPr>
          </a:p>
          <a:p>
            <a:pPr marL="457200" indent="-457200">
              <a:buFont typeface="Arial" panose="020B0604020202020204" pitchFamily="34" charset="0"/>
              <a:buChar char="•"/>
            </a:pPr>
            <a:endParaRPr lang="en-GB" sz="3600" b="1" dirty="0">
              <a:solidFill>
                <a:srgbClr val="00B050"/>
              </a:solidFill>
            </a:endParaRPr>
          </a:p>
          <a:p>
            <a:pPr marL="457200" indent="-457200">
              <a:buFont typeface="Arial" panose="020B0604020202020204" pitchFamily="34" charset="0"/>
              <a:buChar char="•"/>
            </a:pPr>
            <a:r>
              <a:rPr lang="en-GB" sz="3600" b="1" dirty="0">
                <a:solidFill>
                  <a:srgbClr val="CC3399"/>
                </a:solidFill>
              </a:rPr>
              <a:t>Bulletin Boards</a:t>
            </a:r>
            <a:endParaRPr lang="en-GB" sz="3600" dirty="0"/>
          </a:p>
          <a:p>
            <a:pPr marL="457200" indent="-457200">
              <a:buFont typeface="Arial" panose="020B0604020202020204" pitchFamily="34" charset="0"/>
              <a:buChar char="•"/>
            </a:pPr>
            <a:r>
              <a:rPr lang="en-GB" sz="3600" b="1" dirty="0">
                <a:solidFill>
                  <a:schemeClr val="accent2"/>
                </a:solidFill>
              </a:rPr>
              <a:t>Professional Organisations</a:t>
            </a:r>
          </a:p>
          <a:p>
            <a:pPr marL="457200" indent="-457200">
              <a:buFont typeface="Arial" panose="020B0604020202020204" pitchFamily="34" charset="0"/>
              <a:buChar char="•"/>
            </a:pPr>
            <a:r>
              <a:rPr lang="en-GB" sz="3600" b="1" dirty="0">
                <a:solidFill>
                  <a:schemeClr val="accent1"/>
                </a:solidFill>
              </a:rPr>
              <a:t>Internships &amp; Apprenticeships</a:t>
            </a:r>
          </a:p>
          <a:p>
            <a:pPr marL="457200" indent="-457200">
              <a:buFont typeface="Arial" panose="020B0604020202020204" pitchFamily="34" charset="0"/>
              <a:buChar char="•"/>
            </a:pPr>
            <a:r>
              <a:rPr lang="en-GB" sz="3600" b="1" dirty="0">
                <a:solidFill>
                  <a:srgbClr val="7030A0"/>
                </a:solidFill>
              </a:rPr>
              <a:t>Recruitment Events</a:t>
            </a:r>
          </a:p>
          <a:p>
            <a:pPr marL="457200" indent="-457200">
              <a:buFont typeface="Arial" panose="020B0604020202020204" pitchFamily="34" charset="0"/>
              <a:buChar char="•"/>
            </a:pPr>
            <a:r>
              <a:rPr lang="en-GB" sz="3600" b="1" dirty="0">
                <a:solidFill>
                  <a:srgbClr val="00B050"/>
                </a:solidFill>
              </a:rPr>
              <a:t>Word of mouth</a:t>
            </a:r>
            <a:endParaRPr lang="en-GB" sz="3600" dirty="0"/>
          </a:p>
        </p:txBody>
      </p:sp>
      <p:sp>
        <p:nvSpPr>
          <p:cNvPr id="10" name="TextBox 9">
            <a:extLst>
              <a:ext uri="{FF2B5EF4-FFF2-40B4-BE49-F238E27FC236}">
                <a16:creationId xmlns:a16="http://schemas.microsoft.com/office/drawing/2014/main" id="{B906A9F7-7DAB-4665-17D8-6E4D2B2D8653}"/>
              </a:ext>
            </a:extLst>
          </p:cNvPr>
          <p:cNvSpPr txBox="1"/>
          <p:nvPr/>
        </p:nvSpPr>
        <p:spPr>
          <a:xfrm>
            <a:off x="2110078" y="5306147"/>
            <a:ext cx="9480884" cy="584775"/>
          </a:xfrm>
          <a:prstGeom prst="rect">
            <a:avLst/>
          </a:prstGeom>
          <a:noFill/>
        </p:spPr>
        <p:txBody>
          <a:bodyPr wrap="square" rtlCol="0">
            <a:spAutoFit/>
          </a:bodyPr>
          <a:lstStyle/>
          <a:p>
            <a:r>
              <a:rPr lang="en-GB" sz="3200" b="1" dirty="0">
                <a:solidFill>
                  <a:srgbClr val="CC3399"/>
                </a:solidFill>
              </a:rPr>
              <a:t>Can you think of any other methods?</a:t>
            </a:r>
          </a:p>
        </p:txBody>
      </p:sp>
      <p:pic>
        <p:nvPicPr>
          <p:cNvPr id="12" name="Picture 11">
            <a:extLst>
              <a:ext uri="{FF2B5EF4-FFF2-40B4-BE49-F238E27FC236}">
                <a16:creationId xmlns:a16="http://schemas.microsoft.com/office/drawing/2014/main" id="{EC8EC05D-E4EC-2B0F-0A93-7467881DBDDF}"/>
              </a:ext>
            </a:extLst>
          </p:cNvPr>
          <p:cNvPicPr>
            <a:picLocks noChangeAspect="1"/>
          </p:cNvPicPr>
          <p:nvPr/>
        </p:nvPicPr>
        <p:blipFill>
          <a:blip r:embed="rId3"/>
          <a:stretch>
            <a:fillRect/>
          </a:stretch>
        </p:blipFill>
        <p:spPr>
          <a:xfrm>
            <a:off x="1162032" y="4970060"/>
            <a:ext cx="792504" cy="1256947"/>
          </a:xfrm>
          <a:prstGeom prst="rect">
            <a:avLst/>
          </a:prstGeom>
        </p:spPr>
      </p:pic>
    </p:spTree>
    <p:extLst>
      <p:ext uri="{BB962C8B-B14F-4D97-AF65-F5344CB8AC3E}">
        <p14:creationId xmlns:p14="http://schemas.microsoft.com/office/powerpoint/2010/main" val="122426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anim calcmode="lin" valueType="num">
                                      <p:cBhvr additive="base">
                                        <p:cTn id="43"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 calcmode="lin" valueType="num">
                                      <p:cBhvr additive="base">
                                        <p:cTn id="49"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xEl>
                                              <p:pRg st="10" end="10"/>
                                            </p:txEl>
                                          </p:spTgt>
                                        </p:tgtEl>
                                        <p:attrNameLst>
                                          <p:attrName>style.visibility</p:attrName>
                                        </p:attrNameLst>
                                      </p:cBhvr>
                                      <p:to>
                                        <p:strVal val="visible"/>
                                      </p:to>
                                    </p:set>
                                    <p:anim calcmode="lin" valueType="num">
                                      <p:cBhvr additive="base">
                                        <p:cTn id="55"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xEl>
                                              <p:pRg st="11" end="11"/>
                                            </p:txEl>
                                          </p:spTgt>
                                        </p:tgtEl>
                                        <p:attrNameLst>
                                          <p:attrName>style.visibility</p:attrName>
                                        </p:attrNameLst>
                                      </p:cBhvr>
                                      <p:to>
                                        <p:strVal val="visible"/>
                                      </p:to>
                                    </p:set>
                                    <p:anim calcmode="lin" valueType="num">
                                      <p:cBhvr additive="base">
                                        <p:cTn id="61"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xEl>
                                              <p:pRg st="12" end="12"/>
                                            </p:txEl>
                                          </p:spTgt>
                                        </p:tgtEl>
                                        <p:attrNameLst>
                                          <p:attrName>style.visibility</p:attrName>
                                        </p:attrNameLst>
                                      </p:cBhvr>
                                      <p:to>
                                        <p:strVal val="visible"/>
                                      </p:to>
                                    </p:set>
                                    <p:anim calcmode="lin" valueType="num">
                                      <p:cBhvr additive="base">
                                        <p:cTn id="67"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ppt_x"/>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8" presetClass="emph" presetSubtype="0" fill="hold" nodeType="clickEffect">
                                  <p:stCondLst>
                                    <p:cond delay="0"/>
                                  </p:stCondLst>
                                  <p:childTnLst>
                                    <p:animRot by="21600000">
                                      <p:cBhvr>
                                        <p:cTn id="78" dur="2000" fill="hold"/>
                                        <p:tgtEl>
                                          <p:spTgt spid="12"/>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1DC5-B5B3-C212-8521-4F0777D568DE}"/>
              </a:ext>
            </a:extLst>
          </p:cNvPr>
          <p:cNvSpPr>
            <a:spLocks noGrp="1"/>
          </p:cNvSpPr>
          <p:nvPr>
            <p:ph type="title"/>
          </p:nvPr>
        </p:nvSpPr>
        <p:spPr>
          <a:xfrm>
            <a:off x="633664" y="-40201"/>
            <a:ext cx="10515600" cy="1325563"/>
          </a:xfrm>
        </p:spPr>
        <p:txBody>
          <a:bodyPr/>
          <a:lstStyle/>
          <a:p>
            <a:r>
              <a:rPr lang="en-GB" dirty="0"/>
              <a:t>Transferable Skills</a:t>
            </a:r>
          </a:p>
        </p:txBody>
      </p:sp>
      <p:pic>
        <p:nvPicPr>
          <p:cNvPr id="4" name="Content Placeholder 3" descr="Presentation with checklist with solid fill">
            <a:extLst>
              <a:ext uri="{FF2B5EF4-FFF2-40B4-BE49-F238E27FC236}">
                <a16:creationId xmlns:a16="http://schemas.microsoft.com/office/drawing/2014/main" id="{3CAEC83F-2084-5613-8FAB-646D8632D58E}"/>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49706" y="2004052"/>
            <a:ext cx="914400" cy="914400"/>
          </a:xfrm>
          <a:prstGeom prst="rect">
            <a:avLst/>
          </a:prstGeom>
        </p:spPr>
      </p:pic>
      <p:sp>
        <p:nvSpPr>
          <p:cNvPr id="5" name="TextBox 4">
            <a:extLst>
              <a:ext uri="{FF2B5EF4-FFF2-40B4-BE49-F238E27FC236}">
                <a16:creationId xmlns:a16="http://schemas.microsoft.com/office/drawing/2014/main" id="{64A7B349-0010-6871-20C1-7CD683D6CA37}"/>
              </a:ext>
            </a:extLst>
          </p:cNvPr>
          <p:cNvSpPr txBox="1"/>
          <p:nvPr/>
        </p:nvSpPr>
        <p:spPr>
          <a:xfrm>
            <a:off x="1780674" y="1768754"/>
            <a:ext cx="9111916" cy="1384995"/>
          </a:xfrm>
          <a:prstGeom prst="rect">
            <a:avLst/>
          </a:prstGeom>
          <a:noFill/>
        </p:spPr>
        <p:txBody>
          <a:bodyPr wrap="square" rtlCol="0">
            <a:spAutoFit/>
          </a:bodyPr>
          <a:lstStyle/>
          <a:p>
            <a:r>
              <a:rPr lang="en-GB" sz="2800" b="1" dirty="0">
                <a:solidFill>
                  <a:srgbClr val="CC3399"/>
                </a:solidFill>
              </a:rPr>
              <a:t>Definition:</a:t>
            </a:r>
          </a:p>
          <a:p>
            <a:r>
              <a:rPr lang="en-GB" sz="2800" b="1" dirty="0">
                <a:solidFill>
                  <a:srgbClr val="00B050"/>
                </a:solidFill>
              </a:rPr>
              <a:t>Skill, ability, natural talent individuals can carry with them and readily apply to a new job or work environment.</a:t>
            </a:r>
          </a:p>
        </p:txBody>
      </p:sp>
      <p:sp>
        <p:nvSpPr>
          <p:cNvPr id="6" name="TextBox 5">
            <a:extLst>
              <a:ext uri="{FF2B5EF4-FFF2-40B4-BE49-F238E27FC236}">
                <a16:creationId xmlns:a16="http://schemas.microsoft.com/office/drawing/2014/main" id="{B4FE8C3E-5766-94F4-F5CA-FBC02BB77B6E}"/>
              </a:ext>
            </a:extLst>
          </p:cNvPr>
          <p:cNvSpPr txBox="1"/>
          <p:nvPr/>
        </p:nvSpPr>
        <p:spPr>
          <a:xfrm>
            <a:off x="3304673" y="3451155"/>
            <a:ext cx="5582653" cy="584775"/>
          </a:xfrm>
          <a:prstGeom prst="rect">
            <a:avLst/>
          </a:prstGeom>
          <a:noFill/>
        </p:spPr>
        <p:txBody>
          <a:bodyPr wrap="square" rtlCol="0">
            <a:spAutoFit/>
          </a:bodyPr>
          <a:lstStyle/>
          <a:p>
            <a:r>
              <a:rPr lang="en-GB" sz="3200" b="1" dirty="0">
                <a:solidFill>
                  <a:srgbClr val="CC3399"/>
                </a:solidFill>
              </a:rPr>
              <a:t>Hard Skills vs Soft Skills</a:t>
            </a:r>
          </a:p>
        </p:txBody>
      </p:sp>
      <p:sp>
        <p:nvSpPr>
          <p:cNvPr id="7" name="TextBox 6">
            <a:extLst>
              <a:ext uri="{FF2B5EF4-FFF2-40B4-BE49-F238E27FC236}">
                <a16:creationId xmlns:a16="http://schemas.microsoft.com/office/drawing/2014/main" id="{1AC8B2F3-B54C-5C70-B867-5A7D73CABA51}"/>
              </a:ext>
            </a:extLst>
          </p:cNvPr>
          <p:cNvSpPr txBox="1"/>
          <p:nvPr/>
        </p:nvSpPr>
        <p:spPr>
          <a:xfrm>
            <a:off x="1925053" y="4035930"/>
            <a:ext cx="8823158" cy="954107"/>
          </a:xfrm>
          <a:prstGeom prst="rect">
            <a:avLst/>
          </a:prstGeom>
          <a:noFill/>
        </p:spPr>
        <p:txBody>
          <a:bodyPr wrap="square" rtlCol="0">
            <a:spAutoFit/>
          </a:bodyPr>
          <a:lstStyle/>
          <a:p>
            <a:r>
              <a:rPr lang="en-GB" sz="2800" b="1" dirty="0">
                <a:solidFill>
                  <a:srgbClr val="00B050"/>
                </a:solidFill>
              </a:rPr>
              <a:t>How can I portray this skill so that it supports the idea of doing what I want to do in my next job/opportunity? </a:t>
            </a:r>
          </a:p>
        </p:txBody>
      </p:sp>
      <p:pic>
        <p:nvPicPr>
          <p:cNvPr id="8" name="Picture 7">
            <a:extLst>
              <a:ext uri="{FF2B5EF4-FFF2-40B4-BE49-F238E27FC236}">
                <a16:creationId xmlns:a16="http://schemas.microsoft.com/office/drawing/2014/main" id="{CE79F377-CB57-1D10-6C1E-054F24ED42F8}"/>
              </a:ext>
            </a:extLst>
          </p:cNvPr>
          <p:cNvPicPr>
            <a:picLocks noChangeAspect="1"/>
          </p:cNvPicPr>
          <p:nvPr/>
        </p:nvPicPr>
        <p:blipFill>
          <a:blip r:embed="rId5"/>
          <a:stretch>
            <a:fillRect/>
          </a:stretch>
        </p:blipFill>
        <p:spPr>
          <a:xfrm rot="20835425">
            <a:off x="778573" y="4906547"/>
            <a:ext cx="792504" cy="1256947"/>
          </a:xfrm>
          <a:prstGeom prst="rect">
            <a:avLst/>
          </a:prstGeom>
        </p:spPr>
      </p:pic>
      <p:sp>
        <p:nvSpPr>
          <p:cNvPr id="9" name="TextBox 8">
            <a:extLst>
              <a:ext uri="{FF2B5EF4-FFF2-40B4-BE49-F238E27FC236}">
                <a16:creationId xmlns:a16="http://schemas.microsoft.com/office/drawing/2014/main" id="{643034EA-DE72-42A1-CA19-87A415B76066}"/>
              </a:ext>
            </a:extLst>
          </p:cNvPr>
          <p:cNvSpPr txBox="1"/>
          <p:nvPr/>
        </p:nvSpPr>
        <p:spPr>
          <a:xfrm>
            <a:off x="2526630" y="5405247"/>
            <a:ext cx="7138737" cy="584775"/>
          </a:xfrm>
          <a:prstGeom prst="rect">
            <a:avLst/>
          </a:prstGeom>
          <a:noFill/>
        </p:spPr>
        <p:txBody>
          <a:bodyPr wrap="square" rtlCol="0">
            <a:spAutoFit/>
          </a:bodyPr>
          <a:lstStyle/>
          <a:p>
            <a:r>
              <a:rPr lang="en-GB" sz="3200" b="1" dirty="0">
                <a:solidFill>
                  <a:srgbClr val="CC3399"/>
                </a:solidFill>
              </a:rPr>
              <a:t>What transferable skills do you have?</a:t>
            </a:r>
          </a:p>
        </p:txBody>
      </p:sp>
      <p:sp>
        <p:nvSpPr>
          <p:cNvPr id="10" name="Text Placeholder 2">
            <a:extLst>
              <a:ext uri="{FF2B5EF4-FFF2-40B4-BE49-F238E27FC236}">
                <a16:creationId xmlns:a16="http://schemas.microsoft.com/office/drawing/2014/main" id="{ACD56F61-7A6F-B7AF-2378-44BB9FEB6A41}"/>
              </a:ext>
            </a:extLst>
          </p:cNvPr>
          <p:cNvSpPr txBox="1">
            <a:spLocks/>
          </p:cNvSpPr>
          <p:nvPr/>
        </p:nvSpPr>
        <p:spPr>
          <a:xfrm>
            <a:off x="7928390" y="0"/>
            <a:ext cx="4343820" cy="6331671"/>
          </a:xfrm>
          <a:prstGeom prst="rect">
            <a:avLst/>
          </a:prstGeom>
          <a:solidFill>
            <a:srgbClr val="FFC000"/>
          </a:solidFill>
        </p:spPr>
        <p:txBody>
          <a:bodyPr vert="horz" lIns="109728" tIns="109728" rIns="109728" bIns="91440" rtlCol="0" anchor="t">
            <a:noAutofit/>
          </a:bodyPr>
          <a:lstStyle>
            <a:lvl1pPr marL="0" indent="0" algn="ctr" defTabSz="914400" rtl="0" eaLnBrk="1" latinLnBrk="0" hangingPunct="1">
              <a:lnSpc>
                <a:spcPct val="130000"/>
              </a:lnSpc>
              <a:spcBef>
                <a:spcPts val="0"/>
              </a:spcBef>
              <a:buFont typeface="Corbel" panose="020B0503020204020204" pitchFamily="34" charset="0"/>
              <a:buNone/>
              <a:defRPr sz="2400" b="0" kern="1200" spc="150" baseline="0">
                <a:solidFill>
                  <a:schemeClr val="tx1">
                    <a:lumMod val="75000"/>
                    <a:lumOff val="25000"/>
                  </a:schemeClr>
                </a:solidFill>
                <a:latin typeface="+mn-lt"/>
                <a:ea typeface="+mn-ea"/>
                <a:cs typeface="+mn-cs"/>
              </a:defRPr>
            </a:lvl1pPr>
            <a:lvl2pPr marL="457200" indent="0" algn="l" defTabSz="914400" rtl="0" eaLnBrk="1" latinLnBrk="0" hangingPunct="1">
              <a:lnSpc>
                <a:spcPct val="140000"/>
              </a:lnSpc>
              <a:spcBef>
                <a:spcPts val="930"/>
              </a:spcBef>
              <a:buFont typeface="Corbel" panose="020B0503020204020204" pitchFamily="34" charset="0"/>
              <a:buNone/>
              <a:defRPr sz="2000" kern="1200" spc="150" baseline="0">
                <a:solidFill>
                  <a:schemeClr val="tx1">
                    <a:tint val="75000"/>
                  </a:schemeClr>
                </a:solidFill>
                <a:latin typeface="+mn-lt"/>
                <a:ea typeface="+mn-ea"/>
                <a:cs typeface="+mn-cs"/>
              </a:defRPr>
            </a:lvl2pPr>
            <a:lvl3pPr marL="914400" indent="0" algn="l" defTabSz="914400" rtl="0" eaLnBrk="1" latinLnBrk="0" hangingPunct="1">
              <a:lnSpc>
                <a:spcPct val="140000"/>
              </a:lnSpc>
              <a:spcBef>
                <a:spcPts val="930"/>
              </a:spcBef>
              <a:buFont typeface="Corbel" panose="020B0503020204020204" pitchFamily="34" charset="0"/>
              <a:buNone/>
              <a:defRPr sz="1800" i="1" kern="1200" spc="150" baseline="0">
                <a:solidFill>
                  <a:schemeClr val="tx1">
                    <a:tint val="75000"/>
                  </a:schemeClr>
                </a:solidFill>
                <a:latin typeface="+mn-lt"/>
                <a:ea typeface="+mn-ea"/>
                <a:cs typeface="+mn-cs"/>
              </a:defRPr>
            </a:lvl3pPr>
            <a:lvl4pPr marL="137160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tint val="75000"/>
                  </a:schemeClr>
                </a:solidFill>
                <a:latin typeface="+mn-lt"/>
                <a:ea typeface="+mn-ea"/>
                <a:cs typeface="+mn-cs"/>
              </a:defRPr>
            </a:lvl4pPr>
            <a:lvl5pPr marL="1828800" indent="0" algn="l" defTabSz="914400" rtl="0" eaLnBrk="1" latinLnBrk="0" hangingPunct="1">
              <a:lnSpc>
                <a:spcPct val="140000"/>
              </a:lnSpc>
              <a:spcBef>
                <a:spcPts val="930"/>
              </a:spcBef>
              <a:buFont typeface="Corbel" panose="020B0503020204020204" pitchFamily="34" charset="0"/>
              <a:buNone/>
              <a:defRPr sz="1600" i="1" kern="1200" spc="150" baseline="0">
                <a:solidFill>
                  <a:schemeClr val="tx1">
                    <a:tint val="75000"/>
                  </a:schemeClr>
                </a:solidFill>
                <a:latin typeface="+mn-lt"/>
                <a:ea typeface="+mn-ea"/>
                <a:cs typeface="+mn-cs"/>
              </a:defRPr>
            </a:lvl5pPr>
            <a:lvl6pPr marL="2286000" indent="0" algn="l" defTabSz="914400" rtl="0" eaLnBrk="1" latinLnBrk="0" hangingPunct="1">
              <a:lnSpc>
                <a:spcPct val="111000"/>
              </a:lnSpc>
              <a:spcBef>
                <a:spcPts val="930"/>
              </a:spcBef>
              <a:buFont typeface="Corbel" panose="020B0503020204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11000"/>
              </a:lnSpc>
              <a:spcBef>
                <a:spcPts val="930"/>
              </a:spcBef>
              <a:buFont typeface="Corbel" panose="020B0503020204020204" pitchFamily="34" charset="0"/>
              <a:buNone/>
              <a:defRPr sz="1600" i="1" kern="1200">
                <a:solidFill>
                  <a:schemeClr val="tx1">
                    <a:tint val="75000"/>
                  </a:schemeClr>
                </a:solidFill>
                <a:latin typeface="+mn-lt"/>
                <a:ea typeface="+mn-ea"/>
                <a:cs typeface="+mn-cs"/>
              </a:defRPr>
            </a:lvl7pPr>
            <a:lvl8pPr marL="3200400" indent="0" algn="l" defTabSz="914400" rtl="0" eaLnBrk="1" latinLnBrk="0" hangingPunct="1">
              <a:lnSpc>
                <a:spcPct val="111000"/>
              </a:lnSpc>
              <a:spcBef>
                <a:spcPts val="930"/>
              </a:spcBef>
              <a:buFont typeface="Corbel" panose="020B0503020204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111000"/>
              </a:lnSpc>
              <a:spcBef>
                <a:spcPts val="930"/>
              </a:spcBef>
              <a:buFont typeface="Corbel" panose="020B0503020204020204" pitchFamily="34" charset="0"/>
              <a:buNone/>
              <a:defRPr sz="1600" i="1" kern="1200">
                <a:solidFill>
                  <a:schemeClr val="tx1">
                    <a:tint val="75000"/>
                  </a:schemeClr>
                </a:solidFill>
                <a:latin typeface="+mn-lt"/>
                <a:ea typeface="+mn-ea"/>
                <a:cs typeface="+mn-cs"/>
              </a:defRPr>
            </a:lvl9pPr>
          </a:lstStyle>
          <a:p>
            <a:pPr algn="l">
              <a:lnSpc>
                <a:spcPct val="150000"/>
              </a:lnSpc>
              <a:spcBef>
                <a:spcPts val="930"/>
              </a:spcBef>
            </a:pPr>
            <a:r>
              <a:rPr lang="en-GB" sz="3600" b="1" dirty="0">
                <a:solidFill>
                  <a:srgbClr val="CC3399"/>
                </a:solidFill>
              </a:rPr>
              <a:t>Transferable skills</a:t>
            </a:r>
            <a:endParaRPr lang="en-GB" b="1" dirty="0">
              <a:solidFill>
                <a:srgbClr val="CC3399"/>
              </a:solidFill>
            </a:endParaRPr>
          </a:p>
          <a:p>
            <a:pPr marL="285750" indent="-285750" algn="l">
              <a:lnSpc>
                <a:spcPct val="150000"/>
              </a:lnSpc>
              <a:spcBef>
                <a:spcPts val="930"/>
              </a:spcBef>
              <a:buFont typeface="Arial" panose="020B0604020202020204" pitchFamily="34" charset="0"/>
              <a:buChar char="•"/>
            </a:pPr>
            <a:r>
              <a:rPr lang="en-GB" b="1" dirty="0">
                <a:solidFill>
                  <a:schemeClr val="accent1"/>
                </a:solidFill>
              </a:rPr>
              <a:t>Personal attributes</a:t>
            </a:r>
          </a:p>
          <a:p>
            <a:pPr marL="285750" indent="-285750" algn="l">
              <a:lnSpc>
                <a:spcPct val="150000"/>
              </a:lnSpc>
              <a:spcBef>
                <a:spcPts val="930"/>
              </a:spcBef>
              <a:buFont typeface="Arial" panose="020B0604020202020204" pitchFamily="34" charset="0"/>
              <a:buChar char="•"/>
            </a:pPr>
            <a:r>
              <a:rPr lang="en-GB" b="1" dirty="0">
                <a:solidFill>
                  <a:schemeClr val="accent1"/>
                </a:solidFill>
              </a:rPr>
              <a:t>Time management</a:t>
            </a:r>
          </a:p>
          <a:p>
            <a:pPr marL="285750" indent="-285750" algn="l">
              <a:lnSpc>
                <a:spcPct val="150000"/>
              </a:lnSpc>
              <a:spcBef>
                <a:spcPts val="930"/>
              </a:spcBef>
              <a:buFont typeface="Arial" panose="020B0604020202020204" pitchFamily="34" charset="0"/>
              <a:buChar char="•"/>
            </a:pPr>
            <a:r>
              <a:rPr lang="en-GB" b="1" dirty="0">
                <a:solidFill>
                  <a:schemeClr val="accent1"/>
                </a:solidFill>
              </a:rPr>
              <a:t>Punctuality</a:t>
            </a:r>
          </a:p>
          <a:p>
            <a:pPr marL="285750" indent="-285750" algn="l">
              <a:lnSpc>
                <a:spcPct val="150000"/>
              </a:lnSpc>
              <a:spcBef>
                <a:spcPts val="930"/>
              </a:spcBef>
              <a:buFont typeface="Arial" panose="020B0604020202020204" pitchFamily="34" charset="0"/>
              <a:buChar char="•"/>
            </a:pPr>
            <a:r>
              <a:rPr lang="en-GB" b="1" dirty="0">
                <a:solidFill>
                  <a:schemeClr val="accent1"/>
                </a:solidFill>
              </a:rPr>
              <a:t>Knowledge base</a:t>
            </a:r>
          </a:p>
          <a:p>
            <a:pPr marL="285750" indent="-285750" algn="l">
              <a:lnSpc>
                <a:spcPct val="150000"/>
              </a:lnSpc>
              <a:spcBef>
                <a:spcPts val="930"/>
              </a:spcBef>
              <a:buFont typeface="Arial" panose="020B0604020202020204" pitchFamily="34" charset="0"/>
              <a:buChar char="•"/>
            </a:pPr>
            <a:r>
              <a:rPr lang="en-GB" b="1" dirty="0">
                <a:solidFill>
                  <a:schemeClr val="accent1"/>
                </a:solidFill>
              </a:rPr>
              <a:t>Skills base</a:t>
            </a:r>
          </a:p>
          <a:p>
            <a:pPr marL="285750" indent="-285750" algn="l">
              <a:lnSpc>
                <a:spcPct val="150000"/>
              </a:lnSpc>
              <a:spcBef>
                <a:spcPts val="930"/>
              </a:spcBef>
              <a:buFont typeface="Arial" panose="020B0604020202020204" pitchFamily="34" charset="0"/>
              <a:buChar char="•"/>
            </a:pPr>
            <a:r>
              <a:rPr lang="en-GB" b="1" dirty="0">
                <a:solidFill>
                  <a:schemeClr val="accent1"/>
                </a:solidFill>
              </a:rPr>
              <a:t>Efficiency</a:t>
            </a:r>
          </a:p>
          <a:p>
            <a:pPr marL="285750" indent="-285750" algn="l">
              <a:lnSpc>
                <a:spcPct val="150000"/>
              </a:lnSpc>
              <a:spcBef>
                <a:spcPts val="930"/>
              </a:spcBef>
              <a:buFont typeface="Arial" panose="020B0604020202020204" pitchFamily="34" charset="0"/>
              <a:buChar char="•"/>
            </a:pPr>
            <a:r>
              <a:rPr lang="en-GB" b="1" dirty="0">
                <a:solidFill>
                  <a:schemeClr val="accent1"/>
                </a:solidFill>
              </a:rPr>
              <a:t>Self-presentation</a:t>
            </a:r>
          </a:p>
          <a:p>
            <a:pPr marL="285750" indent="-285750" algn="l">
              <a:lnSpc>
                <a:spcPct val="150000"/>
              </a:lnSpc>
              <a:spcBef>
                <a:spcPts val="930"/>
              </a:spcBef>
              <a:buFont typeface="Arial" panose="020B0604020202020204" pitchFamily="34" charset="0"/>
              <a:buChar char="•"/>
            </a:pPr>
            <a:r>
              <a:rPr lang="en-GB" b="1" dirty="0">
                <a:solidFill>
                  <a:schemeClr val="accent1"/>
                </a:solidFill>
              </a:rPr>
              <a:t>Working with others</a:t>
            </a:r>
            <a:endParaRPr lang="en-US" b="1" dirty="0">
              <a:solidFill>
                <a:schemeClr val="accent1"/>
              </a:solidFill>
            </a:endParaRPr>
          </a:p>
        </p:txBody>
      </p:sp>
    </p:spTree>
    <p:extLst>
      <p:ext uri="{BB962C8B-B14F-4D97-AF65-F5344CB8AC3E}">
        <p14:creationId xmlns:p14="http://schemas.microsoft.com/office/powerpoint/2010/main" val="220508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85CE39-8949-4E0A-AE69-FEF4CA7DB42B}"/>
              </a:ext>
            </a:extLst>
          </p:cNvPr>
          <p:cNvSpPr>
            <a:spLocks noGrp="1"/>
          </p:cNvSpPr>
          <p:nvPr>
            <p:ph type="body" idx="1"/>
          </p:nvPr>
        </p:nvSpPr>
        <p:spPr>
          <a:xfrm>
            <a:off x="6833295" y="0"/>
            <a:ext cx="5358705" cy="6352674"/>
          </a:xfrm>
          <a:solidFill>
            <a:schemeClr val="accent6"/>
          </a:solidFill>
        </p:spPr>
        <p:txBody>
          <a:bodyPr vert="horz" lIns="109728" tIns="109728" rIns="109728" bIns="91440" rtlCol="0" anchor="t">
            <a:normAutofit fontScale="92500"/>
          </a:bodyPr>
          <a:lstStyle/>
          <a:p>
            <a:pPr marL="171450" indent="-171450" algn="l">
              <a:lnSpc>
                <a:spcPct val="150000"/>
              </a:lnSpc>
              <a:spcBef>
                <a:spcPts val="930"/>
              </a:spcBef>
              <a:buFont typeface="Arial" panose="020B0604020202020204" pitchFamily="34" charset="0"/>
              <a:buChar char="•"/>
            </a:pPr>
            <a:r>
              <a:rPr lang="en-GB" sz="2700" b="1" dirty="0">
                <a:solidFill>
                  <a:srgbClr val="0070C0"/>
                </a:solidFill>
              </a:rPr>
              <a:t>Industry Specific Skills</a:t>
            </a:r>
          </a:p>
          <a:p>
            <a:pPr marL="171450" indent="-171450" algn="l">
              <a:lnSpc>
                <a:spcPct val="150000"/>
              </a:lnSpc>
              <a:spcBef>
                <a:spcPts val="930"/>
              </a:spcBef>
              <a:buFont typeface="Arial" panose="020B0604020202020204" pitchFamily="34" charset="0"/>
              <a:buChar char="•"/>
            </a:pPr>
            <a:r>
              <a:rPr lang="en-GB" sz="2700" b="1" dirty="0">
                <a:solidFill>
                  <a:srgbClr val="0070C0"/>
                </a:solidFill>
              </a:rPr>
              <a:t>Qualification (Level, undergraduate, postgraduate, professional)</a:t>
            </a:r>
          </a:p>
          <a:p>
            <a:pPr marL="171450" indent="-171450" algn="l">
              <a:lnSpc>
                <a:spcPct val="150000"/>
              </a:lnSpc>
              <a:spcBef>
                <a:spcPts val="930"/>
              </a:spcBef>
              <a:buFont typeface="Arial" panose="020B0604020202020204" pitchFamily="34" charset="0"/>
              <a:buChar char="•"/>
            </a:pPr>
            <a:r>
              <a:rPr lang="en-GB" sz="2700" b="1" dirty="0">
                <a:solidFill>
                  <a:srgbClr val="0070C0"/>
                </a:solidFill>
              </a:rPr>
              <a:t>Training</a:t>
            </a:r>
          </a:p>
          <a:p>
            <a:pPr marL="171450" indent="-171450" algn="l">
              <a:lnSpc>
                <a:spcPct val="150000"/>
              </a:lnSpc>
              <a:spcBef>
                <a:spcPts val="930"/>
              </a:spcBef>
              <a:buFont typeface="Arial" panose="020B0604020202020204" pitchFamily="34" charset="0"/>
              <a:buChar char="•"/>
            </a:pPr>
            <a:r>
              <a:rPr lang="en-GB" sz="2700" b="1" dirty="0">
                <a:solidFill>
                  <a:srgbClr val="0070C0"/>
                </a:solidFill>
              </a:rPr>
              <a:t>Continuing Professional Development</a:t>
            </a:r>
          </a:p>
          <a:p>
            <a:pPr marL="171450" indent="-171450" algn="l">
              <a:lnSpc>
                <a:spcPct val="150000"/>
              </a:lnSpc>
              <a:spcBef>
                <a:spcPts val="930"/>
              </a:spcBef>
              <a:buFont typeface="Arial" panose="020B0604020202020204" pitchFamily="34" charset="0"/>
              <a:buChar char="•"/>
            </a:pPr>
            <a:r>
              <a:rPr lang="en-GB" sz="2700" b="1" dirty="0">
                <a:solidFill>
                  <a:srgbClr val="0070C0"/>
                </a:solidFill>
              </a:rPr>
              <a:t>Upskilling</a:t>
            </a:r>
          </a:p>
          <a:p>
            <a:pPr marL="171450" indent="-171450" algn="l">
              <a:lnSpc>
                <a:spcPct val="150000"/>
              </a:lnSpc>
              <a:spcBef>
                <a:spcPts val="930"/>
              </a:spcBef>
              <a:buFont typeface="Arial" panose="020B0604020202020204" pitchFamily="34" charset="0"/>
              <a:buChar char="•"/>
            </a:pPr>
            <a:r>
              <a:rPr lang="en-GB" sz="2700" b="1" dirty="0">
                <a:solidFill>
                  <a:srgbClr val="0070C0"/>
                </a:solidFill>
              </a:rPr>
              <a:t>On the job training</a:t>
            </a:r>
          </a:p>
          <a:p>
            <a:pPr marL="171450" indent="-171450" algn="l">
              <a:lnSpc>
                <a:spcPct val="150000"/>
              </a:lnSpc>
              <a:spcBef>
                <a:spcPts val="930"/>
              </a:spcBef>
              <a:buFont typeface="Arial" panose="020B0604020202020204" pitchFamily="34" charset="0"/>
              <a:buChar char="•"/>
            </a:pPr>
            <a:r>
              <a:rPr lang="en-GB" sz="2700" b="1" dirty="0">
                <a:solidFill>
                  <a:srgbClr val="0070C0"/>
                </a:solidFill>
              </a:rPr>
              <a:t>Internships</a:t>
            </a:r>
          </a:p>
        </p:txBody>
      </p:sp>
      <p:pic>
        <p:nvPicPr>
          <p:cNvPr id="4" name="Picture 3" descr="A close-up of a white hexagon with red text&#10;&#10;Description automatically generated">
            <a:extLst>
              <a:ext uri="{FF2B5EF4-FFF2-40B4-BE49-F238E27FC236}">
                <a16:creationId xmlns:a16="http://schemas.microsoft.com/office/drawing/2014/main" id="{D49C258D-E777-EB7F-5943-D7D5101F5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61" y="1393912"/>
            <a:ext cx="4951478" cy="2304830"/>
          </a:xfrm>
          <a:prstGeom prst="rect">
            <a:avLst/>
          </a:prstGeom>
          <a:ln w="76200">
            <a:solidFill>
              <a:srgbClr val="FF0000"/>
            </a:solidFill>
          </a:ln>
        </p:spPr>
      </p:pic>
      <p:sp>
        <p:nvSpPr>
          <p:cNvPr id="6" name="Title 1">
            <a:extLst>
              <a:ext uri="{FF2B5EF4-FFF2-40B4-BE49-F238E27FC236}">
                <a16:creationId xmlns:a16="http://schemas.microsoft.com/office/drawing/2014/main" id="{B2A70AA4-1032-6EF1-20E1-58FADF81A463}"/>
              </a:ext>
            </a:extLst>
          </p:cNvPr>
          <p:cNvSpPr txBox="1">
            <a:spLocks/>
          </p:cNvSpPr>
          <p:nvPr/>
        </p:nvSpPr>
        <p:spPr>
          <a:xfrm>
            <a:off x="450208" y="-26685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r>
              <a:rPr lang="en-GB" dirty="0"/>
              <a:t>Professional Skills</a:t>
            </a:r>
          </a:p>
        </p:txBody>
      </p:sp>
      <p:sp>
        <p:nvSpPr>
          <p:cNvPr id="10" name="TextBox 9">
            <a:extLst>
              <a:ext uri="{FF2B5EF4-FFF2-40B4-BE49-F238E27FC236}">
                <a16:creationId xmlns:a16="http://schemas.microsoft.com/office/drawing/2014/main" id="{E4C56B33-06A2-2C11-4874-72C18895E508}"/>
              </a:ext>
            </a:extLst>
          </p:cNvPr>
          <p:cNvSpPr txBox="1"/>
          <p:nvPr/>
        </p:nvSpPr>
        <p:spPr>
          <a:xfrm>
            <a:off x="216762" y="4076770"/>
            <a:ext cx="7138737" cy="584775"/>
          </a:xfrm>
          <a:prstGeom prst="rect">
            <a:avLst/>
          </a:prstGeom>
          <a:noFill/>
        </p:spPr>
        <p:txBody>
          <a:bodyPr wrap="square" rtlCol="0">
            <a:spAutoFit/>
          </a:bodyPr>
          <a:lstStyle/>
          <a:p>
            <a:r>
              <a:rPr lang="en-GB" sz="3200" b="1" dirty="0">
                <a:solidFill>
                  <a:srgbClr val="CC3399"/>
                </a:solidFill>
              </a:rPr>
              <a:t>What professional skills do you have?</a:t>
            </a:r>
          </a:p>
        </p:txBody>
      </p:sp>
      <p:pic>
        <p:nvPicPr>
          <p:cNvPr id="11" name="Picture 10">
            <a:extLst>
              <a:ext uri="{FF2B5EF4-FFF2-40B4-BE49-F238E27FC236}">
                <a16:creationId xmlns:a16="http://schemas.microsoft.com/office/drawing/2014/main" id="{7E3FE9C4-488E-E032-BD54-EEC9C346CE0F}"/>
              </a:ext>
            </a:extLst>
          </p:cNvPr>
          <p:cNvPicPr>
            <a:picLocks noChangeAspect="1"/>
          </p:cNvPicPr>
          <p:nvPr/>
        </p:nvPicPr>
        <p:blipFill>
          <a:blip r:embed="rId4"/>
          <a:stretch>
            <a:fillRect/>
          </a:stretch>
        </p:blipFill>
        <p:spPr>
          <a:xfrm>
            <a:off x="5789965" y="4774203"/>
            <a:ext cx="792504" cy="1256947"/>
          </a:xfrm>
          <a:prstGeom prst="rect">
            <a:avLst/>
          </a:prstGeom>
        </p:spPr>
      </p:pic>
      <p:sp>
        <p:nvSpPr>
          <p:cNvPr id="12" name="TextBox 11">
            <a:extLst>
              <a:ext uri="{FF2B5EF4-FFF2-40B4-BE49-F238E27FC236}">
                <a16:creationId xmlns:a16="http://schemas.microsoft.com/office/drawing/2014/main" id="{089A38BB-7D8A-C1E9-2126-953B2F8EFBC0}"/>
              </a:ext>
            </a:extLst>
          </p:cNvPr>
          <p:cNvSpPr txBox="1"/>
          <p:nvPr/>
        </p:nvSpPr>
        <p:spPr>
          <a:xfrm>
            <a:off x="1795620" y="5108284"/>
            <a:ext cx="3458817" cy="830997"/>
          </a:xfrm>
          <a:prstGeom prst="rect">
            <a:avLst/>
          </a:prstGeom>
          <a:noFill/>
        </p:spPr>
        <p:txBody>
          <a:bodyPr wrap="square" rtlCol="0">
            <a:spAutoFit/>
          </a:bodyPr>
          <a:lstStyle/>
          <a:p>
            <a:r>
              <a:rPr lang="en-GB" sz="2400" b="1" dirty="0">
                <a:solidFill>
                  <a:srgbClr val="0070C0"/>
                </a:solidFill>
                <a:hlinkClick r:id="rId5"/>
              </a:rPr>
              <a:t>Job Search Statistics UK - </a:t>
            </a:r>
            <a:r>
              <a:rPr lang="en-GB" sz="2400" b="1" dirty="0" err="1">
                <a:solidFill>
                  <a:srgbClr val="0070C0"/>
                </a:solidFill>
                <a:hlinkClick r:id="rId5"/>
              </a:rPr>
              <a:t>StandOut</a:t>
            </a:r>
            <a:r>
              <a:rPr lang="en-GB" sz="2400" b="1" dirty="0">
                <a:solidFill>
                  <a:srgbClr val="0070C0"/>
                </a:solidFill>
                <a:hlinkClick r:id="rId5"/>
              </a:rPr>
              <a:t> CV </a:t>
            </a:r>
            <a:endParaRPr lang="en-GB" sz="2400" b="1" dirty="0">
              <a:solidFill>
                <a:srgbClr val="0070C0"/>
              </a:solidFill>
            </a:endParaRPr>
          </a:p>
        </p:txBody>
      </p:sp>
      <p:pic>
        <p:nvPicPr>
          <p:cNvPr id="13" name="Picture 12" descr="A blue square with a white link&#10;&#10;Description automatically generated">
            <a:hlinkClick r:id="rId5"/>
            <a:extLst>
              <a:ext uri="{FF2B5EF4-FFF2-40B4-BE49-F238E27FC236}">
                <a16:creationId xmlns:a16="http://schemas.microsoft.com/office/drawing/2014/main" id="{771A4384-9082-7B22-E3F2-DC023AF6B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208" y="4975774"/>
            <a:ext cx="1145734" cy="1166518"/>
          </a:xfrm>
          <a:prstGeom prst="rect">
            <a:avLst/>
          </a:prstGeom>
        </p:spPr>
      </p:pic>
    </p:spTree>
    <p:extLst>
      <p:ext uri="{BB962C8B-B14F-4D97-AF65-F5344CB8AC3E}">
        <p14:creationId xmlns:p14="http://schemas.microsoft.com/office/powerpoint/2010/main" val="63526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43FB-F67B-450B-A070-0B870507156D}"/>
              </a:ext>
            </a:extLst>
          </p:cNvPr>
          <p:cNvSpPr txBox="1">
            <a:spLocks noGrp="1"/>
          </p:cNvSpPr>
          <p:nvPr>
            <p:ph type="ctrTitle"/>
          </p:nvPr>
        </p:nvSpPr>
        <p:spPr>
          <a:xfrm>
            <a:off x="647201" y="175905"/>
            <a:ext cx="3980884" cy="792954"/>
          </a:xfrm>
        </p:spPr>
        <p:txBody>
          <a:bodyPr>
            <a:noAutofit/>
          </a:bodyPr>
          <a:lstStyle/>
          <a:p>
            <a:pPr lvl="0" algn="l"/>
            <a:r>
              <a:rPr lang="en-GB" sz="4000" dirty="0"/>
              <a:t>Plenary</a:t>
            </a:r>
          </a:p>
        </p:txBody>
      </p:sp>
      <p:pic>
        <p:nvPicPr>
          <p:cNvPr id="10" name="Picture 9" descr="A group of people standing next to a computer&#10;&#10;Description automatically generated with medium confidence">
            <a:extLst>
              <a:ext uri="{FF2B5EF4-FFF2-40B4-BE49-F238E27FC236}">
                <a16:creationId xmlns:a16="http://schemas.microsoft.com/office/drawing/2014/main" id="{166B1F3F-8C93-75C9-A56E-EF4DC2ABAF11}"/>
              </a:ext>
            </a:extLst>
          </p:cNvPr>
          <p:cNvPicPr>
            <a:picLocks noChangeAspect="1"/>
          </p:cNvPicPr>
          <p:nvPr/>
        </p:nvPicPr>
        <p:blipFill>
          <a:blip r:embed="rId3"/>
          <a:stretch>
            <a:fillRect/>
          </a:stretch>
        </p:blipFill>
        <p:spPr>
          <a:xfrm>
            <a:off x="1409797" y="1791507"/>
            <a:ext cx="2833975" cy="2833975"/>
          </a:xfrm>
          <a:prstGeom prst="rect">
            <a:avLst/>
          </a:prstGeom>
        </p:spPr>
      </p:pic>
      <p:pic>
        <p:nvPicPr>
          <p:cNvPr id="12" name="Picture 11" descr="A picture containing stationary, envelope, letter, thumbtack&#10;&#10;Description automatically generated">
            <a:extLst>
              <a:ext uri="{FF2B5EF4-FFF2-40B4-BE49-F238E27FC236}">
                <a16:creationId xmlns:a16="http://schemas.microsoft.com/office/drawing/2014/main" id="{7D331D00-A53D-8271-97DD-C0E0B3614B2D}"/>
              </a:ext>
            </a:extLst>
          </p:cNvPr>
          <p:cNvPicPr>
            <a:picLocks noChangeAspect="1"/>
          </p:cNvPicPr>
          <p:nvPr/>
        </p:nvPicPr>
        <p:blipFill>
          <a:blip r:embed="rId4"/>
          <a:stretch>
            <a:fillRect/>
          </a:stretch>
        </p:blipFill>
        <p:spPr>
          <a:xfrm>
            <a:off x="5457372" y="73863"/>
            <a:ext cx="5573485" cy="6269265"/>
          </a:xfrm>
          <a:prstGeom prst="rect">
            <a:avLst/>
          </a:prstGeom>
        </p:spPr>
      </p:pic>
      <p:sp>
        <p:nvSpPr>
          <p:cNvPr id="4" name="TextBox 3">
            <a:extLst>
              <a:ext uri="{FF2B5EF4-FFF2-40B4-BE49-F238E27FC236}">
                <a16:creationId xmlns:a16="http://schemas.microsoft.com/office/drawing/2014/main" id="{1D53B33F-3611-4D9C-3CE2-E3C92ECC452D}"/>
              </a:ext>
            </a:extLst>
          </p:cNvPr>
          <p:cNvSpPr txBox="1"/>
          <p:nvPr/>
        </p:nvSpPr>
        <p:spPr>
          <a:xfrm>
            <a:off x="6096000" y="2513402"/>
            <a:ext cx="4539916" cy="2554545"/>
          </a:xfrm>
          <a:prstGeom prst="rect">
            <a:avLst/>
          </a:prstGeom>
          <a:noFill/>
        </p:spPr>
        <p:txBody>
          <a:bodyPr wrap="square" rtlCol="0">
            <a:spAutoFit/>
          </a:bodyPr>
          <a:lstStyle/>
          <a:p>
            <a:pPr algn="ctr"/>
            <a:r>
              <a:rPr lang="en-GB" sz="3200" b="1" dirty="0">
                <a:solidFill>
                  <a:srgbClr val="CC3399"/>
                </a:solidFill>
              </a:rPr>
              <a:t>Take one minute to compose two statements in your head to explain what we have learnt and how we have learnt it</a:t>
            </a:r>
          </a:p>
        </p:txBody>
      </p:sp>
    </p:spTree>
    <p:extLst>
      <p:ext uri="{BB962C8B-B14F-4D97-AF65-F5344CB8AC3E}">
        <p14:creationId xmlns:p14="http://schemas.microsoft.com/office/powerpoint/2010/main" val="811150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50045" y="0"/>
            <a:ext cx="10515600" cy="1325563"/>
          </a:xfrm>
        </p:spPr>
        <p:txBody>
          <a:bodyPr anchor="ctr">
            <a:normAutofit/>
          </a:bodyPr>
          <a:lstStyle/>
          <a:p>
            <a:r>
              <a:rPr lang="en-GB" dirty="0"/>
              <a:t>This Session  </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4" y="934158"/>
            <a:ext cx="7866303" cy="5684882"/>
          </a:xfrm>
        </p:spPr>
        <p:txBody>
          <a:bodyPr>
            <a:normAutofit fontScale="92500"/>
          </a:bodyPr>
          <a:lstStyle/>
          <a:p>
            <a:r>
              <a:rPr lang="en-GB" sz="2400" b="1" dirty="0">
                <a:solidFill>
                  <a:srgbClr val="FE007F"/>
                </a:solidFill>
              </a:rPr>
              <a:t>Intent</a:t>
            </a:r>
          </a:p>
          <a:p>
            <a:r>
              <a:rPr lang="en-GB" sz="2400" dirty="0">
                <a:solidFill>
                  <a:srgbClr val="000000"/>
                </a:solidFill>
              </a:rPr>
              <a:t>The purpose of this session is to develop your knowledge about recruitment methods and job opportunities within the creative industries and to discover training and recruitment opportunities.</a:t>
            </a:r>
          </a:p>
          <a:p>
            <a:r>
              <a:rPr lang="en-GB" sz="2400" b="1" dirty="0">
                <a:solidFill>
                  <a:srgbClr val="FE007F"/>
                </a:solidFill>
              </a:rPr>
              <a:t>Implementation</a:t>
            </a:r>
          </a:p>
          <a:p>
            <a:pPr marL="342900" indent="-342900">
              <a:buFontTx/>
              <a:buChar char="-"/>
            </a:pPr>
            <a:r>
              <a:rPr lang="en-GB" sz="2400" dirty="0">
                <a:solidFill>
                  <a:schemeClr val="tx1"/>
                </a:solidFill>
              </a:rPr>
              <a:t>Research different recruitment methods</a:t>
            </a:r>
          </a:p>
          <a:p>
            <a:pPr marL="342900" indent="-342900">
              <a:buFontTx/>
              <a:buChar char="-"/>
            </a:pPr>
            <a:r>
              <a:rPr lang="en-GB" sz="2400" dirty="0">
                <a:solidFill>
                  <a:schemeClr val="tx1"/>
                </a:solidFill>
              </a:rPr>
              <a:t>Explore different types of employment</a:t>
            </a:r>
          </a:p>
          <a:p>
            <a:pPr marL="342900" indent="-342900">
              <a:buFontTx/>
              <a:buChar char="-"/>
            </a:pPr>
            <a:r>
              <a:rPr lang="en-GB" sz="2400" dirty="0">
                <a:solidFill>
                  <a:schemeClr val="tx1"/>
                </a:solidFill>
              </a:rPr>
              <a:t>Understand the role of Sector Skills Councils</a:t>
            </a:r>
          </a:p>
          <a:p>
            <a:pPr marL="342900" indent="-342900">
              <a:buFontTx/>
              <a:buChar char="-"/>
            </a:pPr>
            <a:r>
              <a:rPr lang="en-GB" sz="2400" dirty="0">
                <a:solidFill>
                  <a:schemeClr val="tx1"/>
                </a:solidFill>
              </a:rPr>
              <a:t>Explore training and job opportunities</a:t>
            </a:r>
          </a:p>
          <a:p>
            <a:r>
              <a:rPr lang="en-GB" sz="2400" b="1" dirty="0">
                <a:solidFill>
                  <a:srgbClr val="FE007F"/>
                </a:solidFill>
              </a:rPr>
              <a:t>Impact</a:t>
            </a:r>
          </a:p>
          <a:p>
            <a:r>
              <a:rPr lang="en-GB" sz="2400" dirty="0">
                <a:solidFill>
                  <a:schemeClr val="tx1"/>
                </a:solidFill>
              </a:rPr>
              <a:t>Upon completion of this unit, you will have a better understanding of different  job roles and employment opportunities in the Creative Industries; where  to find them, and organisations that provide training and support for each sector.</a:t>
            </a:r>
          </a:p>
        </p:txBody>
      </p:sp>
      <p:sp>
        <p:nvSpPr>
          <p:cNvPr id="6" name="TextBox 5">
            <a:extLst>
              <a:ext uri="{FF2B5EF4-FFF2-40B4-BE49-F238E27FC236}">
                <a16:creationId xmlns:a16="http://schemas.microsoft.com/office/drawing/2014/main" id="{CA3E9AAE-307B-454C-B3D2-F57F6EB063B7}"/>
              </a:ext>
            </a:extLst>
          </p:cNvPr>
          <p:cNvSpPr txBox="1"/>
          <p:nvPr/>
        </p:nvSpPr>
        <p:spPr>
          <a:xfrm>
            <a:off x="7967529" y="1954462"/>
            <a:ext cx="3804550" cy="830997"/>
          </a:xfrm>
          <a:prstGeom prst="rect">
            <a:avLst/>
          </a:prstGeom>
          <a:noFill/>
        </p:spPr>
        <p:txBody>
          <a:bodyPr wrap="square">
            <a:spAutoFit/>
          </a:bodyPr>
          <a:lstStyle/>
          <a:p>
            <a:pPr algn="ctr"/>
            <a:r>
              <a:rPr lang="en-GB" sz="2400" dirty="0">
                <a:solidFill>
                  <a:schemeClr val="accent1"/>
                </a:solidFill>
              </a:rPr>
              <a:t>The Creative</a:t>
            </a:r>
          </a:p>
          <a:p>
            <a:pPr algn="ctr"/>
            <a:r>
              <a:rPr lang="en-GB" sz="2400" dirty="0">
                <a:solidFill>
                  <a:schemeClr val="accent1"/>
                </a:solidFill>
              </a:rPr>
              <a:t> Industries</a:t>
            </a:r>
            <a:endParaRPr lang="en-GB" sz="800" b="1" dirty="0">
              <a:solidFill>
                <a:schemeClr val="accent1"/>
              </a:solidFill>
            </a:endParaRPr>
          </a:p>
        </p:txBody>
      </p:sp>
      <p:pic>
        <p:nvPicPr>
          <p:cNvPr id="8" name="Picture 7">
            <a:extLst>
              <a:ext uri="{FF2B5EF4-FFF2-40B4-BE49-F238E27FC236}">
                <a16:creationId xmlns:a16="http://schemas.microsoft.com/office/drawing/2014/main" id="{5FD95370-FBC6-AC8B-08F5-28DEF47C51FF}"/>
              </a:ext>
            </a:extLst>
          </p:cNvPr>
          <p:cNvPicPr>
            <a:picLocks noChangeAspect="1"/>
          </p:cNvPicPr>
          <p:nvPr/>
        </p:nvPicPr>
        <p:blipFill rotWithShape="1">
          <a:blip r:embed="rId3"/>
          <a:srcRect b="9907"/>
          <a:stretch/>
        </p:blipFill>
        <p:spPr>
          <a:xfrm>
            <a:off x="7547609" y="3091484"/>
            <a:ext cx="4644391" cy="1829660"/>
          </a:xfrm>
          <a:prstGeom prst="rect">
            <a:avLst/>
          </a:prstGeom>
        </p:spPr>
      </p:pic>
    </p:spTree>
    <p:extLst>
      <p:ext uri="{BB962C8B-B14F-4D97-AF65-F5344CB8AC3E}">
        <p14:creationId xmlns:p14="http://schemas.microsoft.com/office/powerpoint/2010/main" val="3418852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269511"/>
            <a:ext cx="11381014" cy="1238961"/>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Assessment Activity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Unit 003 The Creative Industries</a:t>
            </a:r>
          </a:p>
          <a:p>
            <a:pPr marL="0" marR="0" lvl="0" indent="0" algn="ctr" defTabSz="914400" rtl="0" eaLnBrk="1" fontAlgn="auto" latinLnBrk="0" hangingPunct="1">
              <a:lnSpc>
                <a:spcPct val="90000"/>
              </a:lnSpc>
              <a:spcBef>
                <a:spcPct val="0"/>
              </a:spcBef>
              <a:spcAft>
                <a:spcPts val="0"/>
              </a:spcAft>
              <a:buClrTx/>
              <a:buSzTx/>
              <a:buFontTx/>
              <a:buNone/>
              <a:tabLst/>
              <a:defRPr/>
            </a:pPr>
            <a:r>
              <a:rPr lang="en-GB" sz="4000" dirty="0">
                <a:solidFill>
                  <a:srgbClr val="00B050"/>
                </a:solidFill>
              </a:rPr>
              <a:t>Assessment 2</a:t>
            </a:r>
            <a:endParaRPr kumimoji="0" lang="en-GB" sz="4000" b="1" i="0" u="none" strike="noStrike" kern="1200" cap="none" spc="0" normalizeH="0" baseline="0" noProof="0" dirty="0">
              <a:ln>
                <a:noFill/>
              </a:ln>
              <a:solidFill>
                <a:srgbClr val="00B050"/>
              </a:solidFill>
              <a:effectLst/>
              <a:uLnTx/>
              <a:uFillTx/>
              <a:latin typeface="Calibri" panose="020F0502020204030204" pitchFamily="34" charset="0"/>
              <a:ea typeface="+mj-ea"/>
              <a:cs typeface="Calibri" panose="020F0502020204030204" pitchFamily="34" charset="0"/>
            </a:endParaRPr>
          </a:p>
        </p:txBody>
      </p:sp>
      <p:pic>
        <p:nvPicPr>
          <p:cNvPr id="6" name="Picture 5">
            <a:extLst>
              <a:ext uri="{FF2B5EF4-FFF2-40B4-BE49-F238E27FC236}">
                <a16:creationId xmlns:a16="http://schemas.microsoft.com/office/drawing/2014/main" id="{A9E5AA13-D8E3-7340-6CFB-33F46D5FD753}"/>
              </a:ext>
            </a:extLst>
          </p:cNvPr>
          <p:cNvPicPr>
            <a:picLocks noChangeAspect="1"/>
          </p:cNvPicPr>
          <p:nvPr/>
        </p:nvPicPr>
        <p:blipFill>
          <a:blip r:embed="rId3"/>
          <a:stretch>
            <a:fillRect/>
          </a:stretch>
        </p:blipFill>
        <p:spPr>
          <a:xfrm>
            <a:off x="1937415" y="1229842"/>
            <a:ext cx="8126672" cy="5419814"/>
          </a:xfrm>
          <a:prstGeom prst="rect">
            <a:avLst/>
          </a:prstGeom>
        </p:spPr>
      </p:pic>
    </p:spTree>
    <p:extLst>
      <p:ext uri="{BB962C8B-B14F-4D97-AF65-F5344CB8AC3E}">
        <p14:creationId xmlns:p14="http://schemas.microsoft.com/office/powerpoint/2010/main" val="824536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9E8753-32EB-ADD3-252C-A962CEB5362E}"/>
              </a:ext>
            </a:extLst>
          </p:cNvPr>
          <p:cNvPicPr>
            <a:picLocks noChangeAspect="1"/>
          </p:cNvPicPr>
          <p:nvPr/>
        </p:nvPicPr>
        <p:blipFill>
          <a:blip r:embed="rId3"/>
          <a:stretch>
            <a:fillRect/>
          </a:stretch>
        </p:blipFill>
        <p:spPr>
          <a:xfrm>
            <a:off x="1015541" y="1890240"/>
            <a:ext cx="4076778" cy="2205537"/>
          </a:xfrm>
          <a:prstGeom prst="rect">
            <a:avLst/>
          </a:prstGeom>
        </p:spPr>
      </p:pic>
      <p:pic>
        <p:nvPicPr>
          <p:cNvPr id="6" name="Picture 5">
            <a:extLst>
              <a:ext uri="{FF2B5EF4-FFF2-40B4-BE49-F238E27FC236}">
                <a16:creationId xmlns:a16="http://schemas.microsoft.com/office/drawing/2014/main" id="{1181185D-FC1A-F67C-DC78-BF736B246E4E}"/>
              </a:ext>
            </a:extLst>
          </p:cNvPr>
          <p:cNvPicPr>
            <a:picLocks noChangeAspect="1"/>
          </p:cNvPicPr>
          <p:nvPr/>
        </p:nvPicPr>
        <p:blipFill>
          <a:blip r:embed="rId4"/>
          <a:stretch>
            <a:fillRect/>
          </a:stretch>
        </p:blipFill>
        <p:spPr>
          <a:xfrm>
            <a:off x="7724480" y="1395166"/>
            <a:ext cx="3195687" cy="3195687"/>
          </a:xfrm>
          <a:prstGeom prst="rect">
            <a:avLst/>
          </a:prstGeom>
        </p:spPr>
      </p:pic>
    </p:spTree>
    <p:extLst>
      <p:ext uri="{BB962C8B-B14F-4D97-AF65-F5344CB8AC3E}">
        <p14:creationId xmlns:p14="http://schemas.microsoft.com/office/powerpoint/2010/main" val="213730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43FB-F67B-450B-A070-0B870507156D}"/>
              </a:ext>
            </a:extLst>
          </p:cNvPr>
          <p:cNvSpPr txBox="1">
            <a:spLocks noGrp="1"/>
          </p:cNvSpPr>
          <p:nvPr>
            <p:ph type="ctrTitle"/>
          </p:nvPr>
        </p:nvSpPr>
        <p:spPr>
          <a:xfrm>
            <a:off x="638509" y="380891"/>
            <a:ext cx="10914982" cy="777766"/>
          </a:xfrm>
        </p:spPr>
        <p:txBody>
          <a:bodyPr>
            <a:noAutofit/>
          </a:bodyPr>
          <a:lstStyle/>
          <a:p>
            <a:pPr lvl="0"/>
            <a:r>
              <a:rPr lang="en-GB" sz="4000" dirty="0"/>
              <a:t>Starter  </a:t>
            </a:r>
          </a:p>
        </p:txBody>
      </p:sp>
      <p:sp>
        <p:nvSpPr>
          <p:cNvPr id="4" name="TextBox 5">
            <a:extLst>
              <a:ext uri="{FF2B5EF4-FFF2-40B4-BE49-F238E27FC236}">
                <a16:creationId xmlns:a16="http://schemas.microsoft.com/office/drawing/2014/main" id="{BCCB4FF7-4A14-444F-92B2-7A38A7E4EC29}"/>
              </a:ext>
            </a:extLst>
          </p:cNvPr>
          <p:cNvSpPr txBox="1"/>
          <p:nvPr/>
        </p:nvSpPr>
        <p:spPr>
          <a:xfrm>
            <a:off x="3145824" y="2109630"/>
            <a:ext cx="6183451" cy="1077218"/>
          </a:xfrm>
          <a:prstGeom prst="rect">
            <a:avLst/>
          </a:prstGeom>
          <a:noFill/>
          <a:ln cap="flat">
            <a:solidFill>
              <a:srgbClr val="7030A0"/>
            </a:solid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1" u="none" strike="noStrike" kern="1200" cap="none" spc="0" baseline="0" dirty="0">
                <a:solidFill>
                  <a:srgbClr val="FF0000"/>
                </a:solidFill>
                <a:uFillTx/>
                <a:latin typeface="Calibri Light"/>
              </a:rPr>
              <a:t>What is the Creative Industry?</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1" dirty="0">
                <a:solidFill>
                  <a:srgbClr val="FF0000"/>
                </a:solidFill>
                <a:latin typeface="Calibri Light"/>
              </a:rPr>
              <a:t>Can you name the sectors?</a:t>
            </a:r>
            <a:endParaRPr lang="en-GB" sz="3200" b="1" i="1" u="none" strike="noStrike" kern="1200" cap="none" spc="0" baseline="0" dirty="0">
              <a:solidFill>
                <a:srgbClr val="FF0000"/>
              </a:solidFill>
              <a:uFillTx/>
              <a:latin typeface="Calibri Light"/>
            </a:endParaRPr>
          </a:p>
        </p:txBody>
      </p:sp>
      <p:pic>
        <p:nvPicPr>
          <p:cNvPr id="10" name="Graphic 9" descr="Presentation with checklist with solid fill">
            <a:extLst>
              <a:ext uri="{FF2B5EF4-FFF2-40B4-BE49-F238E27FC236}">
                <a16:creationId xmlns:a16="http://schemas.microsoft.com/office/drawing/2014/main" id="{F2AA2DF7-4CD2-1648-9F32-3471787394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9791" y="4239997"/>
            <a:ext cx="1413310" cy="1413310"/>
          </a:xfrm>
          <a:prstGeom prst="rect">
            <a:avLst/>
          </a:prstGeom>
        </p:spPr>
      </p:pic>
      <p:sp>
        <p:nvSpPr>
          <p:cNvPr id="18" name="TextBox 17">
            <a:extLst>
              <a:ext uri="{FF2B5EF4-FFF2-40B4-BE49-F238E27FC236}">
                <a16:creationId xmlns:a16="http://schemas.microsoft.com/office/drawing/2014/main" id="{3B296927-D72C-315C-2C3A-D4E0676771A5}"/>
              </a:ext>
            </a:extLst>
          </p:cNvPr>
          <p:cNvSpPr txBox="1"/>
          <p:nvPr/>
        </p:nvSpPr>
        <p:spPr>
          <a:xfrm>
            <a:off x="2782804" y="4399896"/>
            <a:ext cx="6838426" cy="1138773"/>
          </a:xfrm>
          <a:prstGeom prst="rect">
            <a:avLst/>
          </a:prstGeom>
          <a:noFill/>
        </p:spPr>
        <p:txBody>
          <a:bodyPr wrap="square" rtlCol="0">
            <a:spAutoFit/>
          </a:bodyPr>
          <a:lstStyle/>
          <a:p>
            <a:pPr algn="ctr"/>
            <a:r>
              <a:rPr lang="en-GB" sz="3600" b="1" dirty="0">
                <a:solidFill>
                  <a:srgbClr val="00B050"/>
                </a:solidFill>
              </a:rPr>
              <a:t>Sector: </a:t>
            </a:r>
            <a:r>
              <a:rPr lang="en-GB" sz="3600" dirty="0"/>
              <a:t>“</a:t>
            </a:r>
            <a:r>
              <a:rPr lang="en-GB" sz="3200" i="0" dirty="0">
                <a:solidFill>
                  <a:srgbClr val="5F6368"/>
                </a:solidFill>
                <a:effectLst/>
              </a:rPr>
              <a:t>one of the areas into which economic activity is divided”</a:t>
            </a:r>
            <a:endParaRPr lang="en-GB" sz="3600" dirty="0">
              <a:solidFill>
                <a:srgbClr val="00B050"/>
              </a:solidFill>
            </a:endParaRPr>
          </a:p>
        </p:txBody>
      </p:sp>
      <p:pic>
        <p:nvPicPr>
          <p:cNvPr id="25" name="Picture 24">
            <a:extLst>
              <a:ext uri="{FF2B5EF4-FFF2-40B4-BE49-F238E27FC236}">
                <a16:creationId xmlns:a16="http://schemas.microsoft.com/office/drawing/2014/main" id="{856C6BF1-ABD9-4A3B-5266-4C57D53C1346}"/>
              </a:ext>
            </a:extLst>
          </p:cNvPr>
          <p:cNvPicPr>
            <a:picLocks noChangeAspect="1"/>
          </p:cNvPicPr>
          <p:nvPr/>
        </p:nvPicPr>
        <p:blipFill>
          <a:blip r:embed="rId5"/>
          <a:stretch>
            <a:fillRect/>
          </a:stretch>
        </p:blipFill>
        <p:spPr>
          <a:xfrm>
            <a:off x="9950081" y="2109630"/>
            <a:ext cx="792504" cy="1256947"/>
          </a:xfrm>
          <a:prstGeom prst="rect">
            <a:avLst/>
          </a:prstGeom>
        </p:spPr>
      </p:pic>
      <p:pic>
        <p:nvPicPr>
          <p:cNvPr id="26" name="Picture 25">
            <a:extLst>
              <a:ext uri="{FF2B5EF4-FFF2-40B4-BE49-F238E27FC236}">
                <a16:creationId xmlns:a16="http://schemas.microsoft.com/office/drawing/2014/main" id="{FBDEDAC1-D6AD-D5C3-550A-636E287AB393}"/>
              </a:ext>
            </a:extLst>
          </p:cNvPr>
          <p:cNvPicPr>
            <a:picLocks noChangeAspect="1"/>
          </p:cNvPicPr>
          <p:nvPr/>
        </p:nvPicPr>
        <p:blipFill>
          <a:blip r:embed="rId5"/>
          <a:stretch>
            <a:fillRect/>
          </a:stretch>
        </p:blipFill>
        <p:spPr>
          <a:xfrm>
            <a:off x="1732514" y="2019765"/>
            <a:ext cx="792504" cy="12569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85CE39-8949-4E0A-AE69-FEF4CA7DB42B}"/>
              </a:ext>
            </a:extLst>
          </p:cNvPr>
          <p:cNvSpPr>
            <a:spLocks noGrp="1"/>
          </p:cNvSpPr>
          <p:nvPr>
            <p:ph type="body" idx="1"/>
          </p:nvPr>
        </p:nvSpPr>
        <p:spPr>
          <a:xfrm>
            <a:off x="108583" y="404358"/>
            <a:ext cx="4974861" cy="5020049"/>
          </a:xfrm>
        </p:spPr>
        <p:txBody>
          <a:bodyPr vert="horz" lIns="109728" tIns="109728" rIns="109728" bIns="91440" rtlCol="0" anchor="t">
            <a:normAutofit fontScale="92500"/>
          </a:bodyPr>
          <a:lstStyle/>
          <a:p>
            <a:pPr algn="l">
              <a:lnSpc>
                <a:spcPct val="150000"/>
              </a:lnSpc>
              <a:spcBef>
                <a:spcPts val="930"/>
              </a:spcBef>
            </a:pPr>
            <a:r>
              <a:rPr lang="en-GB" b="1" dirty="0">
                <a:solidFill>
                  <a:schemeClr val="accent1"/>
                </a:solidFill>
              </a:rPr>
              <a:t>Definition from the UK Government’s Department for Culture, Media and Sport (DCMS) is:</a:t>
            </a:r>
          </a:p>
          <a:p>
            <a:pPr lvl="1" algn="ctr">
              <a:lnSpc>
                <a:spcPct val="150000"/>
              </a:lnSpc>
              <a:spcBef>
                <a:spcPts val="930"/>
              </a:spcBef>
            </a:pPr>
            <a:r>
              <a:rPr lang="en-GB" sz="2400" b="1" dirty="0">
                <a:solidFill>
                  <a:schemeClr val="accent6"/>
                </a:solidFill>
              </a:rPr>
              <a:t>‘Those industries which have their origin in individual creativity, skill and talent and which have a potential for wealth and job creation through the generation and exploitation of intellectual property.’</a:t>
            </a:r>
          </a:p>
          <a:p>
            <a:pPr algn="l">
              <a:lnSpc>
                <a:spcPct val="150000"/>
              </a:lnSpc>
              <a:spcBef>
                <a:spcPts val="930"/>
              </a:spcBef>
            </a:pPr>
            <a:endParaRPr lang="en-GB" b="1" dirty="0">
              <a:solidFill>
                <a:schemeClr val="accent1"/>
              </a:solidFill>
            </a:endParaRPr>
          </a:p>
        </p:txBody>
      </p:sp>
      <p:pic>
        <p:nvPicPr>
          <p:cNvPr id="4" name="Picture 3" descr="A diagram of a circular diagram of various types of industry&#10;&#10;Description automatically generated">
            <a:extLst>
              <a:ext uri="{FF2B5EF4-FFF2-40B4-BE49-F238E27FC236}">
                <a16:creationId xmlns:a16="http://schemas.microsoft.com/office/drawing/2014/main" id="{BEFCE7B1-6B32-B932-4BFB-07EE2400520D}"/>
              </a:ext>
            </a:extLst>
          </p:cNvPr>
          <p:cNvPicPr>
            <a:picLocks noChangeAspect="1"/>
          </p:cNvPicPr>
          <p:nvPr/>
        </p:nvPicPr>
        <p:blipFill rotWithShape="1">
          <a:blip r:embed="rId3">
            <a:extLst>
              <a:ext uri="{28A0092B-C50C-407E-A947-70E740481C1C}">
                <a14:useLocalDpi xmlns:a14="http://schemas.microsoft.com/office/drawing/2010/main" val="0"/>
              </a:ext>
            </a:extLst>
          </a:blip>
          <a:srcRect l="1247"/>
          <a:stretch/>
        </p:blipFill>
        <p:spPr>
          <a:xfrm>
            <a:off x="4857426" y="905261"/>
            <a:ext cx="7356529" cy="4650698"/>
          </a:xfrm>
          <a:prstGeom prst="rect">
            <a:avLst/>
          </a:prstGeom>
        </p:spPr>
      </p:pic>
      <p:pic>
        <p:nvPicPr>
          <p:cNvPr id="7" name="Picture 6" descr="A picture containing graphics, circle, logo, font&#10;&#10;Description automatically generated">
            <a:hlinkClick r:id="rId4"/>
            <a:extLst>
              <a:ext uri="{FF2B5EF4-FFF2-40B4-BE49-F238E27FC236}">
                <a16:creationId xmlns:a16="http://schemas.microsoft.com/office/drawing/2014/main" id="{FB45FB53-C07C-6FBB-A6C4-AA692AAFE9DB}"/>
              </a:ext>
            </a:extLst>
          </p:cNvPr>
          <p:cNvPicPr>
            <a:picLocks noChangeAspect="1"/>
          </p:cNvPicPr>
          <p:nvPr/>
        </p:nvPicPr>
        <p:blipFill>
          <a:blip r:embed="rId5"/>
          <a:stretch>
            <a:fillRect/>
          </a:stretch>
        </p:blipFill>
        <p:spPr>
          <a:xfrm>
            <a:off x="108583" y="5383640"/>
            <a:ext cx="914400" cy="914400"/>
          </a:xfrm>
          <a:prstGeom prst="rect">
            <a:avLst/>
          </a:prstGeom>
        </p:spPr>
      </p:pic>
      <p:sp>
        <p:nvSpPr>
          <p:cNvPr id="10" name="TextBox 9">
            <a:extLst>
              <a:ext uri="{FF2B5EF4-FFF2-40B4-BE49-F238E27FC236}">
                <a16:creationId xmlns:a16="http://schemas.microsoft.com/office/drawing/2014/main" id="{E11DC8DC-E991-FF08-77A8-78397926A785}"/>
              </a:ext>
            </a:extLst>
          </p:cNvPr>
          <p:cNvSpPr txBox="1"/>
          <p:nvPr/>
        </p:nvSpPr>
        <p:spPr>
          <a:xfrm>
            <a:off x="1133363" y="5699593"/>
            <a:ext cx="8351600" cy="506292"/>
          </a:xfrm>
          <a:prstGeom prst="rect">
            <a:avLst/>
          </a:prstGeom>
          <a:noFill/>
        </p:spPr>
        <p:txBody>
          <a:bodyPr wrap="square">
            <a:spAutoFit/>
          </a:bodyPr>
          <a:lstStyle/>
          <a:p>
            <a:pPr algn="l">
              <a:lnSpc>
                <a:spcPct val="150000"/>
              </a:lnSpc>
              <a:spcBef>
                <a:spcPts val="930"/>
              </a:spcBef>
            </a:pPr>
            <a:r>
              <a:rPr lang="nn-NO" sz="2000" b="1" dirty="0">
                <a:solidFill>
                  <a:schemeClr val="accent1"/>
                </a:solidFill>
                <a:hlinkClick r:id="rId4">
                  <a:extLst>
                    <a:ext uri="{A12FA001-AC4F-418D-AE19-62706E023703}">
                      <ahyp:hlinkClr xmlns:ahyp="http://schemas.microsoft.com/office/drawing/2018/hyperlinkcolor" val="tx"/>
                    </a:ext>
                  </a:extLst>
                </a:hlinkClick>
              </a:rPr>
              <a:t>Department for Digital, Culture, Media &amp; Sport - GOV.UK (www.gov.uk)</a:t>
            </a:r>
            <a:endParaRPr lang="en-GB" sz="2000" b="1" dirty="0">
              <a:solidFill>
                <a:schemeClr val="accent1"/>
              </a:solidFill>
            </a:endParaRPr>
          </a:p>
        </p:txBody>
      </p:sp>
      <p:sp>
        <p:nvSpPr>
          <p:cNvPr id="13" name="Title 1">
            <a:extLst>
              <a:ext uri="{FF2B5EF4-FFF2-40B4-BE49-F238E27FC236}">
                <a16:creationId xmlns:a16="http://schemas.microsoft.com/office/drawing/2014/main" id="{2F933A82-6279-2ECD-2ABB-335951D50489}"/>
              </a:ext>
            </a:extLst>
          </p:cNvPr>
          <p:cNvSpPr txBox="1">
            <a:spLocks/>
          </p:cNvSpPr>
          <p:nvPr/>
        </p:nvSpPr>
        <p:spPr>
          <a:xfrm>
            <a:off x="5083444" y="-56342"/>
            <a:ext cx="2025114" cy="7777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r>
              <a:rPr lang="en-GB" sz="4000" dirty="0"/>
              <a:t>Sectors  </a:t>
            </a:r>
          </a:p>
        </p:txBody>
      </p:sp>
      <p:pic>
        <p:nvPicPr>
          <p:cNvPr id="14" name="Graphic 13" descr="Presentation with checklist with solid fill">
            <a:extLst>
              <a:ext uri="{FF2B5EF4-FFF2-40B4-BE49-F238E27FC236}">
                <a16:creationId xmlns:a16="http://schemas.microsoft.com/office/drawing/2014/main" id="{6F931699-F52A-51FA-0740-E60A76D848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512" y="2145754"/>
            <a:ext cx="729966" cy="729966"/>
          </a:xfrm>
          <a:prstGeom prst="rect">
            <a:avLst/>
          </a:prstGeom>
        </p:spPr>
      </p:pic>
    </p:spTree>
    <p:extLst>
      <p:ext uri="{BB962C8B-B14F-4D97-AF65-F5344CB8AC3E}">
        <p14:creationId xmlns:p14="http://schemas.microsoft.com/office/powerpoint/2010/main" val="3778990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pie chart&#10;&#10;Description automatically generated">
            <a:extLst>
              <a:ext uri="{FF2B5EF4-FFF2-40B4-BE49-F238E27FC236}">
                <a16:creationId xmlns:a16="http://schemas.microsoft.com/office/drawing/2014/main" id="{B90BBDC2-52BB-4B60-A310-7B18A28BB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67" y="1576952"/>
            <a:ext cx="5755333" cy="3704095"/>
          </a:xfrm>
          <a:prstGeom prst="rect">
            <a:avLst/>
          </a:prstGeom>
        </p:spPr>
      </p:pic>
      <p:sp>
        <p:nvSpPr>
          <p:cNvPr id="5" name="TextBox 4">
            <a:extLst>
              <a:ext uri="{FF2B5EF4-FFF2-40B4-BE49-F238E27FC236}">
                <a16:creationId xmlns:a16="http://schemas.microsoft.com/office/drawing/2014/main" id="{9F9FDBCA-2D10-44AA-A3A6-CD304CBA01C2}"/>
              </a:ext>
            </a:extLst>
          </p:cNvPr>
          <p:cNvSpPr txBox="1"/>
          <p:nvPr/>
        </p:nvSpPr>
        <p:spPr>
          <a:xfrm>
            <a:off x="312105" y="311407"/>
            <a:ext cx="7644465" cy="646331"/>
          </a:xfrm>
          <a:prstGeom prst="rect">
            <a:avLst/>
          </a:prstGeom>
          <a:noFill/>
        </p:spPr>
        <p:txBody>
          <a:bodyPr wrap="none" rtlCol="0">
            <a:spAutoFit/>
          </a:bodyPr>
          <a:lstStyle/>
          <a:p>
            <a:r>
              <a:rPr lang="en-GB" sz="3600" b="1" dirty="0">
                <a:solidFill>
                  <a:schemeClr val="accent1"/>
                </a:solidFill>
              </a:rPr>
              <a:t>Creative Industry Value to UK Economy</a:t>
            </a:r>
          </a:p>
        </p:txBody>
      </p:sp>
      <p:pic>
        <p:nvPicPr>
          <p:cNvPr id="3" name="Picture 2" descr="A graph showing the value added of the whole uk economy&#10;&#10;Description automatically generated">
            <a:extLst>
              <a:ext uri="{FF2B5EF4-FFF2-40B4-BE49-F238E27FC236}">
                <a16:creationId xmlns:a16="http://schemas.microsoft.com/office/drawing/2014/main" id="{03BE23BA-E01F-C279-0C39-BB159CEE7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084" y="1766806"/>
            <a:ext cx="5209496" cy="4261873"/>
          </a:xfrm>
          <a:prstGeom prst="rect">
            <a:avLst/>
          </a:prstGeom>
        </p:spPr>
      </p:pic>
      <p:sp>
        <p:nvSpPr>
          <p:cNvPr id="6" name="TextBox 5">
            <a:extLst>
              <a:ext uri="{FF2B5EF4-FFF2-40B4-BE49-F238E27FC236}">
                <a16:creationId xmlns:a16="http://schemas.microsoft.com/office/drawing/2014/main" id="{2866E4B0-ECC3-0E6A-51DD-CD8BBF822FCB}"/>
              </a:ext>
            </a:extLst>
          </p:cNvPr>
          <p:cNvSpPr txBox="1"/>
          <p:nvPr/>
        </p:nvSpPr>
        <p:spPr>
          <a:xfrm>
            <a:off x="1693708" y="1120474"/>
            <a:ext cx="3456122" cy="646331"/>
          </a:xfrm>
          <a:prstGeom prst="rect">
            <a:avLst/>
          </a:prstGeom>
          <a:noFill/>
        </p:spPr>
        <p:txBody>
          <a:bodyPr wrap="square" rtlCol="0">
            <a:spAutoFit/>
          </a:bodyPr>
          <a:lstStyle/>
          <a:p>
            <a:pPr algn="ctr"/>
            <a:r>
              <a:rPr lang="en-GB" sz="3600" b="1" dirty="0">
                <a:solidFill>
                  <a:schemeClr val="accent1"/>
                </a:solidFill>
              </a:rPr>
              <a:t>2019</a:t>
            </a:r>
          </a:p>
        </p:txBody>
      </p:sp>
      <p:sp>
        <p:nvSpPr>
          <p:cNvPr id="7" name="TextBox 6">
            <a:extLst>
              <a:ext uri="{FF2B5EF4-FFF2-40B4-BE49-F238E27FC236}">
                <a16:creationId xmlns:a16="http://schemas.microsoft.com/office/drawing/2014/main" id="{53465B94-AC48-A989-3F2B-AF8FF55B4FF8}"/>
              </a:ext>
            </a:extLst>
          </p:cNvPr>
          <p:cNvSpPr txBox="1"/>
          <p:nvPr/>
        </p:nvSpPr>
        <p:spPr>
          <a:xfrm>
            <a:off x="8173546" y="1120474"/>
            <a:ext cx="2324746" cy="646331"/>
          </a:xfrm>
          <a:prstGeom prst="rect">
            <a:avLst/>
          </a:prstGeom>
          <a:noFill/>
        </p:spPr>
        <p:txBody>
          <a:bodyPr wrap="square" rtlCol="0">
            <a:spAutoFit/>
          </a:bodyPr>
          <a:lstStyle/>
          <a:p>
            <a:r>
              <a:rPr lang="en-GB" sz="3600" b="1" dirty="0">
                <a:solidFill>
                  <a:schemeClr val="accent1"/>
                </a:solidFill>
              </a:rPr>
              <a:t>2022</a:t>
            </a:r>
            <a:endParaRPr lang="en-GB" b="1" dirty="0">
              <a:solidFill>
                <a:schemeClr val="accent1"/>
              </a:solidFill>
            </a:endParaRPr>
          </a:p>
        </p:txBody>
      </p:sp>
      <p:sp>
        <p:nvSpPr>
          <p:cNvPr id="9" name="TextBox 8">
            <a:extLst>
              <a:ext uri="{FF2B5EF4-FFF2-40B4-BE49-F238E27FC236}">
                <a16:creationId xmlns:a16="http://schemas.microsoft.com/office/drawing/2014/main" id="{7DC1D415-E707-C34B-058A-4C67320D15E6}"/>
              </a:ext>
            </a:extLst>
          </p:cNvPr>
          <p:cNvSpPr txBox="1"/>
          <p:nvPr/>
        </p:nvSpPr>
        <p:spPr>
          <a:xfrm>
            <a:off x="1022983" y="5669607"/>
            <a:ext cx="6121830" cy="461665"/>
          </a:xfrm>
          <a:prstGeom prst="rect">
            <a:avLst/>
          </a:prstGeom>
          <a:noFill/>
        </p:spPr>
        <p:txBody>
          <a:bodyPr wrap="square">
            <a:spAutoFit/>
          </a:bodyPr>
          <a:lstStyle/>
          <a:p>
            <a:r>
              <a:rPr lang="en-GB" sz="2400" b="1" dirty="0">
                <a:solidFill>
                  <a:srgbClr val="0070C0"/>
                </a:solidFill>
                <a:hlinkClick r:id="rId5">
                  <a:extLst>
                    <a:ext uri="{A12FA001-AC4F-418D-AE19-62706E023703}">
                      <ahyp:hlinkClr xmlns:ahyp="http://schemas.microsoft.com/office/drawing/2018/hyperlinkcolor" val="tx"/>
                    </a:ext>
                  </a:extLst>
                </a:hlinkClick>
              </a:rPr>
              <a:t>Creative Industries Value</a:t>
            </a:r>
            <a:endParaRPr lang="en-GB" sz="2400" b="1" dirty="0">
              <a:solidFill>
                <a:srgbClr val="0070C0"/>
              </a:solidFill>
            </a:endParaRPr>
          </a:p>
        </p:txBody>
      </p:sp>
      <p:pic>
        <p:nvPicPr>
          <p:cNvPr id="12" name="Picture 11" descr="A picture containing graphics, circle, logo, font&#10;&#10;Description automatically generated">
            <a:hlinkClick r:id="rId5"/>
            <a:extLst>
              <a:ext uri="{FF2B5EF4-FFF2-40B4-BE49-F238E27FC236}">
                <a16:creationId xmlns:a16="http://schemas.microsoft.com/office/drawing/2014/main" id="{97D45978-840A-FB63-80E6-A7A4FF689239}"/>
              </a:ext>
            </a:extLst>
          </p:cNvPr>
          <p:cNvPicPr>
            <a:picLocks noChangeAspect="1"/>
          </p:cNvPicPr>
          <p:nvPr/>
        </p:nvPicPr>
        <p:blipFill>
          <a:blip r:embed="rId6"/>
          <a:stretch>
            <a:fillRect/>
          </a:stretch>
        </p:blipFill>
        <p:spPr>
          <a:xfrm>
            <a:off x="108583" y="5383640"/>
            <a:ext cx="914400" cy="914400"/>
          </a:xfrm>
          <a:prstGeom prst="rect">
            <a:avLst/>
          </a:prstGeom>
        </p:spPr>
      </p:pic>
    </p:spTree>
    <p:extLst>
      <p:ext uri="{BB962C8B-B14F-4D97-AF65-F5344CB8AC3E}">
        <p14:creationId xmlns:p14="http://schemas.microsoft.com/office/powerpoint/2010/main" val="1024994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1448-59D1-4736-8C44-9DD55EEAC0E5}"/>
              </a:ext>
            </a:extLst>
          </p:cNvPr>
          <p:cNvSpPr>
            <a:spLocks noGrp="1"/>
          </p:cNvSpPr>
          <p:nvPr>
            <p:ph type="title"/>
          </p:nvPr>
        </p:nvSpPr>
        <p:spPr>
          <a:xfrm>
            <a:off x="280261" y="48743"/>
            <a:ext cx="10515600" cy="1325563"/>
          </a:xfrm>
        </p:spPr>
        <p:txBody>
          <a:bodyPr/>
          <a:lstStyle/>
          <a:p>
            <a:r>
              <a:rPr lang="en-GB" dirty="0"/>
              <a:t>Sectors Within The Creative Industry</a:t>
            </a:r>
          </a:p>
        </p:txBody>
      </p:sp>
      <p:pic>
        <p:nvPicPr>
          <p:cNvPr id="5" name="Picture 4" descr="Several colorful rectangular labels&#10;&#10;Description automatically generated">
            <a:extLst>
              <a:ext uri="{FF2B5EF4-FFF2-40B4-BE49-F238E27FC236}">
                <a16:creationId xmlns:a16="http://schemas.microsoft.com/office/drawing/2014/main" id="{13ADD05B-A925-073A-01B9-5374AD24B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963720"/>
            <a:ext cx="7848600" cy="5321300"/>
          </a:xfrm>
          <a:prstGeom prst="rect">
            <a:avLst/>
          </a:prstGeom>
        </p:spPr>
      </p:pic>
    </p:spTree>
    <p:extLst>
      <p:ext uri="{BB962C8B-B14F-4D97-AF65-F5344CB8AC3E}">
        <p14:creationId xmlns:p14="http://schemas.microsoft.com/office/powerpoint/2010/main" val="869335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4975-59B0-6AED-FAA9-BA3839955E34}"/>
              </a:ext>
            </a:extLst>
          </p:cNvPr>
          <p:cNvSpPr>
            <a:spLocks noGrp="1"/>
          </p:cNvSpPr>
          <p:nvPr>
            <p:ph type="ctrTitle"/>
          </p:nvPr>
        </p:nvSpPr>
        <p:spPr>
          <a:xfrm>
            <a:off x="151226" y="24682"/>
            <a:ext cx="5746164" cy="1091324"/>
          </a:xfrm>
        </p:spPr>
        <p:txBody>
          <a:bodyPr>
            <a:normAutofit/>
          </a:bodyPr>
          <a:lstStyle/>
          <a:p>
            <a:r>
              <a:rPr lang="en-GB" dirty="0"/>
              <a:t>Break </a:t>
            </a:r>
            <a:r>
              <a:rPr lang="en-GB" dirty="0">
                <a:sym typeface="Wingdings" panose="05000000000000000000" pitchFamily="2" charset="2"/>
              </a:rPr>
              <a:t>Out Room</a:t>
            </a:r>
            <a:endParaRPr lang="en-GB" dirty="0"/>
          </a:p>
        </p:txBody>
      </p:sp>
      <p:grpSp>
        <p:nvGrpSpPr>
          <p:cNvPr id="10" name="Group 9">
            <a:extLst>
              <a:ext uri="{FF2B5EF4-FFF2-40B4-BE49-F238E27FC236}">
                <a16:creationId xmlns:a16="http://schemas.microsoft.com/office/drawing/2014/main" id="{09CDF645-C604-C000-ACC0-0C35767CC77F}"/>
              </a:ext>
            </a:extLst>
          </p:cNvPr>
          <p:cNvGrpSpPr/>
          <p:nvPr/>
        </p:nvGrpSpPr>
        <p:grpSpPr>
          <a:xfrm>
            <a:off x="1331002" y="980501"/>
            <a:ext cx="10829581" cy="5667807"/>
            <a:chOff x="152400" y="1229379"/>
            <a:chExt cx="11925300" cy="7673005"/>
          </a:xfrm>
        </p:grpSpPr>
        <p:sp>
          <p:nvSpPr>
            <p:cNvPr id="11" name="Rectangle 10">
              <a:extLst>
                <a:ext uri="{FF2B5EF4-FFF2-40B4-BE49-F238E27FC236}">
                  <a16:creationId xmlns:a16="http://schemas.microsoft.com/office/drawing/2014/main" id="{D24F286A-75EC-9D0E-A42D-447D97B54922}"/>
                </a:ext>
              </a:extLst>
            </p:cNvPr>
            <p:cNvSpPr/>
            <p:nvPr/>
          </p:nvSpPr>
          <p:spPr>
            <a:xfrm>
              <a:off x="152400" y="5250991"/>
              <a:ext cx="2701262" cy="147732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Democracy</a:t>
              </a:r>
            </a:p>
            <a:p>
              <a:pPr>
                <a:buClr>
                  <a:srgbClr val="3094D1"/>
                </a:buClr>
              </a:pPr>
              <a:r>
                <a:rPr lang="en-GB" dirty="0"/>
                <a:t>Democracy means that we have a say in what happens.</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2" name="Rectangle 11">
              <a:extLst>
                <a:ext uri="{FF2B5EF4-FFF2-40B4-BE49-F238E27FC236}">
                  <a16:creationId xmlns:a16="http://schemas.microsoft.com/office/drawing/2014/main" id="{BEAFB3C0-C122-4674-39DC-E7A29A20BB35}"/>
                </a:ext>
              </a:extLst>
            </p:cNvPr>
            <p:cNvSpPr/>
            <p:nvPr/>
          </p:nvSpPr>
          <p:spPr>
            <a:xfrm>
              <a:off x="6134100" y="3590775"/>
              <a:ext cx="3132418" cy="286232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Individual Liberty</a:t>
              </a:r>
            </a:p>
            <a:p>
              <a:r>
                <a:rPr lang="en-GB" dirty="0"/>
                <a:t>Individual Liberty is being free from oppressive restrictions that we work hard to protect.</a:t>
              </a:r>
            </a:p>
            <a:p>
              <a:r>
                <a:rPr lang="en-GB" dirty="0"/>
                <a:t>It is important to remember the sacrifice people have made to preserve our individual liberty, such as WW1 &amp; WW2.</a:t>
              </a:r>
            </a:p>
            <a:p>
              <a:r>
                <a:rPr lang="en-GB" dirty="0"/>
                <a:t>We have the freedom to choose how we live our lives.</a:t>
              </a:r>
              <a:endParaRPr lang="en-GB" dirty="0">
                <a:latin typeface="Source Sans Pro" panose="020B0503030403020204" pitchFamily="34" charset="0"/>
                <a:ea typeface="Source Sans Pro" panose="020B0503030403020204" pitchFamily="34" charset="0"/>
                <a:cs typeface="Arial"/>
              </a:endParaRPr>
            </a:p>
          </p:txBody>
        </p:sp>
        <p:sp>
          <p:nvSpPr>
            <p:cNvPr id="13" name="Rectangle 12">
              <a:extLst>
                <a:ext uri="{FF2B5EF4-FFF2-40B4-BE49-F238E27FC236}">
                  <a16:creationId xmlns:a16="http://schemas.microsoft.com/office/drawing/2014/main" id="{C9BDA967-1996-FBC7-E12E-5FC7857E46DB}"/>
                </a:ext>
              </a:extLst>
            </p:cNvPr>
            <p:cNvSpPr/>
            <p:nvPr/>
          </p:nvSpPr>
          <p:spPr>
            <a:xfrm>
              <a:off x="9266518" y="2777424"/>
              <a:ext cx="2811182" cy="6124960"/>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Mutual Respect &amp; Tolerance</a:t>
              </a:r>
            </a:p>
            <a:p>
              <a:r>
                <a:rPr lang="en-GB" dirty="0"/>
                <a:t>Mutual respect is the foundation for honesty and truth and meaningful communication.</a:t>
              </a:r>
            </a:p>
            <a:p>
              <a:r>
                <a:rPr lang="en-GB" dirty="0"/>
                <a:t>Britain is a multi-cultural country, and many different faiths and beliefs are celebrated here.</a:t>
              </a:r>
            </a:p>
            <a:p>
              <a:r>
                <a:rPr lang="en-GB" dirty="0"/>
                <a:t>In Britain we pride ourselves on living in peace with one another.</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4" name="Rectangle 13">
              <a:extLst>
                <a:ext uri="{FF2B5EF4-FFF2-40B4-BE49-F238E27FC236}">
                  <a16:creationId xmlns:a16="http://schemas.microsoft.com/office/drawing/2014/main" id="{30B6B8BD-B913-6F0C-6F01-84C296E6C960}"/>
                </a:ext>
              </a:extLst>
            </p:cNvPr>
            <p:cNvSpPr/>
            <p:nvPr/>
          </p:nvSpPr>
          <p:spPr>
            <a:xfrm>
              <a:off x="3020739" y="4696994"/>
              <a:ext cx="3113362" cy="274998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The Rule of Law</a:t>
              </a:r>
            </a:p>
            <a:p>
              <a:pPr>
                <a:buClr>
                  <a:srgbClr val="3094D1"/>
                </a:buClr>
              </a:pPr>
              <a:r>
                <a:rPr lang="en-GB" dirty="0"/>
                <a:t>All people and institutions are subject to and accountable to law that is fairly</a:t>
              </a:r>
              <a:r>
                <a:rPr lang="en-GB" b="1" dirty="0"/>
                <a:t> </a:t>
              </a:r>
              <a:r>
                <a:rPr lang="en-GB" dirty="0"/>
                <a:t>applied and enforced, no one is above the law.</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pic>
          <p:nvPicPr>
            <p:cNvPr id="15" name="Picture 2">
              <a:extLst>
                <a:ext uri="{FF2B5EF4-FFF2-40B4-BE49-F238E27FC236}">
                  <a16:creationId xmlns:a16="http://schemas.microsoft.com/office/drawing/2014/main" id="{57E8C9D3-3CE6-67C8-F56C-6B679B801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621" y="122937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0994C158-0BA7-24B8-AAB5-2898400E5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398" y="3244306"/>
              <a:ext cx="1518277" cy="1518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7A28F6DD-C148-3ABF-8658-B0E7B4FCF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94" y="1971966"/>
              <a:ext cx="1676660" cy="1676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CED77F4-2C19-84F3-3F15-9C6A387873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509" y="3740096"/>
              <a:ext cx="1600200" cy="160019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037E0BA4-4559-C9C7-A2D3-313E845B6775}"/>
              </a:ext>
            </a:extLst>
          </p:cNvPr>
          <p:cNvPicPr>
            <a:picLocks noChangeAspect="1"/>
          </p:cNvPicPr>
          <p:nvPr/>
        </p:nvPicPr>
        <p:blipFill>
          <a:blip r:embed="rId7"/>
          <a:stretch>
            <a:fillRect/>
          </a:stretch>
        </p:blipFill>
        <p:spPr>
          <a:xfrm>
            <a:off x="329345" y="984027"/>
            <a:ext cx="836084" cy="1480508"/>
          </a:xfrm>
          <a:prstGeom prst="rect">
            <a:avLst/>
          </a:prstGeom>
        </p:spPr>
      </p:pic>
      <p:sp>
        <p:nvSpPr>
          <p:cNvPr id="21" name="TextBox 20">
            <a:extLst>
              <a:ext uri="{FF2B5EF4-FFF2-40B4-BE49-F238E27FC236}">
                <a16:creationId xmlns:a16="http://schemas.microsoft.com/office/drawing/2014/main" id="{E9925691-E854-38B2-5C2F-6D3BD5D55830}"/>
              </a:ext>
            </a:extLst>
          </p:cNvPr>
          <p:cNvSpPr txBox="1"/>
          <p:nvPr/>
        </p:nvSpPr>
        <p:spPr>
          <a:xfrm>
            <a:off x="1282208" y="1189177"/>
            <a:ext cx="2175763" cy="523220"/>
          </a:xfrm>
          <a:prstGeom prst="rect">
            <a:avLst/>
          </a:prstGeom>
          <a:noFill/>
        </p:spPr>
        <p:txBody>
          <a:bodyPr wrap="square" rtlCol="0">
            <a:spAutoFit/>
          </a:bodyPr>
          <a:lstStyle/>
          <a:p>
            <a:r>
              <a:rPr lang="en-GB" sz="2800" b="1" dirty="0">
                <a:solidFill>
                  <a:srgbClr val="FE007F"/>
                </a:solidFill>
              </a:rPr>
              <a:t>20 minutes</a:t>
            </a:r>
          </a:p>
        </p:txBody>
      </p:sp>
      <p:pic>
        <p:nvPicPr>
          <p:cNvPr id="3" name="Picture 2">
            <a:extLst>
              <a:ext uri="{FF2B5EF4-FFF2-40B4-BE49-F238E27FC236}">
                <a16:creationId xmlns:a16="http://schemas.microsoft.com/office/drawing/2014/main" id="{432A68F9-5E8A-E688-283E-5BD9624C3C86}"/>
              </a:ext>
            </a:extLst>
          </p:cNvPr>
          <p:cNvPicPr>
            <a:picLocks noChangeAspect="1"/>
          </p:cNvPicPr>
          <p:nvPr/>
        </p:nvPicPr>
        <p:blipFill>
          <a:blip r:embed="rId8"/>
          <a:stretch>
            <a:fillRect/>
          </a:stretch>
        </p:blipFill>
        <p:spPr>
          <a:xfrm>
            <a:off x="4654403" y="5494050"/>
            <a:ext cx="695040" cy="695040"/>
          </a:xfrm>
          <a:prstGeom prst="rect">
            <a:avLst/>
          </a:prstGeom>
        </p:spPr>
      </p:pic>
      <p:sp>
        <p:nvSpPr>
          <p:cNvPr id="4" name="TextBox 3">
            <a:extLst>
              <a:ext uri="{FF2B5EF4-FFF2-40B4-BE49-F238E27FC236}">
                <a16:creationId xmlns:a16="http://schemas.microsoft.com/office/drawing/2014/main" id="{F8508B76-283F-8E6D-75ED-D0BF491D8598}"/>
              </a:ext>
            </a:extLst>
          </p:cNvPr>
          <p:cNvSpPr txBox="1"/>
          <p:nvPr/>
        </p:nvSpPr>
        <p:spPr>
          <a:xfrm>
            <a:off x="324894" y="5579960"/>
            <a:ext cx="4504592" cy="523220"/>
          </a:xfrm>
          <a:prstGeom prst="rect">
            <a:avLst/>
          </a:prstGeom>
          <a:noFill/>
        </p:spPr>
        <p:txBody>
          <a:bodyPr wrap="square" rtlCol="0">
            <a:spAutoFit/>
          </a:bodyPr>
          <a:lstStyle/>
          <a:p>
            <a:r>
              <a:rPr lang="en-US" sz="2800" b="1" dirty="0">
                <a:solidFill>
                  <a:srgbClr val="FF0000"/>
                </a:solidFill>
              </a:rPr>
              <a:t>Click here </a:t>
            </a:r>
            <a:r>
              <a:rPr lang="en-US" sz="2800" dirty="0"/>
              <a:t>to go to Jamboard </a:t>
            </a:r>
          </a:p>
        </p:txBody>
      </p:sp>
      <p:sp>
        <p:nvSpPr>
          <p:cNvPr id="5" name="TextBox 4">
            <a:extLst>
              <a:ext uri="{FF2B5EF4-FFF2-40B4-BE49-F238E27FC236}">
                <a16:creationId xmlns:a16="http://schemas.microsoft.com/office/drawing/2014/main" id="{76C80C67-6B9E-80CE-1475-0F584E32341E}"/>
              </a:ext>
            </a:extLst>
          </p:cNvPr>
          <p:cNvSpPr txBox="1"/>
          <p:nvPr/>
        </p:nvSpPr>
        <p:spPr>
          <a:xfrm>
            <a:off x="1282208" y="1858740"/>
            <a:ext cx="6121831" cy="646331"/>
          </a:xfrm>
          <a:prstGeom prst="rect">
            <a:avLst/>
          </a:prstGeom>
          <a:noFill/>
        </p:spPr>
        <p:txBody>
          <a:bodyPr wrap="square" rtlCol="0">
            <a:spAutoFit/>
          </a:bodyPr>
          <a:lstStyle/>
          <a:p>
            <a:r>
              <a:rPr lang="en-GB" b="1" dirty="0">
                <a:solidFill>
                  <a:srgbClr val="00B050"/>
                </a:solidFill>
              </a:rPr>
              <a:t>Research the different sectors and identify companies within that sector. </a:t>
            </a:r>
          </a:p>
        </p:txBody>
      </p:sp>
    </p:spTree>
    <p:extLst>
      <p:ext uri="{BB962C8B-B14F-4D97-AF65-F5344CB8AC3E}">
        <p14:creationId xmlns:p14="http://schemas.microsoft.com/office/powerpoint/2010/main" val="16963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A9DA75-8F37-483B-893D-34ABF91E1F8B}"/>
              </a:ext>
            </a:extLst>
          </p:cNvPr>
          <p:cNvSpPr>
            <a:spLocks noGrp="1"/>
          </p:cNvSpPr>
          <p:nvPr>
            <p:ph type="subTitle" idx="1"/>
          </p:nvPr>
        </p:nvSpPr>
        <p:spPr>
          <a:xfrm>
            <a:off x="736137" y="738768"/>
            <a:ext cx="6088049" cy="2126327"/>
          </a:xfrm>
        </p:spPr>
        <p:txBody>
          <a:bodyPr anchor="t">
            <a:normAutofit/>
          </a:bodyPr>
          <a:lstStyle/>
          <a:p>
            <a:r>
              <a:rPr lang="en-GB" sz="4000" b="1" dirty="0">
                <a:solidFill>
                  <a:srgbClr val="40A1C5"/>
                </a:solidFill>
              </a:rPr>
              <a:t>Digitisation of the Creative Industries</a:t>
            </a:r>
          </a:p>
        </p:txBody>
      </p:sp>
      <p:pic>
        <p:nvPicPr>
          <p:cNvPr id="4" name="Picture 3" descr="Light bulb on yellow background with sketched light beams and cord">
            <a:extLst>
              <a:ext uri="{FF2B5EF4-FFF2-40B4-BE49-F238E27FC236}">
                <a16:creationId xmlns:a16="http://schemas.microsoft.com/office/drawing/2014/main" id="{56A3AEEB-61E9-4087-88A1-603742A9039F}"/>
              </a:ext>
            </a:extLst>
          </p:cNvPr>
          <p:cNvPicPr>
            <a:picLocks noChangeAspect="1"/>
          </p:cNvPicPr>
          <p:nvPr/>
        </p:nvPicPr>
        <p:blipFill rotWithShape="1">
          <a:blip r:embed="rId3"/>
          <a:srcRect l="48221" r="3963"/>
          <a:stretch/>
        </p:blipFill>
        <p:spPr>
          <a:xfrm>
            <a:off x="7247732" y="-73106"/>
            <a:ext cx="4944268" cy="6427014"/>
          </a:xfrm>
          <a:prstGeom prst="rect">
            <a:avLst/>
          </a:prstGeom>
        </p:spPr>
      </p:pic>
      <p:sp>
        <p:nvSpPr>
          <p:cNvPr id="2" name="TextBox 1">
            <a:extLst>
              <a:ext uri="{FF2B5EF4-FFF2-40B4-BE49-F238E27FC236}">
                <a16:creationId xmlns:a16="http://schemas.microsoft.com/office/drawing/2014/main" id="{4A7EB821-5A09-B686-9C17-898AC010D739}"/>
              </a:ext>
            </a:extLst>
          </p:cNvPr>
          <p:cNvSpPr txBox="1"/>
          <p:nvPr/>
        </p:nvSpPr>
        <p:spPr>
          <a:xfrm>
            <a:off x="1037636" y="2501321"/>
            <a:ext cx="6088049" cy="2585323"/>
          </a:xfrm>
          <a:prstGeom prst="rect">
            <a:avLst/>
          </a:prstGeom>
          <a:noFill/>
        </p:spPr>
        <p:txBody>
          <a:bodyPr wrap="square" rtlCol="0">
            <a:spAutoFit/>
          </a:bodyPr>
          <a:lstStyle/>
          <a:p>
            <a:pPr algn="l"/>
            <a:r>
              <a:rPr lang="en-GB" b="0" i="0" dirty="0">
                <a:solidFill>
                  <a:srgbClr val="00B050"/>
                </a:solidFill>
                <a:effectLst/>
                <a:latin typeface="arial" panose="020B0604020202020204" pitchFamily="34" charset="0"/>
              </a:rPr>
              <a:t>noun: </a:t>
            </a:r>
            <a:r>
              <a:rPr lang="en-GB" b="1" i="0" dirty="0">
                <a:solidFill>
                  <a:srgbClr val="00B050"/>
                </a:solidFill>
                <a:effectLst/>
                <a:latin typeface="arial" panose="020B0604020202020204" pitchFamily="34" charset="0"/>
              </a:rPr>
              <a:t>digitisation</a:t>
            </a:r>
            <a:endParaRPr lang="en-GB" b="0" i="0" dirty="0">
              <a:solidFill>
                <a:srgbClr val="00B050"/>
              </a:solidFill>
              <a:effectLst/>
              <a:latin typeface="arial" panose="020B0604020202020204" pitchFamily="34" charset="0"/>
            </a:endParaRPr>
          </a:p>
          <a:p>
            <a:pPr algn="l">
              <a:buFont typeface="+mj-lt"/>
              <a:buAutoNum type="arabicPeriod"/>
            </a:pPr>
            <a:r>
              <a:rPr lang="en-GB" b="0" i="0" dirty="0">
                <a:solidFill>
                  <a:srgbClr val="202124"/>
                </a:solidFill>
                <a:effectLst/>
                <a:latin typeface="arial" panose="020B0604020202020204" pitchFamily="34" charset="0"/>
              </a:rPr>
              <a:t>the conversion of text, pictures, or sound into a digital form that can be processed by a computer.</a:t>
            </a:r>
          </a:p>
          <a:p>
            <a:pPr algn="l">
              <a:buFont typeface="+mj-lt"/>
              <a:buAutoNum type="arabicPeriod"/>
            </a:pPr>
            <a:r>
              <a:rPr lang="en-GB" b="0" i="0" dirty="0">
                <a:solidFill>
                  <a:srgbClr val="70757A"/>
                </a:solidFill>
                <a:effectLst/>
                <a:latin typeface="arial" panose="020B0604020202020204" pitchFamily="34" charset="0"/>
              </a:rPr>
              <a:t>"the digitisation of the rare map collection at the library"</a:t>
            </a:r>
          </a:p>
          <a:p>
            <a:pPr algn="l">
              <a:buFont typeface="+mj-lt"/>
              <a:buAutoNum type="arabicPeriod"/>
            </a:pPr>
            <a:r>
              <a:rPr lang="en-GB" b="0" i="0" dirty="0">
                <a:solidFill>
                  <a:srgbClr val="202124"/>
                </a:solidFill>
                <a:effectLst/>
                <a:latin typeface="arial" panose="020B0604020202020204" pitchFamily="34" charset="0"/>
              </a:rPr>
              <a:t>adaptation of a system, process, etc. to be operated with the use of computers and the internet.</a:t>
            </a:r>
          </a:p>
          <a:p>
            <a:pPr algn="l">
              <a:buFont typeface="+mj-lt"/>
              <a:buAutoNum type="arabicPeriod"/>
            </a:pPr>
            <a:r>
              <a:rPr lang="en-GB" b="0" i="0" dirty="0">
                <a:solidFill>
                  <a:srgbClr val="70757A"/>
                </a:solidFill>
                <a:effectLst/>
                <a:latin typeface="arial" panose="020B0604020202020204" pitchFamily="34" charset="0"/>
              </a:rPr>
              <a:t>"as digitisation continues, data will become more valuable than ever before"</a:t>
            </a:r>
          </a:p>
          <a:p>
            <a:endParaRPr lang="en-GB" dirty="0"/>
          </a:p>
        </p:txBody>
      </p:sp>
      <p:pic>
        <p:nvPicPr>
          <p:cNvPr id="5" name="Graphic 4" descr="Presentation with checklist with solid fill">
            <a:extLst>
              <a:ext uri="{FF2B5EF4-FFF2-40B4-BE49-F238E27FC236}">
                <a16:creationId xmlns:a16="http://schemas.microsoft.com/office/drawing/2014/main" id="{3490563F-6FFA-2111-5E66-71C0788F70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47" y="3140401"/>
            <a:ext cx="934453" cy="934453"/>
          </a:xfrm>
          <a:prstGeom prst="rect">
            <a:avLst/>
          </a:prstGeom>
        </p:spPr>
      </p:pic>
    </p:spTree>
    <p:extLst>
      <p:ext uri="{BB962C8B-B14F-4D97-AF65-F5344CB8AC3E}">
        <p14:creationId xmlns:p14="http://schemas.microsoft.com/office/powerpoint/2010/main" val="715952261"/>
      </p:ext>
    </p:extLst>
  </p:cSld>
  <p:clrMapOvr>
    <a:masterClrMapping/>
  </p:clrMapOvr>
</p:sld>
</file>

<file path=ppt/theme/theme1.xml><?xml version="1.0" encoding="utf-8"?>
<a:theme xmlns:a="http://schemas.openxmlformats.org/drawingml/2006/main" name="The B2W Group Powerpoin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C183D50DC54E4E8331595CE5D31884" ma:contentTypeVersion="12" ma:contentTypeDescription="Create a new document." ma:contentTypeScope="" ma:versionID="7c54ed5ee7bc1fcc54ff8ac1734442e2">
  <xsd:schema xmlns:xsd="http://www.w3.org/2001/XMLSchema" xmlns:xs="http://www.w3.org/2001/XMLSchema" xmlns:p="http://schemas.microsoft.com/office/2006/metadata/properties" xmlns:ns2="05ed5ae4-7d16-49ea-9ae6-8286a85777e8" xmlns:ns3="8a564353-3810-4786-be27-f46cbf9ce5bf" targetNamespace="http://schemas.microsoft.com/office/2006/metadata/properties" ma:root="true" ma:fieldsID="3b107dccdce9ffd91c7d3c4f1d44d5ee" ns2:_="" ns3:_="">
    <xsd:import namespace="05ed5ae4-7d16-49ea-9ae6-8286a85777e8"/>
    <xsd:import namespace="8a564353-3810-4786-be27-f46cbf9ce5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d5ae4-7d16-49ea-9ae6-8286a85777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564353-3810-4786-be27-f46cbf9ce5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885CA3-238A-4F75-B12B-EB45295DB2FA}">
  <ds:schemaRefs>
    <ds:schemaRef ds:uri="05ed5ae4-7d16-49ea-9ae6-8286a85777e8"/>
    <ds:schemaRef ds:uri="8a564353-3810-4786-be27-f46cbf9ce5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2F8B97-3638-453A-BC6A-C5819FDD760F}">
  <ds:schemaRefs>
    <ds:schemaRef ds:uri="http://schemas.microsoft.com/office/2006/documentManagement/types"/>
    <ds:schemaRef ds:uri="http://purl.org/dc/elements/1.1/"/>
    <ds:schemaRef ds:uri="http://www.w3.org/XML/1998/namespace"/>
    <ds:schemaRef ds:uri="http://purl.org/dc/dcmitype/"/>
    <ds:schemaRef ds:uri="http://schemas.microsoft.com/office/2006/metadata/properties"/>
    <ds:schemaRef ds:uri="05ed5ae4-7d16-49ea-9ae6-8286a85777e8"/>
    <ds:schemaRef ds:uri="http://schemas.openxmlformats.org/package/2006/metadata/core-properties"/>
    <ds:schemaRef ds:uri="http://schemas.microsoft.com/office/infopath/2007/PartnerControls"/>
    <ds:schemaRef ds:uri="8a564353-3810-4786-be27-f46cbf9ce5bf"/>
    <ds:schemaRef ds:uri="http://purl.org/dc/terms/"/>
  </ds:schemaRefs>
</ds:datastoreItem>
</file>

<file path=customXml/itemProps3.xml><?xml version="1.0" encoding="utf-8"?>
<ds:datastoreItem xmlns:ds="http://schemas.openxmlformats.org/officeDocument/2006/customXml" ds:itemID="{22CB8073-5661-4F87-AADC-B49D7AC909D6}">
  <ds:schemaRefs>
    <ds:schemaRef ds:uri="http://schemas.microsoft.com/sharepoint/v3/contenttype/forms"/>
  </ds:schemaRefs>
</ds:datastoreItem>
</file>

<file path=docMetadata/LabelInfo.xml><?xml version="1.0" encoding="utf-8"?>
<clbl:labelList xmlns:clbl="http://schemas.microsoft.com/office/2020/mipLabelMetadata">
  <clbl:label id="{3ea7c128-c601-4479-a003-e14d00c0b5cb}" enabled="0" method="" siteId="{3ea7c128-c601-4479-a003-e14d00c0b5cb}" removed="1"/>
</clbl:labelList>
</file>

<file path=docProps/app.xml><?xml version="1.0" encoding="utf-8"?>
<Properties xmlns="http://schemas.openxmlformats.org/officeDocument/2006/extended-properties" xmlns:vt="http://schemas.openxmlformats.org/officeDocument/2006/docPropsVTypes">
  <TotalTime>22797</TotalTime>
  <Words>7461</Words>
  <Application>Microsoft Office PowerPoint</Application>
  <PresentationFormat>Widescreen</PresentationFormat>
  <Paragraphs>769</Paragraphs>
  <Slides>39</Slides>
  <Notes>39</Notes>
  <HiddenSlides>0</HiddenSlides>
  <MMClips>3</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39</vt:i4>
      </vt:variant>
    </vt:vector>
  </HeadingPairs>
  <TitlesOfParts>
    <vt:vector size="66" baseType="lpstr">
      <vt:lpstr>-apple-system</vt:lpstr>
      <vt:lpstr>Arial</vt:lpstr>
      <vt:lpstr>Arial</vt:lpstr>
      <vt:lpstr>Assistant</vt:lpstr>
      <vt:lpstr>Avenir</vt:lpstr>
      <vt:lpstr>Calibri</vt:lpstr>
      <vt:lpstr>Calibri Light</vt:lpstr>
      <vt:lpstr>Corbel</vt:lpstr>
      <vt:lpstr>GDS Transport</vt:lpstr>
      <vt:lpstr>Geomanist</vt:lpstr>
      <vt:lpstr>Google Sans</vt:lpstr>
      <vt:lpstr>inherit</vt:lpstr>
      <vt:lpstr>mysansserif-book</vt:lpstr>
      <vt:lpstr>Nunito Sans</vt:lpstr>
      <vt:lpstr>Nunitosans</vt:lpstr>
      <vt:lpstr>Open Sans</vt:lpstr>
      <vt:lpstr>Publico</vt:lpstr>
      <vt:lpstr>Raleway</vt:lpstr>
      <vt:lpstr>ReithSans</vt:lpstr>
      <vt:lpstr>Roboto</vt:lpstr>
      <vt:lpstr>Rubik</vt:lpstr>
      <vt:lpstr>Source Sans Pro</vt:lpstr>
      <vt:lpstr>Tahoma</vt:lpstr>
      <vt:lpstr>Times New Roman</vt:lpstr>
      <vt:lpstr>YouTube Sans</vt:lpstr>
      <vt:lpstr>The B2W Group Powerpoint Template</vt:lpstr>
      <vt:lpstr>Custom Design</vt:lpstr>
      <vt:lpstr>PowerPoint Presentation</vt:lpstr>
      <vt:lpstr>This Unit  </vt:lpstr>
      <vt:lpstr>This Session  </vt:lpstr>
      <vt:lpstr>Starter  </vt:lpstr>
      <vt:lpstr>PowerPoint Presentation</vt:lpstr>
      <vt:lpstr>PowerPoint Presentation</vt:lpstr>
      <vt:lpstr>Sectors Within The Creative Industry</vt:lpstr>
      <vt:lpstr>Break Out Room</vt:lpstr>
      <vt:lpstr>PowerPoint Presentation</vt:lpstr>
      <vt:lpstr>Break Out Room</vt:lpstr>
      <vt:lpstr>Digitisation</vt:lpstr>
      <vt:lpstr>Digitisation</vt:lpstr>
      <vt:lpstr>PowerPoint Presentation</vt:lpstr>
      <vt:lpstr>PowerPoint Presentation</vt:lpstr>
      <vt:lpstr>Break Out Room</vt:lpstr>
      <vt:lpstr>Nearpod Activity</vt:lpstr>
      <vt:lpstr>PowerPoint Presentation</vt:lpstr>
      <vt:lpstr>PowerPoint Presentation</vt:lpstr>
      <vt:lpstr>Did we achieve?</vt:lpstr>
      <vt:lpstr>PowerPoint Presentation</vt:lpstr>
      <vt:lpstr>Unit 003 The Creative Industries Assessment 2</vt:lpstr>
      <vt:lpstr>This Session  </vt:lpstr>
      <vt:lpstr>Job Roles In the Creative Industries </vt:lpstr>
      <vt:lpstr>Starter  </vt:lpstr>
      <vt:lpstr>PowerPoint Presentation</vt:lpstr>
      <vt:lpstr>PowerPoint Presentation</vt:lpstr>
      <vt:lpstr>PowerPoint Presentation</vt:lpstr>
      <vt:lpstr>Break Out Room</vt:lpstr>
      <vt:lpstr>PowerPoint Presentation</vt:lpstr>
      <vt:lpstr>PowerPoint Presentation</vt:lpstr>
      <vt:lpstr>Unions</vt:lpstr>
      <vt:lpstr>Break Out Room</vt:lpstr>
      <vt:lpstr>Methods of Recruitment </vt:lpstr>
      <vt:lpstr>Transferable Skills</vt:lpstr>
      <vt:lpstr>PowerPoint Presentation</vt:lpstr>
      <vt:lpstr>Plenary</vt:lpstr>
      <vt:lpstr>This Session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Devaney</dc:creator>
  <cp:lastModifiedBy>Lauren Clayton</cp:lastModifiedBy>
  <cp:revision>8</cp:revision>
  <dcterms:created xsi:type="dcterms:W3CDTF">2021-08-24T13:43:12Z</dcterms:created>
  <dcterms:modified xsi:type="dcterms:W3CDTF">2023-07-07T12:54:15Z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0x01010028C183D50DC54E4E8331595CE5D31884</vt:lpwstr>
  </property>
</Properties>
</file>