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270" r:id="rId5"/>
    <p:sldId id="269" r:id="rId6"/>
    <p:sldId id="382" r:id="rId7"/>
    <p:sldId id="530" r:id="rId8"/>
    <p:sldId id="275" r:id="rId9"/>
    <p:sldId id="531" r:id="rId10"/>
    <p:sldId id="347" r:id="rId11"/>
    <p:sldId id="346" r:id="rId12"/>
    <p:sldId id="563" r:id="rId13"/>
    <p:sldId id="534" r:id="rId14"/>
    <p:sldId id="533" r:id="rId15"/>
    <p:sldId id="535" r:id="rId16"/>
    <p:sldId id="536" r:id="rId17"/>
    <p:sldId id="562" r:id="rId18"/>
    <p:sldId id="543" r:id="rId19"/>
    <p:sldId id="556" r:id="rId20"/>
    <p:sldId id="557" r:id="rId21"/>
    <p:sldId id="544" r:id="rId22"/>
    <p:sldId id="545" r:id="rId23"/>
    <p:sldId id="558" r:id="rId24"/>
    <p:sldId id="559" r:id="rId25"/>
    <p:sldId id="560" r:id="rId26"/>
    <p:sldId id="548" r:id="rId27"/>
    <p:sldId id="549" r:id="rId28"/>
    <p:sldId id="271" r:id="rId29"/>
    <p:sldId id="555" r:id="rId30"/>
    <p:sldId id="256" r:id="rId31"/>
    <p:sldId id="356" r:id="rId32"/>
    <p:sldId id="361" r:id="rId33"/>
    <p:sldId id="359" r:id="rId34"/>
    <p:sldId id="358" r:id="rId35"/>
    <p:sldId id="360" r:id="rId36"/>
    <p:sldId id="581" r:id="rId37"/>
    <p:sldId id="579" r:id="rId38"/>
    <p:sldId id="593" r:id="rId39"/>
    <p:sldId id="538" r:id="rId40"/>
    <p:sldId id="598" r:id="rId41"/>
    <p:sldId id="524" r:id="rId42"/>
    <p:sldId id="566" r:id="rId43"/>
    <p:sldId id="587" r:id="rId44"/>
    <p:sldId id="564" r:id="rId45"/>
    <p:sldId id="576" r:id="rId46"/>
    <p:sldId id="567" r:id="rId47"/>
    <p:sldId id="377" r:id="rId48"/>
    <p:sldId id="515" r:id="rId49"/>
    <p:sldId id="569" r:id="rId50"/>
    <p:sldId id="570" r:id="rId51"/>
    <p:sldId id="571" r:id="rId52"/>
    <p:sldId id="572" r:id="rId53"/>
    <p:sldId id="599" r:id="rId54"/>
    <p:sldId id="594" r:id="rId55"/>
    <p:sldId id="539" r:id="rId56"/>
    <p:sldId id="600" r:id="rId57"/>
    <p:sldId id="574" r:id="rId58"/>
    <p:sldId id="370" r:id="rId59"/>
    <p:sldId id="371" r:id="rId60"/>
    <p:sldId id="372" r:id="rId61"/>
    <p:sldId id="373" r:id="rId62"/>
    <p:sldId id="374" r:id="rId63"/>
    <p:sldId id="379" r:id="rId64"/>
    <p:sldId id="603" r:id="rId65"/>
    <p:sldId id="595" r:id="rId66"/>
    <p:sldId id="540" r:id="rId67"/>
    <p:sldId id="604" r:id="rId68"/>
    <p:sldId id="378" r:id="rId69"/>
    <p:sldId id="343" r:id="rId70"/>
    <p:sldId id="605" r:id="rId71"/>
    <p:sldId id="611" r:id="rId72"/>
    <p:sldId id="612" r:id="rId73"/>
    <p:sldId id="597" r:id="rId74"/>
    <p:sldId id="59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AC95F6-9D39-30BF-A431-EF460E6BE321}" name="Nina Snelson" initials="NS" userId="S::nina.snelson@b2wgroup.com::b901df63-0a59-470e-a436-a8b6d124e0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7F"/>
    <a:srgbClr val="F2B0B0"/>
    <a:srgbClr val="BAE18F"/>
    <a:srgbClr val="FFFFFF"/>
    <a:srgbClr val="E7AAEC"/>
    <a:srgbClr val="F2CEB6"/>
    <a:srgbClr val="FFDE75"/>
    <a:srgbClr val="B00058"/>
    <a:srgbClr val="D0EBBE"/>
    <a:srgbClr val="C5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4E1CA2-56ED-49A9-8577-9F999B48BA04}" v="12" dt="2023-07-05T08:39:39.533"/>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802" autoAdjust="0"/>
  </p:normalViewPr>
  <p:slideViewPr>
    <p:cSldViewPr snapToGrid="0">
      <p:cViewPr varScale="1">
        <p:scale>
          <a:sx n="57" d="100"/>
          <a:sy n="57" d="100"/>
        </p:scale>
        <p:origin x="165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0EC0E-5BA1-430A-999D-39F147F76FA1}"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GB"/>
        </a:p>
      </dgm:t>
    </dgm:pt>
    <dgm:pt modelId="{FE32ECB9-7FC3-48EB-8C13-80FE2954DFD5}">
      <dgm:prSet phldrT="[Text]"/>
      <dgm:spPr/>
      <dgm:t>
        <a:bodyPr/>
        <a:lstStyle/>
        <a:p>
          <a:pPr algn="ctr"/>
          <a:r>
            <a:rPr lang="en-GB" b="1" i="0" u="sng" dirty="0">
              <a:solidFill>
                <a:srgbClr val="00B0F0"/>
              </a:solidFill>
            </a:rPr>
            <a:t>One</a:t>
          </a:r>
          <a:r>
            <a:rPr lang="en-GB" dirty="0">
              <a:solidFill>
                <a:srgbClr val="00B0F0"/>
              </a:solidFill>
            </a:rPr>
            <a:t> </a:t>
          </a:r>
        </a:p>
      </dgm:t>
    </dgm:pt>
    <dgm:pt modelId="{E02A26FD-0354-4717-8DD9-74E76D142F33}" type="parTrans" cxnId="{A52ED598-E63E-4F8E-AF17-9D9421C339A1}">
      <dgm:prSet/>
      <dgm:spPr/>
      <dgm:t>
        <a:bodyPr/>
        <a:lstStyle/>
        <a:p>
          <a:endParaRPr lang="en-GB"/>
        </a:p>
      </dgm:t>
    </dgm:pt>
    <dgm:pt modelId="{2DD90B74-22E7-4B9A-B543-55EC6A1F25D9}" type="sibTrans" cxnId="{A52ED598-E63E-4F8E-AF17-9D9421C339A1}">
      <dgm:prSet/>
      <dgm:spPr/>
      <dgm:t>
        <a:bodyPr/>
        <a:lstStyle/>
        <a:p>
          <a:endParaRPr lang="en-GB"/>
        </a:p>
      </dgm:t>
    </dgm:pt>
    <dgm:pt modelId="{34E96466-5781-4A72-B610-2F7EBF804B98}">
      <dgm:prSet phldrT="[Text]"/>
      <dgm:spPr/>
      <dgm:t>
        <a:bodyPr/>
        <a:lstStyle/>
        <a:p>
          <a:pPr algn="ctr"/>
          <a:r>
            <a:rPr lang="en-GB" dirty="0">
              <a:latin typeface="Arial" panose="020B0604020202020204" pitchFamily="34" charset="0"/>
              <a:cs typeface="Arial" panose="020B0604020202020204" pitchFamily="34" charset="0"/>
            </a:rPr>
            <a:t>Sequence: Running instructions in order</a:t>
          </a:r>
          <a:endParaRPr lang="en-GB" dirty="0"/>
        </a:p>
      </dgm:t>
    </dgm:pt>
    <dgm:pt modelId="{B3B5E987-8E7B-4ECD-B59D-5E6B9D7B780B}" type="parTrans" cxnId="{11C7A178-F2FA-4601-BCA7-C0E20B9BE058}">
      <dgm:prSet/>
      <dgm:spPr/>
      <dgm:t>
        <a:bodyPr/>
        <a:lstStyle/>
        <a:p>
          <a:endParaRPr lang="en-GB"/>
        </a:p>
      </dgm:t>
    </dgm:pt>
    <dgm:pt modelId="{DCFBBC73-1BF8-4F97-AAEE-8F1330DEF107}" type="sibTrans" cxnId="{11C7A178-F2FA-4601-BCA7-C0E20B9BE058}">
      <dgm:prSet/>
      <dgm:spPr/>
      <dgm:t>
        <a:bodyPr/>
        <a:lstStyle/>
        <a:p>
          <a:endParaRPr lang="en-GB"/>
        </a:p>
      </dgm:t>
    </dgm:pt>
    <dgm:pt modelId="{546A74B8-B746-4AB4-9F7B-79CF7984F46B}">
      <dgm:prSet phldrT="[Text]"/>
      <dgm:spPr/>
      <dgm:t>
        <a:bodyPr/>
        <a:lstStyle/>
        <a:p>
          <a:pPr algn="ctr"/>
          <a:r>
            <a:rPr lang="en-GB" b="1" u="sng" dirty="0">
              <a:solidFill>
                <a:srgbClr val="00B0F0"/>
              </a:solidFill>
            </a:rPr>
            <a:t>Two</a:t>
          </a:r>
          <a:r>
            <a:rPr lang="en-GB" b="1" u="sng" dirty="0"/>
            <a:t> </a:t>
          </a:r>
        </a:p>
      </dgm:t>
    </dgm:pt>
    <dgm:pt modelId="{84AC7FB8-51FA-4B1D-AAA0-71ACE151A8B3}" type="parTrans" cxnId="{A5E746E4-F00A-4871-B437-799489035690}">
      <dgm:prSet/>
      <dgm:spPr/>
      <dgm:t>
        <a:bodyPr/>
        <a:lstStyle/>
        <a:p>
          <a:endParaRPr lang="en-GB"/>
        </a:p>
      </dgm:t>
    </dgm:pt>
    <dgm:pt modelId="{A24758B9-28DC-4B54-AE4D-F92643970425}" type="sibTrans" cxnId="{A5E746E4-F00A-4871-B437-799489035690}">
      <dgm:prSet/>
      <dgm:spPr/>
      <dgm:t>
        <a:bodyPr/>
        <a:lstStyle/>
        <a:p>
          <a:endParaRPr lang="en-GB"/>
        </a:p>
      </dgm:t>
    </dgm:pt>
    <dgm:pt modelId="{C20B09DC-5D31-4C5F-9B97-B89CC3C42625}">
      <dgm:prSet phldrT="[Text]"/>
      <dgm:spPr/>
      <dgm:t>
        <a:bodyPr/>
        <a:lstStyle/>
        <a:p>
          <a:pPr algn="ctr"/>
          <a:r>
            <a:rPr lang="en-GB" dirty="0">
              <a:latin typeface="Arial" panose="020B0604020202020204" pitchFamily="34" charset="0"/>
              <a:cs typeface="Arial" panose="020B0604020202020204" pitchFamily="34" charset="0"/>
            </a:rPr>
            <a:t>Selection: making choices</a:t>
          </a:r>
          <a:endParaRPr lang="en-GB" dirty="0"/>
        </a:p>
      </dgm:t>
    </dgm:pt>
    <dgm:pt modelId="{1EB31017-87EE-403D-A061-E551F8E224D6}" type="parTrans" cxnId="{7F22653A-D26E-4D87-8578-0B2DE63C54DD}">
      <dgm:prSet/>
      <dgm:spPr/>
      <dgm:t>
        <a:bodyPr/>
        <a:lstStyle/>
        <a:p>
          <a:endParaRPr lang="en-GB"/>
        </a:p>
      </dgm:t>
    </dgm:pt>
    <dgm:pt modelId="{BB43CE6C-BDF8-4AB7-8F89-767D56B6B18C}" type="sibTrans" cxnId="{7F22653A-D26E-4D87-8578-0B2DE63C54DD}">
      <dgm:prSet/>
      <dgm:spPr/>
      <dgm:t>
        <a:bodyPr/>
        <a:lstStyle/>
        <a:p>
          <a:endParaRPr lang="en-GB"/>
        </a:p>
      </dgm:t>
    </dgm:pt>
    <dgm:pt modelId="{0E5FE077-C9DC-44B8-B0F9-B9D39A47B698}">
      <dgm:prSet phldrT="[Text]"/>
      <dgm:spPr/>
      <dgm:t>
        <a:bodyPr/>
        <a:lstStyle/>
        <a:p>
          <a:pPr algn="ctr"/>
          <a:r>
            <a:rPr lang="en-GB" b="1" u="sng" dirty="0">
              <a:solidFill>
                <a:srgbClr val="00B0F0"/>
              </a:solidFill>
            </a:rPr>
            <a:t>Three</a:t>
          </a:r>
          <a:r>
            <a:rPr lang="en-GB" dirty="0"/>
            <a:t> </a:t>
          </a:r>
        </a:p>
      </dgm:t>
    </dgm:pt>
    <dgm:pt modelId="{64D57786-14F0-4424-9AA2-944632E6378C}" type="parTrans" cxnId="{7A113563-FAD4-40B5-99C5-17DE4A47D244}">
      <dgm:prSet/>
      <dgm:spPr/>
      <dgm:t>
        <a:bodyPr/>
        <a:lstStyle/>
        <a:p>
          <a:endParaRPr lang="en-GB"/>
        </a:p>
      </dgm:t>
    </dgm:pt>
    <dgm:pt modelId="{1208A907-555C-46EB-A71F-D9CFD35C3DC5}" type="sibTrans" cxnId="{7A113563-FAD4-40B5-99C5-17DE4A47D244}">
      <dgm:prSet/>
      <dgm:spPr/>
      <dgm:t>
        <a:bodyPr/>
        <a:lstStyle/>
        <a:p>
          <a:endParaRPr lang="en-GB"/>
        </a:p>
      </dgm:t>
    </dgm:pt>
    <dgm:pt modelId="{83A017AF-1B1E-49B8-B08D-216205AAF7A3}">
      <dgm:prSet phldrT="[Text]"/>
      <dgm:spPr/>
      <dgm:t>
        <a:bodyPr/>
        <a:lstStyle/>
        <a:p>
          <a:pPr algn="ctr"/>
          <a:r>
            <a:rPr lang="en-GB" dirty="0">
              <a:latin typeface="Arial" panose="020B0604020202020204" pitchFamily="34" charset="0"/>
              <a:cs typeface="Arial" panose="020B0604020202020204" pitchFamily="34" charset="0"/>
            </a:rPr>
            <a:t>Iteration: doing the same thing more than once </a:t>
          </a:r>
          <a:endParaRPr lang="en-GB" dirty="0"/>
        </a:p>
      </dgm:t>
    </dgm:pt>
    <dgm:pt modelId="{E640DED4-4803-40C4-B6B3-029490E9226A}" type="parTrans" cxnId="{ACDFE13E-B36D-4893-9A85-D88DF43E1682}">
      <dgm:prSet/>
      <dgm:spPr/>
      <dgm:t>
        <a:bodyPr/>
        <a:lstStyle/>
        <a:p>
          <a:endParaRPr lang="en-GB"/>
        </a:p>
      </dgm:t>
    </dgm:pt>
    <dgm:pt modelId="{2FEFBC6E-ABAA-48FB-9CAA-AB90D422271D}" type="sibTrans" cxnId="{ACDFE13E-B36D-4893-9A85-D88DF43E1682}">
      <dgm:prSet/>
      <dgm:spPr/>
      <dgm:t>
        <a:bodyPr/>
        <a:lstStyle/>
        <a:p>
          <a:endParaRPr lang="en-GB"/>
        </a:p>
      </dgm:t>
    </dgm:pt>
    <dgm:pt modelId="{AB0A73C4-7B22-4F23-8D3A-324A5D51DE5A}" type="pres">
      <dgm:prSet presAssocID="{7910EC0E-5BA1-430A-999D-39F147F76FA1}" presName="Name0" presStyleCnt="0">
        <dgm:presLayoutVars>
          <dgm:dir/>
          <dgm:animLvl val="lvl"/>
          <dgm:resizeHandles val="exact"/>
        </dgm:presLayoutVars>
      </dgm:prSet>
      <dgm:spPr/>
    </dgm:pt>
    <dgm:pt modelId="{2E7EAC39-EE82-4296-8820-277F05DC8818}" type="pres">
      <dgm:prSet presAssocID="{FE32ECB9-7FC3-48EB-8C13-80FE2954DFD5}" presName="compositeNode" presStyleCnt="0">
        <dgm:presLayoutVars>
          <dgm:bulletEnabled val="1"/>
        </dgm:presLayoutVars>
      </dgm:prSet>
      <dgm:spPr/>
    </dgm:pt>
    <dgm:pt modelId="{513175B1-8CAB-4D70-A660-728F38238D00}" type="pres">
      <dgm:prSet presAssocID="{FE32ECB9-7FC3-48EB-8C13-80FE2954DFD5}" presName="bgRect" presStyleLbl="node1" presStyleIdx="0" presStyleCnt="3" custScaleY="57286"/>
      <dgm:spPr/>
    </dgm:pt>
    <dgm:pt modelId="{3391E96E-55E4-4A1B-BDF3-09141CFF2BE1}" type="pres">
      <dgm:prSet presAssocID="{FE32ECB9-7FC3-48EB-8C13-80FE2954DFD5}" presName="parentNode" presStyleLbl="node1" presStyleIdx="0" presStyleCnt="3">
        <dgm:presLayoutVars>
          <dgm:chMax val="0"/>
          <dgm:bulletEnabled val="1"/>
        </dgm:presLayoutVars>
      </dgm:prSet>
      <dgm:spPr/>
    </dgm:pt>
    <dgm:pt modelId="{5C33660B-9A19-46AB-BF73-B39C0A8B608C}" type="pres">
      <dgm:prSet presAssocID="{FE32ECB9-7FC3-48EB-8C13-80FE2954DFD5}" presName="childNode" presStyleLbl="node1" presStyleIdx="0" presStyleCnt="3">
        <dgm:presLayoutVars>
          <dgm:bulletEnabled val="1"/>
        </dgm:presLayoutVars>
      </dgm:prSet>
      <dgm:spPr/>
    </dgm:pt>
    <dgm:pt modelId="{FFCA3F86-F6FE-4713-ADAD-0E8A2A0E5172}" type="pres">
      <dgm:prSet presAssocID="{2DD90B74-22E7-4B9A-B543-55EC6A1F25D9}" presName="hSp" presStyleCnt="0"/>
      <dgm:spPr/>
    </dgm:pt>
    <dgm:pt modelId="{AB87D96B-E26D-474A-9E57-FBAB9FA2E43A}" type="pres">
      <dgm:prSet presAssocID="{2DD90B74-22E7-4B9A-B543-55EC6A1F25D9}" presName="vProcSp" presStyleCnt="0"/>
      <dgm:spPr/>
    </dgm:pt>
    <dgm:pt modelId="{6C07B58C-41EB-4FB3-B956-7B71F3BD5569}" type="pres">
      <dgm:prSet presAssocID="{2DD90B74-22E7-4B9A-B543-55EC6A1F25D9}" presName="vSp1" presStyleCnt="0"/>
      <dgm:spPr/>
    </dgm:pt>
    <dgm:pt modelId="{0C24B5C3-6D1F-4C6E-80FE-61135C37C402}" type="pres">
      <dgm:prSet presAssocID="{2DD90B74-22E7-4B9A-B543-55EC6A1F25D9}" presName="simulatedConn" presStyleLbl="solidFgAcc1" presStyleIdx="0" presStyleCnt="2" custLinFactY="-168139" custLinFactNeighborX="-4881" custLinFactNeighborY="-200000"/>
      <dgm:spPr/>
    </dgm:pt>
    <dgm:pt modelId="{F40DA748-709C-4E94-914A-48F34C13CC50}" type="pres">
      <dgm:prSet presAssocID="{2DD90B74-22E7-4B9A-B543-55EC6A1F25D9}" presName="vSp2" presStyleCnt="0"/>
      <dgm:spPr/>
    </dgm:pt>
    <dgm:pt modelId="{3C9DE90D-B40C-46C2-8CF0-0ACE0327F455}" type="pres">
      <dgm:prSet presAssocID="{2DD90B74-22E7-4B9A-B543-55EC6A1F25D9}" presName="sibTrans" presStyleCnt="0"/>
      <dgm:spPr/>
    </dgm:pt>
    <dgm:pt modelId="{4D75FCA9-59AB-4BA1-B729-BD80D75A54B4}" type="pres">
      <dgm:prSet presAssocID="{546A74B8-B746-4AB4-9F7B-79CF7984F46B}" presName="compositeNode" presStyleCnt="0">
        <dgm:presLayoutVars>
          <dgm:bulletEnabled val="1"/>
        </dgm:presLayoutVars>
      </dgm:prSet>
      <dgm:spPr/>
    </dgm:pt>
    <dgm:pt modelId="{6AF3D23C-9024-4D03-9372-F87B528F7BE5}" type="pres">
      <dgm:prSet presAssocID="{546A74B8-B746-4AB4-9F7B-79CF7984F46B}" presName="bgRect" presStyleLbl="node1" presStyleIdx="1" presStyleCnt="3" custScaleY="56035" custLinFactNeighborX="366" custLinFactNeighborY="665"/>
      <dgm:spPr/>
    </dgm:pt>
    <dgm:pt modelId="{904C70F7-C816-4154-82C4-B3A629F18D45}" type="pres">
      <dgm:prSet presAssocID="{546A74B8-B746-4AB4-9F7B-79CF7984F46B}" presName="parentNode" presStyleLbl="node1" presStyleIdx="1" presStyleCnt="3">
        <dgm:presLayoutVars>
          <dgm:chMax val="0"/>
          <dgm:bulletEnabled val="1"/>
        </dgm:presLayoutVars>
      </dgm:prSet>
      <dgm:spPr/>
    </dgm:pt>
    <dgm:pt modelId="{D49C347B-C495-4314-8456-566BDB14E2C4}" type="pres">
      <dgm:prSet presAssocID="{546A74B8-B746-4AB4-9F7B-79CF7984F46B}" presName="childNode" presStyleLbl="node1" presStyleIdx="1" presStyleCnt="3">
        <dgm:presLayoutVars>
          <dgm:bulletEnabled val="1"/>
        </dgm:presLayoutVars>
      </dgm:prSet>
      <dgm:spPr/>
    </dgm:pt>
    <dgm:pt modelId="{FE8E9340-D254-4038-9208-2B38D4DE5522}" type="pres">
      <dgm:prSet presAssocID="{A24758B9-28DC-4B54-AE4D-F92643970425}" presName="hSp" presStyleCnt="0"/>
      <dgm:spPr/>
    </dgm:pt>
    <dgm:pt modelId="{59003807-7516-4BF5-86A1-D77B63A96CE8}" type="pres">
      <dgm:prSet presAssocID="{A24758B9-28DC-4B54-AE4D-F92643970425}" presName="vProcSp" presStyleCnt="0"/>
      <dgm:spPr/>
    </dgm:pt>
    <dgm:pt modelId="{35C2BD04-F492-41C8-ACBD-3A589C69DF31}" type="pres">
      <dgm:prSet presAssocID="{A24758B9-28DC-4B54-AE4D-F92643970425}" presName="vSp1" presStyleCnt="0"/>
      <dgm:spPr/>
    </dgm:pt>
    <dgm:pt modelId="{16698942-6684-419D-A2B4-8CB2DCA9DC45}" type="pres">
      <dgm:prSet presAssocID="{A24758B9-28DC-4B54-AE4D-F92643970425}" presName="simulatedConn" presStyleLbl="solidFgAcc1" presStyleIdx="1" presStyleCnt="2" custLinFactY="-174364" custLinFactNeighborX="2441" custLinFactNeighborY="-200000"/>
      <dgm:spPr/>
    </dgm:pt>
    <dgm:pt modelId="{1DB9DF3C-91C5-46F6-BFC6-3E816F28BA07}" type="pres">
      <dgm:prSet presAssocID="{A24758B9-28DC-4B54-AE4D-F92643970425}" presName="vSp2" presStyleCnt="0"/>
      <dgm:spPr/>
    </dgm:pt>
    <dgm:pt modelId="{52809D23-0C10-408D-A27B-9A983EF39529}" type="pres">
      <dgm:prSet presAssocID="{A24758B9-28DC-4B54-AE4D-F92643970425}" presName="sibTrans" presStyleCnt="0"/>
      <dgm:spPr/>
    </dgm:pt>
    <dgm:pt modelId="{17E404B7-95E0-4911-9186-35E1942EE379}" type="pres">
      <dgm:prSet presAssocID="{0E5FE077-C9DC-44B8-B0F9-B9D39A47B698}" presName="compositeNode" presStyleCnt="0">
        <dgm:presLayoutVars>
          <dgm:bulletEnabled val="1"/>
        </dgm:presLayoutVars>
      </dgm:prSet>
      <dgm:spPr/>
    </dgm:pt>
    <dgm:pt modelId="{C2DC5399-12CB-4405-BB32-0E3E9A2A4B21}" type="pres">
      <dgm:prSet presAssocID="{0E5FE077-C9DC-44B8-B0F9-B9D39A47B698}" presName="bgRect" presStyleLbl="node1" presStyleIdx="2" presStyleCnt="3" custScaleY="57054"/>
      <dgm:spPr/>
    </dgm:pt>
    <dgm:pt modelId="{890918AD-7537-4245-BB0D-25FEE82A4CE8}" type="pres">
      <dgm:prSet presAssocID="{0E5FE077-C9DC-44B8-B0F9-B9D39A47B698}" presName="parentNode" presStyleLbl="node1" presStyleIdx="2" presStyleCnt="3">
        <dgm:presLayoutVars>
          <dgm:chMax val="0"/>
          <dgm:bulletEnabled val="1"/>
        </dgm:presLayoutVars>
      </dgm:prSet>
      <dgm:spPr/>
    </dgm:pt>
    <dgm:pt modelId="{B9E136D9-8AAA-4DB9-8BE9-4B6385653CDA}" type="pres">
      <dgm:prSet presAssocID="{0E5FE077-C9DC-44B8-B0F9-B9D39A47B698}" presName="childNode" presStyleLbl="node1" presStyleIdx="2" presStyleCnt="3">
        <dgm:presLayoutVars>
          <dgm:bulletEnabled val="1"/>
        </dgm:presLayoutVars>
      </dgm:prSet>
      <dgm:spPr/>
    </dgm:pt>
  </dgm:ptLst>
  <dgm:cxnLst>
    <dgm:cxn modelId="{C62AE110-21D9-491B-9036-BE51C25CA2FA}" type="presOf" srcId="{C20B09DC-5D31-4C5F-9B97-B89CC3C42625}" destId="{D49C347B-C495-4314-8456-566BDB14E2C4}" srcOrd="0" destOrd="0" presId="urn:microsoft.com/office/officeart/2005/8/layout/hProcess7"/>
    <dgm:cxn modelId="{7F22653A-D26E-4D87-8578-0B2DE63C54DD}" srcId="{546A74B8-B746-4AB4-9F7B-79CF7984F46B}" destId="{C20B09DC-5D31-4C5F-9B97-B89CC3C42625}" srcOrd="0" destOrd="0" parTransId="{1EB31017-87EE-403D-A061-E551F8E224D6}" sibTransId="{BB43CE6C-BDF8-4AB7-8F89-767D56B6B18C}"/>
    <dgm:cxn modelId="{ACDFE13E-B36D-4893-9A85-D88DF43E1682}" srcId="{0E5FE077-C9DC-44B8-B0F9-B9D39A47B698}" destId="{83A017AF-1B1E-49B8-B08D-216205AAF7A3}" srcOrd="0" destOrd="0" parTransId="{E640DED4-4803-40C4-B6B3-029490E9226A}" sibTransId="{2FEFBC6E-ABAA-48FB-9CAA-AB90D422271D}"/>
    <dgm:cxn modelId="{D89C5960-2D27-497B-8E3F-ED9DF9EB5979}" type="presOf" srcId="{7910EC0E-5BA1-430A-999D-39F147F76FA1}" destId="{AB0A73C4-7B22-4F23-8D3A-324A5D51DE5A}" srcOrd="0" destOrd="0" presId="urn:microsoft.com/office/officeart/2005/8/layout/hProcess7"/>
    <dgm:cxn modelId="{7A113563-FAD4-40B5-99C5-17DE4A47D244}" srcId="{7910EC0E-5BA1-430A-999D-39F147F76FA1}" destId="{0E5FE077-C9DC-44B8-B0F9-B9D39A47B698}" srcOrd="2" destOrd="0" parTransId="{64D57786-14F0-4424-9AA2-944632E6378C}" sibTransId="{1208A907-555C-46EB-A71F-D9CFD35C3DC5}"/>
    <dgm:cxn modelId="{FB33FE48-FA85-4A12-8FE4-D239BB173029}" type="presOf" srcId="{FE32ECB9-7FC3-48EB-8C13-80FE2954DFD5}" destId="{513175B1-8CAB-4D70-A660-728F38238D00}" srcOrd="0" destOrd="0" presId="urn:microsoft.com/office/officeart/2005/8/layout/hProcess7"/>
    <dgm:cxn modelId="{11C7A178-F2FA-4601-BCA7-C0E20B9BE058}" srcId="{FE32ECB9-7FC3-48EB-8C13-80FE2954DFD5}" destId="{34E96466-5781-4A72-B610-2F7EBF804B98}" srcOrd="0" destOrd="0" parTransId="{B3B5E987-8E7B-4ECD-B59D-5E6B9D7B780B}" sibTransId="{DCFBBC73-1BF8-4F97-AAEE-8F1330DEF107}"/>
    <dgm:cxn modelId="{A52ED598-E63E-4F8E-AF17-9D9421C339A1}" srcId="{7910EC0E-5BA1-430A-999D-39F147F76FA1}" destId="{FE32ECB9-7FC3-48EB-8C13-80FE2954DFD5}" srcOrd="0" destOrd="0" parTransId="{E02A26FD-0354-4717-8DD9-74E76D142F33}" sibTransId="{2DD90B74-22E7-4B9A-B543-55EC6A1F25D9}"/>
    <dgm:cxn modelId="{B6A95AA1-FF42-4001-9396-F9C2AEB07B18}" type="presOf" srcId="{0E5FE077-C9DC-44B8-B0F9-B9D39A47B698}" destId="{890918AD-7537-4245-BB0D-25FEE82A4CE8}" srcOrd="1" destOrd="0" presId="urn:microsoft.com/office/officeart/2005/8/layout/hProcess7"/>
    <dgm:cxn modelId="{20A2E3D0-BB01-4C5F-BAEC-BCFA82EDC224}" type="presOf" srcId="{83A017AF-1B1E-49B8-B08D-216205AAF7A3}" destId="{B9E136D9-8AAA-4DB9-8BE9-4B6385653CDA}" srcOrd="0" destOrd="0" presId="urn:microsoft.com/office/officeart/2005/8/layout/hProcess7"/>
    <dgm:cxn modelId="{F50D52D5-A466-49F7-9FE0-726CF2EA7CCA}" type="presOf" srcId="{34E96466-5781-4A72-B610-2F7EBF804B98}" destId="{5C33660B-9A19-46AB-BF73-B39C0A8B608C}" srcOrd="0" destOrd="0" presId="urn:microsoft.com/office/officeart/2005/8/layout/hProcess7"/>
    <dgm:cxn modelId="{C13F3CDF-5A2B-4460-988F-6A7BB63A8349}" type="presOf" srcId="{FE32ECB9-7FC3-48EB-8C13-80FE2954DFD5}" destId="{3391E96E-55E4-4A1B-BDF3-09141CFF2BE1}" srcOrd="1" destOrd="0" presId="urn:microsoft.com/office/officeart/2005/8/layout/hProcess7"/>
    <dgm:cxn modelId="{A5E746E4-F00A-4871-B437-799489035690}" srcId="{7910EC0E-5BA1-430A-999D-39F147F76FA1}" destId="{546A74B8-B746-4AB4-9F7B-79CF7984F46B}" srcOrd="1" destOrd="0" parTransId="{84AC7FB8-51FA-4B1D-AAA0-71ACE151A8B3}" sibTransId="{A24758B9-28DC-4B54-AE4D-F92643970425}"/>
    <dgm:cxn modelId="{07C486E6-3999-4D14-97D2-B3E61128CECB}" type="presOf" srcId="{546A74B8-B746-4AB4-9F7B-79CF7984F46B}" destId="{6AF3D23C-9024-4D03-9372-F87B528F7BE5}" srcOrd="0" destOrd="0" presId="urn:microsoft.com/office/officeart/2005/8/layout/hProcess7"/>
    <dgm:cxn modelId="{DA6287F4-8F65-40C5-BA59-BD43470B6670}" type="presOf" srcId="{0E5FE077-C9DC-44B8-B0F9-B9D39A47B698}" destId="{C2DC5399-12CB-4405-BB32-0E3E9A2A4B21}" srcOrd="0" destOrd="0" presId="urn:microsoft.com/office/officeart/2005/8/layout/hProcess7"/>
    <dgm:cxn modelId="{BE57D8FB-F68E-40AD-B08D-353E4FEC003D}" type="presOf" srcId="{546A74B8-B746-4AB4-9F7B-79CF7984F46B}" destId="{904C70F7-C816-4154-82C4-B3A629F18D45}" srcOrd="1" destOrd="0" presId="urn:microsoft.com/office/officeart/2005/8/layout/hProcess7"/>
    <dgm:cxn modelId="{4FF486C2-C339-465E-AA0D-A870C632F1F9}" type="presParOf" srcId="{AB0A73C4-7B22-4F23-8D3A-324A5D51DE5A}" destId="{2E7EAC39-EE82-4296-8820-277F05DC8818}" srcOrd="0" destOrd="0" presId="urn:microsoft.com/office/officeart/2005/8/layout/hProcess7"/>
    <dgm:cxn modelId="{AC35BE34-3B91-4AF7-8643-91DCC29AB875}" type="presParOf" srcId="{2E7EAC39-EE82-4296-8820-277F05DC8818}" destId="{513175B1-8CAB-4D70-A660-728F38238D00}" srcOrd="0" destOrd="0" presId="urn:microsoft.com/office/officeart/2005/8/layout/hProcess7"/>
    <dgm:cxn modelId="{C7AE51AE-DC4D-4F5B-A39B-71F20F9A2D84}" type="presParOf" srcId="{2E7EAC39-EE82-4296-8820-277F05DC8818}" destId="{3391E96E-55E4-4A1B-BDF3-09141CFF2BE1}" srcOrd="1" destOrd="0" presId="urn:microsoft.com/office/officeart/2005/8/layout/hProcess7"/>
    <dgm:cxn modelId="{005667D5-E632-49B9-AE57-DDB749731D1B}" type="presParOf" srcId="{2E7EAC39-EE82-4296-8820-277F05DC8818}" destId="{5C33660B-9A19-46AB-BF73-B39C0A8B608C}" srcOrd="2" destOrd="0" presId="urn:microsoft.com/office/officeart/2005/8/layout/hProcess7"/>
    <dgm:cxn modelId="{571CC6D4-6820-426D-86E9-9C8DE40C4729}" type="presParOf" srcId="{AB0A73C4-7B22-4F23-8D3A-324A5D51DE5A}" destId="{FFCA3F86-F6FE-4713-ADAD-0E8A2A0E5172}" srcOrd="1" destOrd="0" presId="urn:microsoft.com/office/officeart/2005/8/layout/hProcess7"/>
    <dgm:cxn modelId="{445134F8-7DC8-4E1D-87A6-42EF32459F6F}" type="presParOf" srcId="{AB0A73C4-7B22-4F23-8D3A-324A5D51DE5A}" destId="{AB87D96B-E26D-474A-9E57-FBAB9FA2E43A}" srcOrd="2" destOrd="0" presId="urn:microsoft.com/office/officeart/2005/8/layout/hProcess7"/>
    <dgm:cxn modelId="{7F5C5446-1239-4ACC-B123-074424BB78E2}" type="presParOf" srcId="{AB87D96B-E26D-474A-9E57-FBAB9FA2E43A}" destId="{6C07B58C-41EB-4FB3-B956-7B71F3BD5569}" srcOrd="0" destOrd="0" presId="urn:microsoft.com/office/officeart/2005/8/layout/hProcess7"/>
    <dgm:cxn modelId="{CF0522CB-5BC6-4F66-AB01-5FCC3B5AD38C}" type="presParOf" srcId="{AB87D96B-E26D-474A-9E57-FBAB9FA2E43A}" destId="{0C24B5C3-6D1F-4C6E-80FE-61135C37C402}" srcOrd="1" destOrd="0" presId="urn:microsoft.com/office/officeart/2005/8/layout/hProcess7"/>
    <dgm:cxn modelId="{86D39A10-8D81-446B-9D83-0B19508DBEF4}" type="presParOf" srcId="{AB87D96B-E26D-474A-9E57-FBAB9FA2E43A}" destId="{F40DA748-709C-4E94-914A-48F34C13CC50}" srcOrd="2" destOrd="0" presId="urn:microsoft.com/office/officeart/2005/8/layout/hProcess7"/>
    <dgm:cxn modelId="{79060639-25D6-4F4A-A4BB-46DC8CF70F49}" type="presParOf" srcId="{AB0A73C4-7B22-4F23-8D3A-324A5D51DE5A}" destId="{3C9DE90D-B40C-46C2-8CF0-0ACE0327F455}" srcOrd="3" destOrd="0" presId="urn:microsoft.com/office/officeart/2005/8/layout/hProcess7"/>
    <dgm:cxn modelId="{B9C7C355-A8D2-4513-A680-DEC2F03C7E65}" type="presParOf" srcId="{AB0A73C4-7B22-4F23-8D3A-324A5D51DE5A}" destId="{4D75FCA9-59AB-4BA1-B729-BD80D75A54B4}" srcOrd="4" destOrd="0" presId="urn:microsoft.com/office/officeart/2005/8/layout/hProcess7"/>
    <dgm:cxn modelId="{85FAB8AD-32FB-4A88-B3B6-1F1884608185}" type="presParOf" srcId="{4D75FCA9-59AB-4BA1-B729-BD80D75A54B4}" destId="{6AF3D23C-9024-4D03-9372-F87B528F7BE5}" srcOrd="0" destOrd="0" presId="urn:microsoft.com/office/officeart/2005/8/layout/hProcess7"/>
    <dgm:cxn modelId="{2244DDAC-C51D-4109-A4E9-C836EA3A4497}" type="presParOf" srcId="{4D75FCA9-59AB-4BA1-B729-BD80D75A54B4}" destId="{904C70F7-C816-4154-82C4-B3A629F18D45}" srcOrd="1" destOrd="0" presId="urn:microsoft.com/office/officeart/2005/8/layout/hProcess7"/>
    <dgm:cxn modelId="{BC1AE09B-3DF4-4C99-B874-11118B00DDC5}" type="presParOf" srcId="{4D75FCA9-59AB-4BA1-B729-BD80D75A54B4}" destId="{D49C347B-C495-4314-8456-566BDB14E2C4}" srcOrd="2" destOrd="0" presId="urn:microsoft.com/office/officeart/2005/8/layout/hProcess7"/>
    <dgm:cxn modelId="{FB81E214-BE15-4224-83CC-371167D6CE1A}" type="presParOf" srcId="{AB0A73C4-7B22-4F23-8D3A-324A5D51DE5A}" destId="{FE8E9340-D254-4038-9208-2B38D4DE5522}" srcOrd="5" destOrd="0" presId="urn:microsoft.com/office/officeart/2005/8/layout/hProcess7"/>
    <dgm:cxn modelId="{DBE4CDCF-EC0E-4D82-AC07-271CB08690C4}" type="presParOf" srcId="{AB0A73C4-7B22-4F23-8D3A-324A5D51DE5A}" destId="{59003807-7516-4BF5-86A1-D77B63A96CE8}" srcOrd="6" destOrd="0" presId="urn:microsoft.com/office/officeart/2005/8/layout/hProcess7"/>
    <dgm:cxn modelId="{C717244D-AD4C-45A0-A1E1-FD9D10637E15}" type="presParOf" srcId="{59003807-7516-4BF5-86A1-D77B63A96CE8}" destId="{35C2BD04-F492-41C8-ACBD-3A589C69DF31}" srcOrd="0" destOrd="0" presId="urn:microsoft.com/office/officeart/2005/8/layout/hProcess7"/>
    <dgm:cxn modelId="{1FFE0047-C78D-42F9-BC5F-87D3F74EFD45}" type="presParOf" srcId="{59003807-7516-4BF5-86A1-D77B63A96CE8}" destId="{16698942-6684-419D-A2B4-8CB2DCA9DC45}" srcOrd="1" destOrd="0" presId="urn:microsoft.com/office/officeart/2005/8/layout/hProcess7"/>
    <dgm:cxn modelId="{D0E84B35-DF5E-40DD-9FBA-18541C5F5DA4}" type="presParOf" srcId="{59003807-7516-4BF5-86A1-D77B63A96CE8}" destId="{1DB9DF3C-91C5-46F6-BFC6-3E816F28BA07}" srcOrd="2" destOrd="0" presId="urn:microsoft.com/office/officeart/2005/8/layout/hProcess7"/>
    <dgm:cxn modelId="{BA57670D-A97B-4D23-BA74-367F45ABDC00}" type="presParOf" srcId="{AB0A73C4-7B22-4F23-8D3A-324A5D51DE5A}" destId="{52809D23-0C10-408D-A27B-9A983EF39529}" srcOrd="7" destOrd="0" presId="urn:microsoft.com/office/officeart/2005/8/layout/hProcess7"/>
    <dgm:cxn modelId="{D8C8CCF2-0AEC-4DEE-85D1-5090018C95C1}" type="presParOf" srcId="{AB0A73C4-7B22-4F23-8D3A-324A5D51DE5A}" destId="{17E404B7-95E0-4911-9186-35E1942EE379}" srcOrd="8" destOrd="0" presId="urn:microsoft.com/office/officeart/2005/8/layout/hProcess7"/>
    <dgm:cxn modelId="{0390613F-A99A-41B8-8EBE-0E8B8A183D2C}" type="presParOf" srcId="{17E404B7-95E0-4911-9186-35E1942EE379}" destId="{C2DC5399-12CB-4405-BB32-0E3E9A2A4B21}" srcOrd="0" destOrd="0" presId="urn:microsoft.com/office/officeart/2005/8/layout/hProcess7"/>
    <dgm:cxn modelId="{FC168BDB-8110-4034-ADA1-5500037C2F45}" type="presParOf" srcId="{17E404B7-95E0-4911-9186-35E1942EE379}" destId="{890918AD-7537-4245-BB0D-25FEE82A4CE8}" srcOrd="1" destOrd="0" presId="urn:microsoft.com/office/officeart/2005/8/layout/hProcess7"/>
    <dgm:cxn modelId="{2776AF91-58F2-418C-85A7-9C2338E1D52D}" type="presParOf" srcId="{17E404B7-95E0-4911-9186-35E1942EE379}" destId="{B9E136D9-8AAA-4DB9-8BE9-4B6385653CDA}"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DA6CE-C2AC-4CBC-B671-447E83FBA323}"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GB"/>
        </a:p>
      </dgm:t>
    </dgm:pt>
    <dgm:pt modelId="{D7B304E0-1CB8-49A4-A989-95DAA4145F2F}">
      <dgm:prSet phldrT="[Text]" custT="1"/>
      <dgm:spPr>
        <a:solidFill>
          <a:schemeClr val="accent1">
            <a:lumMod val="60000"/>
            <a:lumOff val="40000"/>
          </a:schemeClr>
        </a:solidFill>
      </dgm:spPr>
      <dgm:t>
        <a:bodyPr/>
        <a:lstStyle/>
        <a:p>
          <a:r>
            <a:rPr lang="en-GB" sz="2000" b="0" dirty="0">
              <a:solidFill>
                <a:schemeClr val="tx1"/>
              </a:solidFill>
              <a:latin typeface="Arial" panose="020B0604020202020204" pitchFamily="34" charset="0"/>
              <a:cs typeface="Arial" panose="020B0604020202020204" pitchFamily="34" charset="0"/>
            </a:rPr>
            <a:t>Graphic </a:t>
          </a:r>
          <a:r>
            <a:rPr lang="en-GB" sz="1200" b="0" dirty="0">
              <a:solidFill>
                <a:schemeClr val="tx1"/>
              </a:solidFill>
              <a:latin typeface="Arial" panose="020B0604020202020204" pitchFamily="34" charset="0"/>
              <a:cs typeface="Arial" panose="020B0604020202020204" pitchFamily="34" charset="0"/>
            </a:rPr>
            <a:t>programming</a:t>
          </a:r>
          <a:endParaRPr lang="en-GB" sz="2000" b="0" dirty="0">
            <a:solidFill>
              <a:schemeClr val="tx1"/>
            </a:solidFill>
            <a:latin typeface="Arial" panose="020B0604020202020204" pitchFamily="34" charset="0"/>
            <a:cs typeface="Arial" panose="020B0604020202020204" pitchFamily="34" charset="0"/>
          </a:endParaRPr>
        </a:p>
      </dgm:t>
    </dgm:pt>
    <dgm:pt modelId="{5304300A-E18E-4F37-AEA0-E9107A22630C}" type="parTrans" cxnId="{A2DD9294-F756-4B9D-92EF-466B7BB90AB4}">
      <dgm:prSet/>
      <dgm:spPr/>
      <dgm:t>
        <a:bodyPr/>
        <a:lstStyle/>
        <a:p>
          <a:endParaRPr lang="en-GB" sz="1050">
            <a:latin typeface="Arial" panose="020B0604020202020204" pitchFamily="34" charset="0"/>
            <a:cs typeface="Arial" panose="020B0604020202020204" pitchFamily="34" charset="0"/>
          </a:endParaRPr>
        </a:p>
      </dgm:t>
    </dgm:pt>
    <dgm:pt modelId="{4337730D-70AA-4F16-A71A-EBCA2A5B505A}" type="sibTrans" cxnId="{A2DD9294-F756-4B9D-92EF-466B7BB90AB4}">
      <dgm:prSet/>
      <dgm:spPr/>
      <dgm:t>
        <a:bodyPr/>
        <a:lstStyle/>
        <a:p>
          <a:endParaRPr lang="en-GB" sz="1050">
            <a:latin typeface="Arial" panose="020B0604020202020204" pitchFamily="34" charset="0"/>
            <a:cs typeface="Arial" panose="020B0604020202020204" pitchFamily="34" charset="0"/>
          </a:endParaRPr>
        </a:p>
      </dgm:t>
    </dgm:pt>
    <dgm:pt modelId="{858EE89A-ED53-44AC-891E-2AE68436BBEE}">
      <dgm:prSet phldrT="[Text]" custT="1"/>
      <dgm:spPr>
        <a:solidFill>
          <a:schemeClr val="accent2">
            <a:lumMod val="60000"/>
            <a:lumOff val="40000"/>
          </a:schemeClr>
        </a:solidFill>
      </dgm:spPr>
      <dgm:t>
        <a:bodyPr/>
        <a:lstStyle/>
        <a:p>
          <a:r>
            <a:rPr lang="en-GB" sz="2000" b="0" dirty="0">
              <a:latin typeface="Arial" panose="020B0604020202020204" pitchFamily="34" charset="0"/>
              <a:cs typeface="Arial" panose="020B0604020202020204" pitchFamily="34" charset="0"/>
            </a:rPr>
            <a:t>Teaching programming</a:t>
          </a:r>
        </a:p>
      </dgm:t>
    </dgm:pt>
    <dgm:pt modelId="{3333683F-E558-4C82-B7B3-5B4F08283409}" type="parTrans" cxnId="{104DFBF4-5D99-433D-909C-3BE99A3F1C22}">
      <dgm:prSet custT="1"/>
      <dgm:spPr>
        <a:solidFill>
          <a:schemeClr val="accent1">
            <a:lumMod val="60000"/>
            <a:lumOff val="40000"/>
          </a:schemeClr>
        </a:solidFill>
      </dgm:spPr>
      <dgm:t>
        <a:bodyPr/>
        <a:lstStyle/>
        <a:p>
          <a:endParaRPr lang="en-GB" sz="1050" b="1">
            <a:latin typeface="Arial" panose="020B0604020202020204" pitchFamily="34" charset="0"/>
            <a:cs typeface="Arial" panose="020B0604020202020204" pitchFamily="34" charset="0"/>
          </a:endParaRPr>
        </a:p>
      </dgm:t>
    </dgm:pt>
    <dgm:pt modelId="{4DD8EB49-A3A4-4019-884F-BCE48F9B0B83}" type="sibTrans" cxnId="{104DFBF4-5D99-433D-909C-3BE99A3F1C22}">
      <dgm:prSet/>
      <dgm:spPr/>
      <dgm:t>
        <a:bodyPr/>
        <a:lstStyle/>
        <a:p>
          <a:endParaRPr lang="en-GB" sz="1050">
            <a:latin typeface="Arial" panose="020B0604020202020204" pitchFamily="34" charset="0"/>
            <a:cs typeface="Arial" panose="020B0604020202020204" pitchFamily="34" charset="0"/>
          </a:endParaRPr>
        </a:p>
      </dgm:t>
    </dgm:pt>
    <dgm:pt modelId="{00C4F8A0-B8BB-4190-942C-AFDE25D02D15}">
      <dgm:prSet phldrT="[Text]" custT="1"/>
      <dgm:spPr>
        <a:solidFill>
          <a:schemeClr val="accent2">
            <a:lumMod val="60000"/>
            <a:lumOff val="40000"/>
          </a:schemeClr>
        </a:solidFill>
      </dgm:spPr>
      <dgm:t>
        <a:bodyPr/>
        <a:lstStyle/>
        <a:p>
          <a:r>
            <a:rPr lang="en-GB" sz="2000" b="0" dirty="0">
              <a:latin typeface="Arial" panose="020B0604020202020204" pitchFamily="34" charset="0"/>
              <a:cs typeface="Arial" panose="020B0604020202020204" pitchFamily="34" charset="0"/>
            </a:rPr>
            <a:t>Storytelling</a:t>
          </a:r>
        </a:p>
      </dgm:t>
    </dgm:pt>
    <dgm:pt modelId="{1299B89C-1460-45E0-A3E8-97D12A48EA9B}" type="parTrans" cxnId="{48A561D1-5C66-4847-9481-635D7738EB15}">
      <dgm:prSet custT="1"/>
      <dgm:spPr>
        <a:solidFill>
          <a:schemeClr val="accent1">
            <a:lumMod val="60000"/>
            <a:lumOff val="40000"/>
          </a:schemeClr>
        </a:solidFill>
      </dgm:spPr>
      <dgm:t>
        <a:bodyPr/>
        <a:lstStyle/>
        <a:p>
          <a:endParaRPr lang="en-GB" sz="1050" b="1">
            <a:latin typeface="Arial" panose="020B0604020202020204" pitchFamily="34" charset="0"/>
            <a:cs typeface="Arial" panose="020B0604020202020204" pitchFamily="34" charset="0"/>
          </a:endParaRPr>
        </a:p>
      </dgm:t>
    </dgm:pt>
    <dgm:pt modelId="{BE07C90E-D678-462A-93E3-E25F6ED1C64A}" type="sibTrans" cxnId="{48A561D1-5C66-4847-9481-635D7738EB15}">
      <dgm:prSet/>
      <dgm:spPr/>
      <dgm:t>
        <a:bodyPr/>
        <a:lstStyle/>
        <a:p>
          <a:endParaRPr lang="en-GB" sz="1050">
            <a:latin typeface="Arial" panose="020B0604020202020204" pitchFamily="34" charset="0"/>
            <a:cs typeface="Arial" panose="020B0604020202020204" pitchFamily="34" charset="0"/>
          </a:endParaRPr>
        </a:p>
      </dgm:t>
    </dgm:pt>
    <dgm:pt modelId="{EC033502-A3E9-4F44-87E3-84D08ED103AC}">
      <dgm:prSet phldrT="[Text]" custT="1"/>
      <dgm:spPr>
        <a:solidFill>
          <a:schemeClr val="accent2">
            <a:lumMod val="60000"/>
            <a:lumOff val="40000"/>
          </a:schemeClr>
        </a:solidFill>
      </dgm:spPr>
      <dgm:t>
        <a:bodyPr/>
        <a:lstStyle/>
        <a:p>
          <a:r>
            <a:rPr lang="en-GB" sz="2000" b="0" dirty="0">
              <a:latin typeface="Arial" panose="020B0604020202020204" pitchFamily="34" charset="0"/>
              <a:cs typeface="Arial" panose="020B0604020202020204" pitchFamily="34" charset="0"/>
            </a:rPr>
            <a:t>Video games</a:t>
          </a:r>
        </a:p>
      </dgm:t>
    </dgm:pt>
    <dgm:pt modelId="{D2E99E38-1478-45F7-AD64-D30AF348BEF9}" type="parTrans" cxnId="{683426E5-3B5A-4D03-973A-9CBFF0B6CCB8}">
      <dgm:prSet custT="1"/>
      <dgm:spPr>
        <a:solidFill>
          <a:schemeClr val="accent1">
            <a:lumMod val="60000"/>
            <a:lumOff val="40000"/>
          </a:schemeClr>
        </a:solidFill>
      </dgm:spPr>
      <dgm:t>
        <a:bodyPr/>
        <a:lstStyle/>
        <a:p>
          <a:endParaRPr lang="en-GB" sz="1050" b="1">
            <a:latin typeface="Arial" panose="020B0604020202020204" pitchFamily="34" charset="0"/>
            <a:cs typeface="Arial" panose="020B0604020202020204" pitchFamily="34" charset="0"/>
          </a:endParaRPr>
        </a:p>
      </dgm:t>
    </dgm:pt>
    <dgm:pt modelId="{53DC1CF5-D130-41C3-9FFC-9B8CD0447C3D}" type="sibTrans" cxnId="{683426E5-3B5A-4D03-973A-9CBFF0B6CCB8}">
      <dgm:prSet/>
      <dgm:spPr/>
      <dgm:t>
        <a:bodyPr/>
        <a:lstStyle/>
        <a:p>
          <a:endParaRPr lang="en-GB" sz="1050">
            <a:latin typeface="Arial" panose="020B0604020202020204" pitchFamily="34" charset="0"/>
            <a:cs typeface="Arial" panose="020B0604020202020204" pitchFamily="34" charset="0"/>
          </a:endParaRPr>
        </a:p>
      </dgm:t>
    </dgm:pt>
    <dgm:pt modelId="{290435EF-CFC7-4CDE-9E83-A6DE5F169809}">
      <dgm:prSet phldrT="[Text]" custT="1"/>
      <dgm:spPr>
        <a:solidFill>
          <a:schemeClr val="accent2">
            <a:lumMod val="60000"/>
            <a:lumOff val="40000"/>
          </a:schemeClr>
        </a:solidFill>
      </dgm:spPr>
      <dgm:t>
        <a:bodyPr/>
        <a:lstStyle/>
        <a:p>
          <a:r>
            <a:rPr lang="en-GB" sz="2000" b="0" dirty="0">
              <a:latin typeface="Arial" panose="020B0604020202020204" pitchFamily="34" charset="0"/>
              <a:cs typeface="Arial" panose="020B0604020202020204" pitchFamily="34" charset="0"/>
            </a:rPr>
            <a:t>Data visualisation</a:t>
          </a:r>
        </a:p>
      </dgm:t>
    </dgm:pt>
    <dgm:pt modelId="{66DE929E-BCBF-449E-8945-AD9A3070C58C}" type="parTrans" cxnId="{993D888E-EC2D-46B7-837D-F661056D2188}">
      <dgm:prSet custT="1"/>
      <dgm:spPr>
        <a:solidFill>
          <a:schemeClr val="accent1">
            <a:lumMod val="60000"/>
            <a:lumOff val="40000"/>
          </a:schemeClr>
        </a:solidFill>
      </dgm:spPr>
      <dgm:t>
        <a:bodyPr/>
        <a:lstStyle/>
        <a:p>
          <a:endParaRPr lang="en-GB" sz="1050" b="1">
            <a:latin typeface="Arial" panose="020B0604020202020204" pitchFamily="34" charset="0"/>
            <a:cs typeface="Arial" panose="020B0604020202020204" pitchFamily="34" charset="0"/>
          </a:endParaRPr>
        </a:p>
      </dgm:t>
    </dgm:pt>
    <dgm:pt modelId="{8BF7C271-6C9B-4FD8-A7B8-39AD1A86F5D4}" type="sibTrans" cxnId="{993D888E-EC2D-46B7-837D-F661056D2188}">
      <dgm:prSet/>
      <dgm:spPr/>
      <dgm:t>
        <a:bodyPr/>
        <a:lstStyle/>
        <a:p>
          <a:endParaRPr lang="en-GB" sz="1050">
            <a:latin typeface="Arial" panose="020B0604020202020204" pitchFamily="34" charset="0"/>
            <a:cs typeface="Arial" panose="020B0604020202020204" pitchFamily="34" charset="0"/>
          </a:endParaRPr>
        </a:p>
      </dgm:t>
    </dgm:pt>
    <dgm:pt modelId="{55E9AB5A-8EF0-4288-91F8-075C65A1C65A}" type="pres">
      <dgm:prSet presAssocID="{B5EDA6CE-C2AC-4CBC-B671-447E83FBA323}" presName="Name0" presStyleCnt="0">
        <dgm:presLayoutVars>
          <dgm:chMax val="1"/>
          <dgm:dir/>
          <dgm:animLvl val="ctr"/>
          <dgm:resizeHandles val="exact"/>
        </dgm:presLayoutVars>
      </dgm:prSet>
      <dgm:spPr/>
    </dgm:pt>
    <dgm:pt modelId="{5F6F3BC5-DB12-4C97-A47E-9246EF6B6F86}" type="pres">
      <dgm:prSet presAssocID="{D7B304E0-1CB8-49A4-A989-95DAA4145F2F}" presName="centerShape" presStyleLbl="node0" presStyleIdx="0" presStyleCnt="1" custScaleX="119328" custScaleY="104793"/>
      <dgm:spPr/>
    </dgm:pt>
    <dgm:pt modelId="{D3EF9D06-F31F-4810-89E0-914B253595C5}" type="pres">
      <dgm:prSet presAssocID="{3333683F-E558-4C82-B7B3-5B4F08283409}" presName="parTrans" presStyleLbl="sibTrans2D1" presStyleIdx="0" presStyleCnt="4"/>
      <dgm:spPr/>
    </dgm:pt>
    <dgm:pt modelId="{212CF30E-BED8-40B9-8EA6-F601EE23C854}" type="pres">
      <dgm:prSet presAssocID="{3333683F-E558-4C82-B7B3-5B4F08283409}" presName="connectorText" presStyleLbl="sibTrans2D1" presStyleIdx="0" presStyleCnt="4"/>
      <dgm:spPr/>
    </dgm:pt>
    <dgm:pt modelId="{3A1FBA39-EE7B-4E50-9A86-FD290D0D32F1}" type="pres">
      <dgm:prSet presAssocID="{858EE89A-ED53-44AC-891E-2AE68436BBEE}" presName="node" presStyleLbl="node1" presStyleIdx="0" presStyleCnt="4" custScaleX="159844" custRadScaleRad="102528" custRadScaleInc="0">
        <dgm:presLayoutVars>
          <dgm:bulletEnabled val="1"/>
        </dgm:presLayoutVars>
      </dgm:prSet>
      <dgm:spPr/>
    </dgm:pt>
    <dgm:pt modelId="{65E7168E-D98E-4779-8AF8-54AE46F716C4}" type="pres">
      <dgm:prSet presAssocID="{1299B89C-1460-45E0-A3E8-97D12A48EA9B}" presName="parTrans" presStyleLbl="sibTrans2D1" presStyleIdx="1" presStyleCnt="4"/>
      <dgm:spPr/>
    </dgm:pt>
    <dgm:pt modelId="{3B854066-81AA-4AA1-8382-AAB6EF19E44B}" type="pres">
      <dgm:prSet presAssocID="{1299B89C-1460-45E0-A3E8-97D12A48EA9B}" presName="connectorText" presStyleLbl="sibTrans2D1" presStyleIdx="1" presStyleCnt="4"/>
      <dgm:spPr/>
    </dgm:pt>
    <dgm:pt modelId="{E5FC199B-F3DA-43CC-A722-B03D1B7EBD72}" type="pres">
      <dgm:prSet presAssocID="{00C4F8A0-B8BB-4190-942C-AFDE25D02D15}" presName="node" presStyleLbl="node1" presStyleIdx="1" presStyleCnt="4" custScaleX="150143" custRadScaleRad="125468" custRadScaleInc="1825">
        <dgm:presLayoutVars>
          <dgm:bulletEnabled val="1"/>
        </dgm:presLayoutVars>
      </dgm:prSet>
      <dgm:spPr/>
    </dgm:pt>
    <dgm:pt modelId="{984F3BC4-E990-4AD2-9C7A-C75F1C9A72B8}" type="pres">
      <dgm:prSet presAssocID="{D2E99E38-1478-45F7-AD64-D30AF348BEF9}" presName="parTrans" presStyleLbl="sibTrans2D1" presStyleIdx="2" presStyleCnt="4"/>
      <dgm:spPr/>
    </dgm:pt>
    <dgm:pt modelId="{816D1E47-FB37-4EF0-811D-3D5C602482D1}" type="pres">
      <dgm:prSet presAssocID="{D2E99E38-1478-45F7-AD64-D30AF348BEF9}" presName="connectorText" presStyleLbl="sibTrans2D1" presStyleIdx="2" presStyleCnt="4"/>
      <dgm:spPr/>
    </dgm:pt>
    <dgm:pt modelId="{E692D191-5053-418D-8328-C04D7727513D}" type="pres">
      <dgm:prSet presAssocID="{EC033502-A3E9-4F44-87E3-84D08ED103AC}" presName="node" presStyleLbl="node1" presStyleIdx="2" presStyleCnt="4" custScaleX="152238" custRadScaleRad="100008" custRadScaleInc="1612">
        <dgm:presLayoutVars>
          <dgm:bulletEnabled val="1"/>
        </dgm:presLayoutVars>
      </dgm:prSet>
      <dgm:spPr/>
    </dgm:pt>
    <dgm:pt modelId="{588618BC-0B84-4C8F-A0FE-A773FA335003}" type="pres">
      <dgm:prSet presAssocID="{66DE929E-BCBF-449E-8945-AD9A3070C58C}" presName="parTrans" presStyleLbl="sibTrans2D1" presStyleIdx="3" presStyleCnt="4"/>
      <dgm:spPr/>
    </dgm:pt>
    <dgm:pt modelId="{8814D2DD-320B-4D14-B97A-F8528EA4DB01}" type="pres">
      <dgm:prSet presAssocID="{66DE929E-BCBF-449E-8945-AD9A3070C58C}" presName="connectorText" presStyleLbl="sibTrans2D1" presStyleIdx="3" presStyleCnt="4"/>
      <dgm:spPr/>
    </dgm:pt>
    <dgm:pt modelId="{AEA33738-2BFA-4118-AD45-C3929D75A419}" type="pres">
      <dgm:prSet presAssocID="{290435EF-CFC7-4CDE-9E83-A6DE5F169809}" presName="node" presStyleLbl="node1" presStyleIdx="3" presStyleCnt="4" custScaleX="159437" custRadScaleRad="132862" custRadScaleInc="2686">
        <dgm:presLayoutVars>
          <dgm:bulletEnabled val="1"/>
        </dgm:presLayoutVars>
      </dgm:prSet>
      <dgm:spPr/>
    </dgm:pt>
  </dgm:ptLst>
  <dgm:cxnLst>
    <dgm:cxn modelId="{13C1EA07-FBAA-41BA-A41E-EFFDE023DDA6}" type="presOf" srcId="{D2E99E38-1478-45F7-AD64-D30AF348BEF9}" destId="{984F3BC4-E990-4AD2-9C7A-C75F1C9A72B8}" srcOrd="0" destOrd="0" presId="urn:microsoft.com/office/officeart/2005/8/layout/radial5"/>
    <dgm:cxn modelId="{32534715-EB2F-49D4-97A3-C9CBEDCB22D1}" type="presOf" srcId="{3333683F-E558-4C82-B7B3-5B4F08283409}" destId="{212CF30E-BED8-40B9-8EA6-F601EE23C854}" srcOrd="1" destOrd="0" presId="urn:microsoft.com/office/officeart/2005/8/layout/radial5"/>
    <dgm:cxn modelId="{4D234B1A-C7CD-4A2B-8CF7-D4DFA2B725D0}" type="presOf" srcId="{66DE929E-BCBF-449E-8945-AD9A3070C58C}" destId="{8814D2DD-320B-4D14-B97A-F8528EA4DB01}" srcOrd="1" destOrd="0" presId="urn:microsoft.com/office/officeart/2005/8/layout/radial5"/>
    <dgm:cxn modelId="{3AA58F3B-A129-4041-8C06-9363805074B5}" type="presOf" srcId="{D7B304E0-1CB8-49A4-A989-95DAA4145F2F}" destId="{5F6F3BC5-DB12-4C97-A47E-9246EF6B6F86}" srcOrd="0" destOrd="0" presId="urn:microsoft.com/office/officeart/2005/8/layout/radial5"/>
    <dgm:cxn modelId="{19AD0B61-BD8F-470F-BCF3-373F29C12B42}" type="presOf" srcId="{00C4F8A0-B8BB-4190-942C-AFDE25D02D15}" destId="{E5FC199B-F3DA-43CC-A722-B03D1B7EBD72}" srcOrd="0" destOrd="0" presId="urn:microsoft.com/office/officeart/2005/8/layout/radial5"/>
    <dgm:cxn modelId="{224AF864-45B4-4211-BA76-4DB6413470C3}" type="presOf" srcId="{D2E99E38-1478-45F7-AD64-D30AF348BEF9}" destId="{816D1E47-FB37-4EF0-811D-3D5C602482D1}" srcOrd="1" destOrd="0" presId="urn:microsoft.com/office/officeart/2005/8/layout/radial5"/>
    <dgm:cxn modelId="{8F840578-B90C-4BDA-B4D4-828B220B580A}" type="presOf" srcId="{3333683F-E558-4C82-B7B3-5B4F08283409}" destId="{D3EF9D06-F31F-4810-89E0-914B253595C5}" srcOrd="0" destOrd="0" presId="urn:microsoft.com/office/officeart/2005/8/layout/radial5"/>
    <dgm:cxn modelId="{C9C1F759-865B-4FC7-BA41-546411A77DAC}" type="presOf" srcId="{290435EF-CFC7-4CDE-9E83-A6DE5F169809}" destId="{AEA33738-2BFA-4118-AD45-C3929D75A419}" srcOrd="0" destOrd="0" presId="urn:microsoft.com/office/officeart/2005/8/layout/radial5"/>
    <dgm:cxn modelId="{A7BD4A81-A5D3-42AB-AD81-CA23F7D27331}" type="presOf" srcId="{66DE929E-BCBF-449E-8945-AD9A3070C58C}" destId="{588618BC-0B84-4C8F-A0FE-A773FA335003}" srcOrd="0" destOrd="0" presId="urn:microsoft.com/office/officeart/2005/8/layout/radial5"/>
    <dgm:cxn modelId="{A101A584-96D3-4A6D-8F71-7F3D75B14C56}" type="presOf" srcId="{EC033502-A3E9-4F44-87E3-84D08ED103AC}" destId="{E692D191-5053-418D-8328-C04D7727513D}" srcOrd="0" destOrd="0" presId="urn:microsoft.com/office/officeart/2005/8/layout/radial5"/>
    <dgm:cxn modelId="{993D888E-EC2D-46B7-837D-F661056D2188}" srcId="{D7B304E0-1CB8-49A4-A989-95DAA4145F2F}" destId="{290435EF-CFC7-4CDE-9E83-A6DE5F169809}" srcOrd="3" destOrd="0" parTransId="{66DE929E-BCBF-449E-8945-AD9A3070C58C}" sibTransId="{8BF7C271-6C9B-4FD8-A7B8-39AD1A86F5D4}"/>
    <dgm:cxn modelId="{A2DD9294-F756-4B9D-92EF-466B7BB90AB4}" srcId="{B5EDA6CE-C2AC-4CBC-B671-447E83FBA323}" destId="{D7B304E0-1CB8-49A4-A989-95DAA4145F2F}" srcOrd="0" destOrd="0" parTransId="{5304300A-E18E-4F37-AEA0-E9107A22630C}" sibTransId="{4337730D-70AA-4F16-A71A-EBCA2A5B505A}"/>
    <dgm:cxn modelId="{5BC88FA7-4D0D-48C3-BB46-388A080B7B7F}" type="presOf" srcId="{1299B89C-1460-45E0-A3E8-97D12A48EA9B}" destId="{3B854066-81AA-4AA1-8382-AAB6EF19E44B}" srcOrd="1" destOrd="0" presId="urn:microsoft.com/office/officeart/2005/8/layout/radial5"/>
    <dgm:cxn modelId="{E67DF5BA-DB8C-48CD-89E3-FC0DA2A9E34A}" type="presOf" srcId="{858EE89A-ED53-44AC-891E-2AE68436BBEE}" destId="{3A1FBA39-EE7B-4E50-9A86-FD290D0D32F1}" srcOrd="0" destOrd="0" presId="urn:microsoft.com/office/officeart/2005/8/layout/radial5"/>
    <dgm:cxn modelId="{6AA544C3-1E90-47EA-AFD0-041C7DC02894}" type="presOf" srcId="{1299B89C-1460-45E0-A3E8-97D12A48EA9B}" destId="{65E7168E-D98E-4779-8AF8-54AE46F716C4}" srcOrd="0" destOrd="0" presId="urn:microsoft.com/office/officeart/2005/8/layout/radial5"/>
    <dgm:cxn modelId="{48A561D1-5C66-4847-9481-635D7738EB15}" srcId="{D7B304E0-1CB8-49A4-A989-95DAA4145F2F}" destId="{00C4F8A0-B8BB-4190-942C-AFDE25D02D15}" srcOrd="1" destOrd="0" parTransId="{1299B89C-1460-45E0-A3E8-97D12A48EA9B}" sibTransId="{BE07C90E-D678-462A-93E3-E25F6ED1C64A}"/>
    <dgm:cxn modelId="{4F9E92DE-5A25-4BFF-AA44-D71833E6C769}" type="presOf" srcId="{B5EDA6CE-C2AC-4CBC-B671-447E83FBA323}" destId="{55E9AB5A-8EF0-4288-91F8-075C65A1C65A}" srcOrd="0" destOrd="0" presId="urn:microsoft.com/office/officeart/2005/8/layout/radial5"/>
    <dgm:cxn modelId="{683426E5-3B5A-4D03-973A-9CBFF0B6CCB8}" srcId="{D7B304E0-1CB8-49A4-A989-95DAA4145F2F}" destId="{EC033502-A3E9-4F44-87E3-84D08ED103AC}" srcOrd="2" destOrd="0" parTransId="{D2E99E38-1478-45F7-AD64-D30AF348BEF9}" sibTransId="{53DC1CF5-D130-41C3-9FFC-9B8CD0447C3D}"/>
    <dgm:cxn modelId="{104DFBF4-5D99-433D-909C-3BE99A3F1C22}" srcId="{D7B304E0-1CB8-49A4-A989-95DAA4145F2F}" destId="{858EE89A-ED53-44AC-891E-2AE68436BBEE}" srcOrd="0" destOrd="0" parTransId="{3333683F-E558-4C82-B7B3-5B4F08283409}" sibTransId="{4DD8EB49-A3A4-4019-884F-BCE48F9B0B83}"/>
    <dgm:cxn modelId="{32F85653-4E91-4666-A076-ABEC29452BC0}" type="presParOf" srcId="{55E9AB5A-8EF0-4288-91F8-075C65A1C65A}" destId="{5F6F3BC5-DB12-4C97-A47E-9246EF6B6F86}" srcOrd="0" destOrd="0" presId="urn:microsoft.com/office/officeart/2005/8/layout/radial5"/>
    <dgm:cxn modelId="{689B5FC6-C150-4DD0-A0BC-C3AA9AA90C73}" type="presParOf" srcId="{55E9AB5A-8EF0-4288-91F8-075C65A1C65A}" destId="{D3EF9D06-F31F-4810-89E0-914B253595C5}" srcOrd="1" destOrd="0" presId="urn:microsoft.com/office/officeart/2005/8/layout/radial5"/>
    <dgm:cxn modelId="{D272A263-8577-45E5-93F8-671931A21375}" type="presParOf" srcId="{D3EF9D06-F31F-4810-89E0-914B253595C5}" destId="{212CF30E-BED8-40B9-8EA6-F601EE23C854}" srcOrd="0" destOrd="0" presId="urn:microsoft.com/office/officeart/2005/8/layout/radial5"/>
    <dgm:cxn modelId="{EBA4DCC1-2547-4394-8CA5-8FF60D5E94B0}" type="presParOf" srcId="{55E9AB5A-8EF0-4288-91F8-075C65A1C65A}" destId="{3A1FBA39-EE7B-4E50-9A86-FD290D0D32F1}" srcOrd="2" destOrd="0" presId="urn:microsoft.com/office/officeart/2005/8/layout/radial5"/>
    <dgm:cxn modelId="{1A0E6C44-C1F7-46D5-969F-1D11FC36219A}" type="presParOf" srcId="{55E9AB5A-8EF0-4288-91F8-075C65A1C65A}" destId="{65E7168E-D98E-4779-8AF8-54AE46F716C4}" srcOrd="3" destOrd="0" presId="urn:microsoft.com/office/officeart/2005/8/layout/radial5"/>
    <dgm:cxn modelId="{35AF8AD9-59C5-4CD1-9333-89B177E0DC06}" type="presParOf" srcId="{65E7168E-D98E-4779-8AF8-54AE46F716C4}" destId="{3B854066-81AA-4AA1-8382-AAB6EF19E44B}" srcOrd="0" destOrd="0" presId="urn:microsoft.com/office/officeart/2005/8/layout/radial5"/>
    <dgm:cxn modelId="{7F50011F-485C-4AB0-ACDC-F2268460B2B7}" type="presParOf" srcId="{55E9AB5A-8EF0-4288-91F8-075C65A1C65A}" destId="{E5FC199B-F3DA-43CC-A722-B03D1B7EBD72}" srcOrd="4" destOrd="0" presId="urn:microsoft.com/office/officeart/2005/8/layout/radial5"/>
    <dgm:cxn modelId="{B088F2B4-C224-4438-B262-04D56D122F79}" type="presParOf" srcId="{55E9AB5A-8EF0-4288-91F8-075C65A1C65A}" destId="{984F3BC4-E990-4AD2-9C7A-C75F1C9A72B8}" srcOrd="5" destOrd="0" presId="urn:microsoft.com/office/officeart/2005/8/layout/radial5"/>
    <dgm:cxn modelId="{D97CA775-C64D-41DB-B840-BA354B6BD5A0}" type="presParOf" srcId="{984F3BC4-E990-4AD2-9C7A-C75F1C9A72B8}" destId="{816D1E47-FB37-4EF0-811D-3D5C602482D1}" srcOrd="0" destOrd="0" presId="urn:microsoft.com/office/officeart/2005/8/layout/radial5"/>
    <dgm:cxn modelId="{E811C536-B8A3-4054-86B0-AA209D55572D}" type="presParOf" srcId="{55E9AB5A-8EF0-4288-91F8-075C65A1C65A}" destId="{E692D191-5053-418D-8328-C04D7727513D}" srcOrd="6" destOrd="0" presId="urn:microsoft.com/office/officeart/2005/8/layout/radial5"/>
    <dgm:cxn modelId="{8724BC9E-4878-4057-A6F3-84881F1F5072}" type="presParOf" srcId="{55E9AB5A-8EF0-4288-91F8-075C65A1C65A}" destId="{588618BC-0B84-4C8F-A0FE-A773FA335003}" srcOrd="7" destOrd="0" presId="urn:microsoft.com/office/officeart/2005/8/layout/radial5"/>
    <dgm:cxn modelId="{1DB962BB-C28F-40B6-A048-BFFAFE3FBF96}" type="presParOf" srcId="{588618BC-0B84-4C8F-A0FE-A773FA335003}" destId="{8814D2DD-320B-4D14-B97A-F8528EA4DB01}" srcOrd="0" destOrd="0" presId="urn:microsoft.com/office/officeart/2005/8/layout/radial5"/>
    <dgm:cxn modelId="{8455CDF2-89EA-4E4E-8D87-088F1B88AC9C}" type="presParOf" srcId="{55E9AB5A-8EF0-4288-91F8-075C65A1C65A}" destId="{AEA33738-2BFA-4118-AD45-C3929D75A419}"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175B1-8CAB-4D70-A660-728F38238D00}">
      <dsp:nvSpPr>
        <dsp:cNvPr id="0" name=""/>
        <dsp:cNvSpPr/>
      </dsp:nvSpPr>
      <dsp:spPr>
        <a:xfrm>
          <a:off x="762" y="1967"/>
          <a:ext cx="3279138" cy="1513267"/>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ctr" defTabSz="1555750">
            <a:lnSpc>
              <a:spcPct val="90000"/>
            </a:lnSpc>
            <a:spcBef>
              <a:spcPct val="0"/>
            </a:spcBef>
            <a:spcAft>
              <a:spcPct val="35000"/>
            </a:spcAft>
            <a:buNone/>
          </a:pPr>
          <a:r>
            <a:rPr lang="en-GB" sz="3500" b="1" i="0" u="sng" kern="1200" dirty="0">
              <a:solidFill>
                <a:srgbClr val="00B0F0"/>
              </a:solidFill>
            </a:rPr>
            <a:t>One</a:t>
          </a:r>
          <a:r>
            <a:rPr lang="en-GB" sz="3500" kern="1200" dirty="0">
              <a:solidFill>
                <a:srgbClr val="00B0F0"/>
              </a:solidFill>
            </a:rPr>
            <a:t> </a:t>
          </a:r>
        </a:p>
      </dsp:txBody>
      <dsp:txXfrm rot="16200000">
        <a:off x="-291763" y="294493"/>
        <a:ext cx="1240879" cy="655827"/>
      </dsp:txXfrm>
    </dsp:sp>
    <dsp:sp modelId="{5C33660B-9A19-46AB-BF73-B39C0A8B608C}">
      <dsp:nvSpPr>
        <dsp:cNvPr id="0" name=""/>
        <dsp:cNvSpPr/>
      </dsp:nvSpPr>
      <dsp:spPr>
        <a:xfrm>
          <a:off x="656589" y="1967"/>
          <a:ext cx="2442957" cy="15132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9154" rIns="0" bIns="0" numCol="1" spcCol="1270" anchor="t" anchorCtr="0">
          <a:noAutofit/>
        </a:bodyPr>
        <a:lstStyle/>
        <a:p>
          <a:pPr marL="0" lvl="0" indent="0" algn="ctr" defTabSz="1155700">
            <a:lnSpc>
              <a:spcPct val="90000"/>
            </a:lnSpc>
            <a:spcBef>
              <a:spcPct val="0"/>
            </a:spcBef>
            <a:spcAft>
              <a:spcPct val="35000"/>
            </a:spcAft>
            <a:buNone/>
          </a:pPr>
          <a:r>
            <a:rPr lang="en-GB" sz="2600" kern="1200" dirty="0">
              <a:latin typeface="Arial" panose="020B0604020202020204" pitchFamily="34" charset="0"/>
              <a:cs typeface="Arial" panose="020B0604020202020204" pitchFamily="34" charset="0"/>
            </a:rPr>
            <a:t>Sequence: Running instructions in order</a:t>
          </a:r>
          <a:endParaRPr lang="en-GB" sz="2600" kern="1200" dirty="0"/>
        </a:p>
      </dsp:txBody>
      <dsp:txXfrm>
        <a:off x="656589" y="1967"/>
        <a:ext cx="2442957" cy="1513267"/>
      </dsp:txXfrm>
    </dsp:sp>
    <dsp:sp modelId="{6AF3D23C-9024-4D03-9372-F87B528F7BE5}">
      <dsp:nvSpPr>
        <dsp:cNvPr id="0" name=""/>
        <dsp:cNvSpPr/>
      </dsp:nvSpPr>
      <dsp:spPr>
        <a:xfrm>
          <a:off x="3406671" y="19534"/>
          <a:ext cx="3279138" cy="14802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ctr" defTabSz="1555750">
            <a:lnSpc>
              <a:spcPct val="90000"/>
            </a:lnSpc>
            <a:spcBef>
              <a:spcPct val="0"/>
            </a:spcBef>
            <a:spcAft>
              <a:spcPct val="35000"/>
            </a:spcAft>
            <a:buNone/>
          </a:pPr>
          <a:r>
            <a:rPr lang="en-GB" sz="3500" b="1" u="sng" kern="1200" dirty="0">
              <a:solidFill>
                <a:srgbClr val="00B0F0"/>
              </a:solidFill>
            </a:rPr>
            <a:t>Two</a:t>
          </a:r>
          <a:r>
            <a:rPr lang="en-GB" sz="3500" b="1" u="sng" kern="1200" dirty="0"/>
            <a:t> </a:t>
          </a:r>
        </a:p>
      </dsp:txBody>
      <dsp:txXfrm rot="16200000">
        <a:off x="3127694" y="298511"/>
        <a:ext cx="1213781" cy="655827"/>
      </dsp:txXfrm>
    </dsp:sp>
    <dsp:sp modelId="{0C24B5C3-6D1F-4C6E-80FE-61135C37C402}">
      <dsp:nvSpPr>
        <dsp:cNvPr id="0" name=""/>
        <dsp:cNvSpPr/>
      </dsp:nvSpPr>
      <dsp:spPr>
        <a:xfrm rot="5400000">
          <a:off x="3193111" y="1004505"/>
          <a:ext cx="387892" cy="491870"/>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9C347B-C495-4314-8456-566BDB14E2C4}">
      <dsp:nvSpPr>
        <dsp:cNvPr id="0" name=""/>
        <dsp:cNvSpPr/>
      </dsp:nvSpPr>
      <dsp:spPr>
        <a:xfrm>
          <a:off x="4062499" y="19534"/>
          <a:ext cx="2442957" cy="14802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9154" rIns="0" bIns="0" numCol="1" spcCol="1270" anchor="t" anchorCtr="0">
          <a:noAutofit/>
        </a:bodyPr>
        <a:lstStyle/>
        <a:p>
          <a:pPr marL="0" lvl="0" indent="0" algn="ctr" defTabSz="1155700">
            <a:lnSpc>
              <a:spcPct val="90000"/>
            </a:lnSpc>
            <a:spcBef>
              <a:spcPct val="0"/>
            </a:spcBef>
            <a:spcAft>
              <a:spcPct val="35000"/>
            </a:spcAft>
            <a:buNone/>
          </a:pPr>
          <a:r>
            <a:rPr lang="en-GB" sz="2600" kern="1200" dirty="0">
              <a:latin typeface="Arial" panose="020B0604020202020204" pitchFamily="34" charset="0"/>
              <a:cs typeface="Arial" panose="020B0604020202020204" pitchFamily="34" charset="0"/>
            </a:rPr>
            <a:t>Selection: making choices</a:t>
          </a:r>
          <a:endParaRPr lang="en-GB" sz="2600" kern="1200" dirty="0"/>
        </a:p>
      </dsp:txBody>
      <dsp:txXfrm>
        <a:off x="4062499" y="19534"/>
        <a:ext cx="2442957" cy="1480221"/>
      </dsp:txXfrm>
    </dsp:sp>
    <dsp:sp modelId="{C2DC5399-12CB-4405-BB32-0E3E9A2A4B21}">
      <dsp:nvSpPr>
        <dsp:cNvPr id="0" name=""/>
        <dsp:cNvSpPr/>
      </dsp:nvSpPr>
      <dsp:spPr>
        <a:xfrm>
          <a:off x="6788577" y="1967"/>
          <a:ext cx="3279138" cy="1507139"/>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ctr" defTabSz="1555750">
            <a:lnSpc>
              <a:spcPct val="90000"/>
            </a:lnSpc>
            <a:spcBef>
              <a:spcPct val="0"/>
            </a:spcBef>
            <a:spcAft>
              <a:spcPct val="35000"/>
            </a:spcAft>
            <a:buNone/>
          </a:pPr>
          <a:r>
            <a:rPr lang="en-GB" sz="3500" b="1" u="sng" kern="1200" dirty="0">
              <a:solidFill>
                <a:srgbClr val="00B0F0"/>
              </a:solidFill>
            </a:rPr>
            <a:t>Three</a:t>
          </a:r>
          <a:r>
            <a:rPr lang="en-GB" sz="3500" kern="1200" dirty="0"/>
            <a:t> </a:t>
          </a:r>
        </a:p>
      </dsp:txBody>
      <dsp:txXfrm rot="16200000">
        <a:off x="6498564" y="291980"/>
        <a:ext cx="1235854" cy="655827"/>
      </dsp:txXfrm>
    </dsp:sp>
    <dsp:sp modelId="{16698942-6684-419D-A2B4-8CB2DCA9DC45}">
      <dsp:nvSpPr>
        <dsp:cNvPr id="0" name=""/>
        <dsp:cNvSpPr/>
      </dsp:nvSpPr>
      <dsp:spPr>
        <a:xfrm rot="5400000">
          <a:off x="6623034" y="980359"/>
          <a:ext cx="387892" cy="491870"/>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136D9-8AAA-4DB9-8BE9-4B6385653CDA}">
      <dsp:nvSpPr>
        <dsp:cNvPr id="0" name=""/>
        <dsp:cNvSpPr/>
      </dsp:nvSpPr>
      <dsp:spPr>
        <a:xfrm>
          <a:off x="7444405" y="1967"/>
          <a:ext cx="2442957" cy="15071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9154" rIns="0" bIns="0" numCol="1" spcCol="1270" anchor="t" anchorCtr="0">
          <a:noAutofit/>
        </a:bodyPr>
        <a:lstStyle/>
        <a:p>
          <a:pPr marL="0" lvl="0" indent="0" algn="ctr" defTabSz="1155700">
            <a:lnSpc>
              <a:spcPct val="90000"/>
            </a:lnSpc>
            <a:spcBef>
              <a:spcPct val="0"/>
            </a:spcBef>
            <a:spcAft>
              <a:spcPct val="35000"/>
            </a:spcAft>
            <a:buNone/>
          </a:pPr>
          <a:r>
            <a:rPr lang="en-GB" sz="2600" kern="1200" dirty="0">
              <a:latin typeface="Arial" panose="020B0604020202020204" pitchFamily="34" charset="0"/>
              <a:cs typeface="Arial" panose="020B0604020202020204" pitchFamily="34" charset="0"/>
            </a:rPr>
            <a:t>Iteration: doing the same thing more than once </a:t>
          </a:r>
          <a:endParaRPr lang="en-GB" sz="2600" kern="1200" dirty="0"/>
        </a:p>
      </dsp:txBody>
      <dsp:txXfrm>
        <a:off x="7444405" y="1967"/>
        <a:ext cx="2442957" cy="1507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F3BC5-DB12-4C97-A47E-9246EF6B6F86}">
      <dsp:nvSpPr>
        <dsp:cNvPr id="0" name=""/>
        <dsp:cNvSpPr/>
      </dsp:nvSpPr>
      <dsp:spPr>
        <a:xfrm>
          <a:off x="2659669" y="1962175"/>
          <a:ext cx="1699366" cy="1492371"/>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0" kern="1200" dirty="0">
              <a:solidFill>
                <a:schemeClr val="tx1"/>
              </a:solidFill>
              <a:latin typeface="Arial" panose="020B0604020202020204" pitchFamily="34" charset="0"/>
              <a:cs typeface="Arial" panose="020B0604020202020204" pitchFamily="34" charset="0"/>
            </a:rPr>
            <a:t>Graphic </a:t>
          </a:r>
          <a:r>
            <a:rPr lang="en-GB" sz="1200" b="0" kern="1200" dirty="0">
              <a:solidFill>
                <a:schemeClr val="tx1"/>
              </a:solidFill>
              <a:latin typeface="Arial" panose="020B0604020202020204" pitchFamily="34" charset="0"/>
              <a:cs typeface="Arial" panose="020B0604020202020204" pitchFamily="34" charset="0"/>
            </a:rPr>
            <a:t>programming</a:t>
          </a:r>
          <a:endParaRPr lang="en-GB" sz="2000" b="0" kern="1200" dirty="0">
            <a:solidFill>
              <a:schemeClr val="tx1"/>
            </a:solidFill>
            <a:latin typeface="Arial" panose="020B0604020202020204" pitchFamily="34" charset="0"/>
            <a:cs typeface="Arial" panose="020B0604020202020204" pitchFamily="34" charset="0"/>
          </a:endParaRPr>
        </a:p>
      </dsp:txBody>
      <dsp:txXfrm>
        <a:off x="2908535" y="2180728"/>
        <a:ext cx="1201634" cy="1055265"/>
      </dsp:txXfrm>
    </dsp:sp>
    <dsp:sp modelId="{D3EF9D06-F31F-4810-89E0-914B253595C5}">
      <dsp:nvSpPr>
        <dsp:cNvPr id="0" name=""/>
        <dsp:cNvSpPr/>
      </dsp:nvSpPr>
      <dsp:spPr>
        <a:xfrm rot="16200000">
          <a:off x="3366766" y="1459116"/>
          <a:ext cx="285172" cy="484198"/>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GB" sz="1050" b="1" kern="1200">
            <a:latin typeface="Arial" panose="020B0604020202020204" pitchFamily="34" charset="0"/>
            <a:cs typeface="Arial" panose="020B0604020202020204" pitchFamily="34" charset="0"/>
          </a:endParaRPr>
        </a:p>
      </dsp:txBody>
      <dsp:txXfrm>
        <a:off x="3409542" y="1598732"/>
        <a:ext cx="199620" cy="290518"/>
      </dsp:txXfrm>
    </dsp:sp>
    <dsp:sp modelId="{3A1FBA39-EE7B-4E50-9A86-FD290D0D32F1}">
      <dsp:nvSpPr>
        <dsp:cNvPr id="0" name=""/>
        <dsp:cNvSpPr/>
      </dsp:nvSpPr>
      <dsp:spPr>
        <a:xfrm>
          <a:off x="2371172" y="0"/>
          <a:ext cx="2276360" cy="1424113"/>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0" kern="1200" dirty="0">
              <a:latin typeface="Arial" panose="020B0604020202020204" pitchFamily="34" charset="0"/>
              <a:cs typeface="Arial" panose="020B0604020202020204" pitchFamily="34" charset="0"/>
            </a:rPr>
            <a:t>Teaching programming</a:t>
          </a:r>
        </a:p>
      </dsp:txBody>
      <dsp:txXfrm>
        <a:off x="2704537" y="208557"/>
        <a:ext cx="1609630" cy="1006999"/>
      </dsp:txXfrm>
    </dsp:sp>
    <dsp:sp modelId="{65E7168E-D98E-4779-8AF8-54AE46F716C4}">
      <dsp:nvSpPr>
        <dsp:cNvPr id="0" name=""/>
        <dsp:cNvSpPr/>
      </dsp:nvSpPr>
      <dsp:spPr>
        <a:xfrm rot="51883">
          <a:off x="4459147" y="2482420"/>
          <a:ext cx="241539" cy="484198"/>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GB" sz="1050" b="1" kern="1200">
            <a:latin typeface="Arial" panose="020B0604020202020204" pitchFamily="34" charset="0"/>
            <a:cs typeface="Arial" panose="020B0604020202020204" pitchFamily="34" charset="0"/>
          </a:endParaRPr>
        </a:p>
      </dsp:txBody>
      <dsp:txXfrm>
        <a:off x="4459151" y="2578713"/>
        <a:ext cx="169077" cy="290518"/>
      </dsp:txXfrm>
    </dsp:sp>
    <dsp:sp modelId="{E5FC199B-F3DA-43CC-A722-B03D1B7EBD72}">
      <dsp:nvSpPr>
        <dsp:cNvPr id="0" name=""/>
        <dsp:cNvSpPr/>
      </dsp:nvSpPr>
      <dsp:spPr>
        <a:xfrm>
          <a:off x="4814319" y="2032136"/>
          <a:ext cx="2138207" cy="1424113"/>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0" kern="1200" dirty="0">
              <a:latin typeface="Arial" panose="020B0604020202020204" pitchFamily="34" charset="0"/>
              <a:cs typeface="Arial" panose="020B0604020202020204" pitchFamily="34" charset="0"/>
            </a:rPr>
            <a:t>Storytelling</a:t>
          </a:r>
        </a:p>
      </dsp:txBody>
      <dsp:txXfrm>
        <a:off x="5127452" y="2240693"/>
        <a:ext cx="1511941" cy="1006999"/>
      </dsp:txXfrm>
    </dsp:sp>
    <dsp:sp modelId="{984F3BC4-E990-4AD2-9C7A-C75F1C9A72B8}">
      <dsp:nvSpPr>
        <dsp:cNvPr id="0" name=""/>
        <dsp:cNvSpPr/>
      </dsp:nvSpPr>
      <dsp:spPr>
        <a:xfrm rot="5443524">
          <a:off x="3355003" y="3471573"/>
          <a:ext cx="283241" cy="484198"/>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GB" sz="1050" b="1" kern="1200">
            <a:latin typeface="Arial" panose="020B0604020202020204" pitchFamily="34" charset="0"/>
            <a:cs typeface="Arial" panose="020B0604020202020204" pitchFamily="34" charset="0"/>
          </a:endParaRPr>
        </a:p>
      </dsp:txBody>
      <dsp:txXfrm rot="10800000">
        <a:off x="3398027" y="3525930"/>
        <a:ext cx="198269" cy="290518"/>
      </dsp:txXfrm>
    </dsp:sp>
    <dsp:sp modelId="{E692D191-5053-418D-8328-C04D7727513D}">
      <dsp:nvSpPr>
        <dsp:cNvPr id="0" name=""/>
        <dsp:cNvSpPr/>
      </dsp:nvSpPr>
      <dsp:spPr>
        <a:xfrm>
          <a:off x="2400103" y="3988851"/>
          <a:ext cx="2168042" cy="1424113"/>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0" kern="1200" dirty="0">
              <a:latin typeface="Arial" panose="020B0604020202020204" pitchFamily="34" charset="0"/>
              <a:cs typeface="Arial" panose="020B0604020202020204" pitchFamily="34" charset="0"/>
            </a:rPr>
            <a:t>Video games</a:t>
          </a:r>
        </a:p>
      </dsp:txBody>
      <dsp:txXfrm>
        <a:off x="2717605" y="4197408"/>
        <a:ext cx="1533038" cy="1006999"/>
      </dsp:txXfrm>
    </dsp:sp>
    <dsp:sp modelId="{588618BC-0B84-4C8F-A0FE-A773FA335003}">
      <dsp:nvSpPr>
        <dsp:cNvPr id="0" name=""/>
        <dsp:cNvSpPr/>
      </dsp:nvSpPr>
      <dsp:spPr>
        <a:xfrm rot="10880849">
          <a:off x="2367290" y="2441830"/>
          <a:ext cx="206867" cy="484198"/>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GB" sz="1050" b="1" kern="1200">
            <a:latin typeface="Arial" panose="020B0604020202020204" pitchFamily="34" charset="0"/>
            <a:cs typeface="Arial" panose="020B0604020202020204" pitchFamily="34" charset="0"/>
          </a:endParaRPr>
        </a:p>
      </dsp:txBody>
      <dsp:txXfrm rot="10800000">
        <a:off x="2429341" y="2539400"/>
        <a:ext cx="144807" cy="290518"/>
      </dsp:txXfrm>
    </dsp:sp>
    <dsp:sp modelId="{AEA33738-2BFA-4118-AD45-C3929D75A419}">
      <dsp:nvSpPr>
        <dsp:cNvPr id="0" name=""/>
        <dsp:cNvSpPr/>
      </dsp:nvSpPr>
      <dsp:spPr>
        <a:xfrm>
          <a:off x="0" y="1940460"/>
          <a:ext cx="2270564" cy="1424113"/>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0" kern="1200" dirty="0">
              <a:latin typeface="Arial" panose="020B0604020202020204" pitchFamily="34" charset="0"/>
              <a:cs typeface="Arial" panose="020B0604020202020204" pitchFamily="34" charset="0"/>
            </a:rPr>
            <a:t>Data visualisation</a:t>
          </a:r>
        </a:p>
      </dsp:txBody>
      <dsp:txXfrm>
        <a:off x="332516" y="2149017"/>
        <a:ext cx="1605532" cy="10069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C4829-2949-4527-8183-C27EE8854BD8}" type="datetimeFigureOut">
              <a:rPr lang="en-GB" smtClean="0"/>
              <a:t>07/07/2023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6E8D2-CFE5-405B-8202-96311779AEA3}" type="slidenum">
              <a:rPr lang="en-GB" smtClean="0"/>
              <a:t>‹#›</a:t>
            </a:fld>
            <a:endParaRPr lang="en-GB" dirty="0"/>
          </a:p>
        </p:txBody>
      </p:sp>
    </p:spTree>
    <p:extLst>
      <p:ext uri="{BB962C8B-B14F-4D97-AF65-F5344CB8AC3E}">
        <p14:creationId xmlns:p14="http://schemas.microsoft.com/office/powerpoint/2010/main" val="300401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atewayqualifications.org.uk/unit/12621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uturelearn.com/info/courses/programming-101/0/steps/4378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bc.co.uk/bitesize/guides/znv3rwx/revision/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bc.co.uk/bitesize/guides/znv3rwx/revision/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bc.co.uk/bitesize/guides/znv3rwx/revision/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indeed.com/jobs?q=javascript+developer&amp;l=" TargetMode="External"/><Relationship Id="rId13" Type="http://schemas.openxmlformats.org/officeDocument/2006/relationships/hyperlink" Target="https://www.indeed.com/jobs?q=go+developer&amp;l=" TargetMode="External"/><Relationship Id="rId3" Type="http://schemas.openxmlformats.org/officeDocument/2006/relationships/hyperlink" Target="https://www.indeed.com/jobs?q=python+developer&amp;l=" TargetMode="External"/><Relationship Id="rId7" Type="http://schemas.openxmlformats.org/officeDocument/2006/relationships/hyperlink" Target="https://hackr.io/blog/best-programming-languages-to-learn-2021-jobs-future" TargetMode="External"/><Relationship Id="rId12" Type="http://schemas.openxmlformats.org/officeDocument/2006/relationships/hyperlink" Target="https://www.indeed.com/jobs?q=c%2B%2B+developer&amp;l=" TargetMode="External"/><Relationship Id="rId2" Type="http://schemas.openxmlformats.org/officeDocument/2006/relationships/slide" Target="../slides/slide28.xml"/><Relationship Id="rId16" Type="http://schemas.openxmlformats.org/officeDocument/2006/relationships/hyperlink" Target="https://www.indeed.com/jobs?q=php+developer&amp;l=" TargetMode="External"/><Relationship Id="rId1" Type="http://schemas.openxmlformats.org/officeDocument/2006/relationships/notesMaster" Target="../notesMasters/notesMaster1.xml"/><Relationship Id="rId6" Type="http://schemas.openxmlformats.org/officeDocument/2006/relationships/hyperlink" Target="https://insights.dice.com/2019/12/04/7-programming-languages-learn-2020/" TargetMode="External"/><Relationship Id="rId11" Type="http://schemas.openxmlformats.org/officeDocument/2006/relationships/hyperlink" Target="https://www.indeed.com/jobs?q=c+developer&amp;l=" TargetMode="External"/><Relationship Id="rId5" Type="http://schemas.openxmlformats.org/officeDocument/2006/relationships/hyperlink" Target="https://towardsdatascience.com/top-10-in-demand-programming-languages-to-learn-in-2020-4462eb7d8d3e" TargetMode="External"/><Relationship Id="rId15" Type="http://schemas.openxmlformats.org/officeDocument/2006/relationships/hyperlink" Target="https://www.indeed.com/jobs?q=swift+developer&amp;l=" TargetMode="External"/><Relationship Id="rId10" Type="http://schemas.openxmlformats.org/officeDocument/2006/relationships/hyperlink" Target="https://www.indeed.com/jobs?q=c%23+developer&amp;l=" TargetMode="External"/><Relationship Id="rId4" Type="http://schemas.openxmlformats.org/officeDocument/2006/relationships/hyperlink" Target="https://www.codingdojo.com/blog/top-7-programming-languages" TargetMode="External"/><Relationship Id="rId9" Type="http://schemas.openxmlformats.org/officeDocument/2006/relationships/hyperlink" Target="https://www.indeed.com/jobs?q=java+developer&amp;l=" TargetMode="External"/><Relationship Id="rId14" Type="http://schemas.openxmlformats.org/officeDocument/2006/relationships/hyperlink" Target="https://www.indeed.com/jobs?q=R+developer&amp;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jLGBtkKPj2U&amp;t=46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arloopstudios.com/what-are-the-best-platforms-for-video-gam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lvl="0"/>
            <a:r>
              <a:rPr lang="en-GB" dirty="0"/>
              <a:t>Link to specification:  </a:t>
            </a:r>
            <a:r>
              <a:rPr lang="en-GB" dirty="0">
                <a:hlinkClick r:id="rId3"/>
              </a:rPr>
              <a:t>The Creative Industries - Gateway Qualifications</a:t>
            </a:r>
            <a:endParaRPr lang="en-GB" dirty="0"/>
          </a:p>
          <a:p>
            <a:pPr lvl="0"/>
            <a:endParaRPr lang="en-GB" dirty="0"/>
          </a:p>
          <a:p>
            <a:pPr lvl="0"/>
            <a:endParaRPr lang="en-GB" dirty="0"/>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1</a:t>
            </a:fld>
            <a:endParaRPr lang="en-GB" sz="1200" b="0" i="0" u="none" strike="noStrike" kern="1200" cap="none" spc="0" baseline="0" dirty="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Describe computer game types and platforms.</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GB" b="0" i="0" dirty="0">
                <a:solidFill>
                  <a:srgbClr val="333333"/>
                </a:solidFill>
                <a:effectLst/>
                <a:latin typeface="Source Sans Pro" panose="020B0503030403020204" pitchFamily="34" charset="0"/>
              </a:rPr>
              <a:t>GDD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computer game types and two or more platforms.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10</a:t>
            </a:fld>
            <a:endParaRPr lang="en-GB" dirty="0"/>
          </a:p>
        </p:txBody>
      </p:sp>
    </p:spTree>
    <p:extLst>
      <p:ext uri="{BB962C8B-B14F-4D97-AF65-F5344CB8AC3E}">
        <p14:creationId xmlns:p14="http://schemas.microsoft.com/office/powerpoint/2010/main" val="273414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Describe computer game types and platforms.</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GB" b="0" i="0" dirty="0">
                <a:solidFill>
                  <a:srgbClr val="333333"/>
                </a:solidFill>
                <a:effectLst/>
                <a:latin typeface="Source Sans Pro" panose="020B0503030403020204" pitchFamily="34" charset="0"/>
              </a:rPr>
              <a:t>GDD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computer game types and two or more platforms.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endParaRPr lang="en-GB" dirty="0">
              <a:effectLst/>
            </a:endParaRPr>
          </a:p>
          <a:p>
            <a:pPr lvl="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11</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3225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Q1. </a:t>
            </a:r>
            <a:r>
              <a:rPr lang="en-GB" sz="1800" dirty="0">
                <a:effectLst/>
                <a:latin typeface="Tahoma" panose="020B0604030504040204" pitchFamily="34" charset="0"/>
                <a:ea typeface="Calibri" panose="020F0502020204030204" pitchFamily="34" charset="0"/>
              </a:rPr>
              <a:t>Outline the key elements of a computer programme</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1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aspects to consider when designing computer games.</a:t>
            </a:r>
            <a:r>
              <a:rPr lang="en-GB" b="0" i="0" dirty="0">
                <a:solidFill>
                  <a:srgbClr val="333333"/>
                </a:solidFill>
                <a:effectLst/>
                <a:latin typeface="Source Sans Pro" panose="020B0503030403020204" pitchFamily="34" charset="0"/>
              </a:rPr>
              <a:t>(GDD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Q3. Identify two or more aspects to consider when designing computer games.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12</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8611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aspects to consider when designing computer games.</a:t>
            </a:r>
            <a:r>
              <a:rPr lang="en-GB" b="0" i="0" dirty="0">
                <a:solidFill>
                  <a:srgbClr val="333333"/>
                </a:solidFill>
                <a:effectLst/>
                <a:latin typeface="Source Sans Pro" panose="020B0503030403020204" pitchFamily="34" charset="0"/>
              </a:rPr>
              <a:t>(GDD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13</a:t>
            </a:fld>
            <a:endParaRPr lang="en-GB" dirty="0"/>
          </a:p>
        </p:txBody>
      </p:sp>
    </p:spTree>
    <p:extLst>
      <p:ext uri="{BB962C8B-B14F-4D97-AF65-F5344CB8AC3E}">
        <p14:creationId xmlns:p14="http://schemas.microsoft.com/office/powerpoint/2010/main" val="2208222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endParaRPr lang="en-GB" sz="1800" b="0" i="0" dirty="0">
              <a:solidFill>
                <a:srgbClr val="333333"/>
              </a:solidFill>
              <a:effectLst/>
              <a:latin typeface="Source Sans Pro" panose="020B0503030403020204" pitchFamily="34" charset="0"/>
            </a:endParaRPr>
          </a:p>
          <a:p>
            <a:endParaRPr lang="en-GB" sz="1800" dirty="0"/>
          </a:p>
          <a:p>
            <a:r>
              <a:rPr lang="en-GB" sz="1800" dirty="0"/>
              <a:t>What is computer programming and why is it important? “How do games get programmed” E.g., giving computers instructions known as code. </a:t>
            </a:r>
          </a:p>
          <a:p>
            <a:endParaRPr lang="en-GB" sz="1800" dirty="0"/>
          </a:p>
          <a:p>
            <a:r>
              <a:rPr lang="en-GB" sz="1800" dirty="0"/>
              <a:t>Identify how hardware and software work?  </a:t>
            </a:r>
          </a:p>
          <a:p>
            <a:pPr algn="l"/>
            <a:endParaRPr lang="en-GB" sz="1800" dirty="0"/>
          </a:p>
          <a:p>
            <a:pPr algn="l"/>
            <a:r>
              <a:rPr lang="en-GB" sz="1800" b="1" dirty="0">
                <a:solidFill>
                  <a:srgbClr val="E5640F"/>
                </a:solidFill>
                <a:latin typeface="Arial" panose="020B0604020202020204" pitchFamily="34" charset="0"/>
                <a:cs typeface="Arial" panose="020B0604020202020204" pitchFamily="34" charset="0"/>
              </a:rPr>
              <a:t>“Three basic structures.” </a:t>
            </a:r>
          </a:p>
          <a:p>
            <a:pPr marL="0" indent="0" algn="l">
              <a:buNone/>
            </a:pPr>
            <a:r>
              <a:rPr lang="en-GB" sz="1800" dirty="0">
                <a:latin typeface="Arial" panose="020B0604020202020204" pitchFamily="34" charset="0"/>
                <a:cs typeface="Arial" panose="020B0604020202020204" pitchFamily="34" charset="0"/>
                <a:hlinkClick r:id="rId3"/>
              </a:rPr>
              <a:t>https://www.futurelearn.com/info/courses/programming-101/0/steps/43783</a:t>
            </a:r>
            <a:endParaRPr lang="en-GB" sz="1800" dirty="0">
              <a:latin typeface="Arial" panose="020B0604020202020204" pitchFamily="34" charset="0"/>
              <a:cs typeface="Arial" panose="020B0604020202020204" pitchFamily="34" charset="0"/>
            </a:endParaRPr>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dirty="0">
              <a:solidFill>
                <a:srgbClr val="333333"/>
              </a:solidFill>
              <a:effectLst/>
              <a:latin typeface="Source Sans Pro" panose="020B0503030403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04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Source Sans Pro" panose="020B0503030403020204" pitchFamily="34" charset="0"/>
              </a:rPr>
              <a:t>Q1. </a:t>
            </a:r>
            <a:r>
              <a:rPr lang="en-GB" sz="4000" dirty="0">
                <a:effectLst/>
                <a:latin typeface="Tahoma" panose="020B0604030504040204" pitchFamily="34" charset="0"/>
                <a:ea typeface="Calibri" panose="020F0502020204030204" pitchFamily="34" charset="0"/>
              </a:rPr>
              <a:t>Outline the key elements of a computer programme</a:t>
            </a:r>
            <a:endParaRPr lang="en-GB" sz="2800" b="0" i="0" dirty="0">
              <a:solidFill>
                <a:srgbClr val="333333"/>
              </a:solidFill>
              <a:effectLst/>
              <a:latin typeface="Source Sans Pro" panose="020B0503030403020204" pitchFamily="34" charset="0"/>
            </a:endParaRPr>
          </a:p>
          <a:p>
            <a:endParaRPr lang="en-GB" sz="2800" b="0" i="0" dirty="0">
              <a:solidFill>
                <a:srgbClr val="202124"/>
              </a:solidFill>
              <a:effectLst/>
              <a:latin typeface="Google Sans"/>
            </a:endParaRPr>
          </a:p>
          <a:p>
            <a:endParaRPr lang="en-GB" sz="2800" b="0" i="0" dirty="0">
              <a:solidFill>
                <a:srgbClr val="202124"/>
              </a:solidFill>
              <a:effectLst/>
              <a:latin typeface="Google Sans"/>
            </a:endParaRPr>
          </a:p>
          <a:p>
            <a:r>
              <a:rPr lang="en-GB" sz="2800" b="0" i="0" dirty="0">
                <a:solidFill>
                  <a:srgbClr val="202124"/>
                </a:solidFill>
                <a:effectLst/>
                <a:latin typeface="Google Sans"/>
              </a:rPr>
              <a:t>Q? Ask learners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385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dirty="0">
              <a:solidFill>
                <a:srgbClr val="231F20"/>
              </a:solidFill>
              <a:effectLst/>
              <a:latin typeface="Reith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231F20"/>
                </a:solidFill>
                <a:effectLst/>
                <a:latin typeface="ReithSans"/>
              </a:rPr>
              <a:t>Programs</a:t>
            </a:r>
            <a:r>
              <a:rPr lang="en-GB" sz="1800" b="0" i="0" dirty="0">
                <a:solidFill>
                  <a:srgbClr val="231F20"/>
                </a:solidFill>
                <a:effectLst/>
                <a:latin typeface="ReithSans"/>
              </a:rPr>
              <a:t> are written to solve problems. To solve a problem, a program needs data input and data, or information, output.</a:t>
            </a:r>
            <a:endParaRPr lang="en-GB" sz="1800" dirty="0"/>
          </a:p>
          <a:p>
            <a:endParaRPr lang="en-GB" sz="1800" dirty="0"/>
          </a:p>
          <a:p>
            <a:r>
              <a:rPr lang="en-GB" sz="1800" dirty="0"/>
              <a:t>Data entered into a program, by the programmer, are referred to as inputs. These inputs are stored and used to run the program.</a:t>
            </a:r>
          </a:p>
          <a:p>
            <a:endParaRPr lang="en-GB" sz="1800" dirty="0"/>
          </a:p>
          <a:p>
            <a:r>
              <a:rPr lang="en-GB" sz="1800" dirty="0"/>
              <a:t>Outputs are where the data from the program is shown to the user, either on screen or in the form of a physical output such as printouts or signals.</a:t>
            </a:r>
          </a:p>
          <a:p>
            <a:endParaRPr lang="en-GB" sz="1800" dirty="0"/>
          </a:p>
          <a:p>
            <a:r>
              <a:rPr lang="en-GB" sz="1800" dirty="0"/>
              <a:t>A program will require a computer system to perform four main actions in order to communicate with a user:</a:t>
            </a:r>
          </a:p>
          <a:p>
            <a:endParaRPr lang="en-GB" sz="1800" dirty="0"/>
          </a:p>
          <a:p>
            <a:pPr marL="285750" indent="-285750">
              <a:buFont typeface="Arial" panose="020B0604020202020204" pitchFamily="34" charset="0"/>
              <a:buChar char="•"/>
            </a:pPr>
            <a:r>
              <a:rPr lang="en-GB" sz="1800" dirty="0"/>
              <a:t>The user must input data into the system</a:t>
            </a:r>
          </a:p>
          <a:p>
            <a:pPr marL="285750" indent="-285750">
              <a:buFont typeface="Arial" panose="020B0604020202020204" pitchFamily="34" charset="0"/>
              <a:buChar char="•"/>
            </a:pPr>
            <a:r>
              <a:rPr lang="en-GB" sz="1800" dirty="0"/>
              <a:t>This data must be processed</a:t>
            </a:r>
          </a:p>
          <a:p>
            <a:pPr marL="285750" indent="-285750">
              <a:buFont typeface="Arial" panose="020B0604020202020204" pitchFamily="34" charset="0"/>
              <a:buChar char="•"/>
            </a:pPr>
            <a:r>
              <a:rPr lang="en-GB" sz="1800" dirty="0"/>
              <a:t>The outcome is output to the user</a:t>
            </a:r>
          </a:p>
          <a:p>
            <a:pPr marL="285750" indent="-285750">
              <a:buFont typeface="Arial" panose="020B0604020202020204" pitchFamily="34" charset="0"/>
              <a:buChar char="•"/>
            </a:pPr>
            <a:r>
              <a:rPr lang="en-GB" sz="1800" dirty="0"/>
              <a:t>The data is stored for later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218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Nuni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Nunito" pitchFamily="2" charset="0"/>
              </a:rPr>
              <a:t>Computational logic is a term that describes the decision-making progress used in programming and writing algorithms; in other words, </a:t>
            </a:r>
            <a:r>
              <a:rPr lang="en-GB" sz="1800" b="1" i="0" dirty="0">
                <a:solidFill>
                  <a:srgbClr val="333333"/>
                </a:solidFill>
                <a:effectLst/>
                <a:latin typeface="Nunito" pitchFamily="2" charset="0"/>
              </a:rPr>
              <a:t>computational thinking is a way of looking at problems that allows a computer to help us solve them.</a:t>
            </a:r>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16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hlinkClick r:id="rId3"/>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38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333333"/>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pPr marL="0" indent="0" algn="l">
              <a:buFont typeface="Arial" panose="020B0604020202020204" pitchFamily="34" charset="0"/>
              <a:buNone/>
            </a:pPr>
            <a:endParaRPr lang="en-GB" sz="1800" b="1" i="0" dirty="0">
              <a:solidFill>
                <a:srgbClr val="424242"/>
              </a:solidFill>
              <a:effectLst/>
              <a:latin typeface="Verdana" panose="020B0604030504040204" pitchFamily="34" charset="0"/>
            </a:endParaRPr>
          </a:p>
          <a:p>
            <a:pPr marL="0" indent="0" algn="l">
              <a:buFont typeface="Arial" panose="020B0604020202020204" pitchFamily="34" charset="0"/>
              <a:buNone/>
            </a:pPr>
            <a:r>
              <a:rPr lang="en-GB" sz="1800" b="1" i="0" dirty="0">
                <a:solidFill>
                  <a:srgbClr val="424242"/>
                </a:solidFill>
                <a:effectLst/>
                <a:latin typeface="Verdana" panose="020B0604030504040204" pitchFamily="34" charset="0"/>
              </a:rPr>
              <a:t>Structure statements are developed and defined by using the following types of statements:</a:t>
            </a:r>
          </a:p>
          <a:p>
            <a:pPr marL="171450" indent="-171450" algn="l">
              <a:buFont typeface="Arial" panose="020B0604020202020204" pitchFamily="34" charset="0"/>
              <a:buChar char="•"/>
            </a:pPr>
            <a:r>
              <a:rPr lang="en-GB" sz="1800" b="0" i="0" dirty="0">
                <a:solidFill>
                  <a:srgbClr val="424242"/>
                </a:solidFill>
                <a:effectLst/>
                <a:latin typeface="Verdana" panose="020B0604030504040204" pitchFamily="34" charset="0"/>
              </a:rPr>
              <a:t>Sequence Structure: This is the single step or action included in the sequence process; it does not depend on the existence of other conditions. If the sequence structure does encounter a condition, it is taken into consideration.</a:t>
            </a:r>
          </a:p>
          <a:p>
            <a:pPr algn="l">
              <a:buFont typeface="Arial" panose="020B0604020202020204" pitchFamily="34" charset="0"/>
              <a:buNone/>
            </a:pPr>
            <a:endParaRPr lang="en-GB" sz="1800" b="0" i="0" dirty="0">
              <a:solidFill>
                <a:srgbClr val="424242"/>
              </a:solidFill>
              <a:effectLst/>
              <a:latin typeface="Verdana" panose="020B0604030504040204" pitchFamily="34" charset="0"/>
            </a:endParaRPr>
          </a:p>
          <a:p>
            <a:pPr marL="171450" indent="-171450" algn="l">
              <a:buFont typeface="Arial" panose="020B0604020202020204" pitchFamily="34" charset="0"/>
              <a:buChar char="•"/>
            </a:pPr>
            <a:r>
              <a:rPr lang="en-GB" sz="1800" b="0" i="0" dirty="0">
                <a:solidFill>
                  <a:srgbClr val="424242"/>
                </a:solidFill>
                <a:effectLst/>
                <a:latin typeface="Verdana" panose="020B0604030504040204" pitchFamily="34" charset="0"/>
              </a:rPr>
              <a:t>Decision Structure: This occurs when two or more actions rely on the value of a specific condition. The condition is expanded and the necessary decisions are made.</a:t>
            </a:r>
          </a:p>
          <a:p>
            <a:pPr algn="l">
              <a:buFont typeface="Arial" panose="020B0604020202020204" pitchFamily="34" charset="0"/>
              <a:buNone/>
            </a:pPr>
            <a:endParaRPr lang="en-GB" sz="1800" b="0" i="0" dirty="0">
              <a:solidFill>
                <a:srgbClr val="424242"/>
              </a:solidFill>
              <a:effectLst/>
              <a:latin typeface="Verdana" panose="020B0604030504040204" pitchFamily="34" charset="0"/>
            </a:endParaRPr>
          </a:p>
          <a:p>
            <a:pPr marL="171450" indent="-171450" algn="l">
              <a:buFont typeface="Arial" panose="020B0604020202020204" pitchFamily="34" charset="0"/>
              <a:buChar char="•"/>
            </a:pPr>
            <a:r>
              <a:rPr lang="en-GB" sz="1800" b="0" i="0" dirty="0">
                <a:solidFill>
                  <a:srgbClr val="424242"/>
                </a:solidFill>
                <a:effectLst/>
                <a:latin typeface="Verdana" panose="020B0604030504040204" pitchFamily="34" charset="0"/>
              </a:rPr>
              <a:t>Iteration/Repetition Structure: Certain conditions will only occur after specific conditions are executed. Iterative instructions help an analyst describe these specific cases.</a:t>
            </a:r>
          </a:p>
          <a:p>
            <a:r>
              <a:rPr lang="en-GB" sz="1800" dirty="0"/>
              <a:t>Discuss the points.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11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2</a:t>
            </a:fld>
            <a:endParaRPr lang="en-GB" dirty="0"/>
          </a:p>
        </p:txBody>
      </p:sp>
    </p:spTree>
    <p:extLst>
      <p:ext uri="{BB962C8B-B14F-4D97-AF65-F5344CB8AC3E}">
        <p14:creationId xmlns:p14="http://schemas.microsoft.com/office/powerpoint/2010/main" val="412679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333333"/>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endParaRPr lang="en-GB" sz="1800" dirty="0"/>
          </a:p>
          <a:p>
            <a:endParaRPr lang="en-GB" sz="1800" dirty="0"/>
          </a:p>
          <a:p>
            <a:r>
              <a:rPr lang="en-GB" sz="1800" dirty="0"/>
              <a:t>Discuss points made in more detail.</a:t>
            </a:r>
          </a:p>
          <a:p>
            <a:endParaRPr lang="en-GB" sz="1800" dirty="0"/>
          </a:p>
          <a:p>
            <a:r>
              <a:rPr lang="en-GB" sz="1800" b="1" dirty="0"/>
              <a:t>Boolean logic</a:t>
            </a:r>
          </a:p>
          <a:p>
            <a:r>
              <a:rPr lang="en-GB" sz="1800" dirty="0"/>
              <a:t>A computer is basically a collection of transistors and circuits. These components have two states:</a:t>
            </a:r>
          </a:p>
          <a:p>
            <a:r>
              <a:rPr lang="en-GB" sz="1800" dirty="0"/>
              <a:t>on - a current is flowing through the component</a:t>
            </a:r>
          </a:p>
          <a:p>
            <a:r>
              <a:rPr lang="en-GB" sz="1800" dirty="0"/>
              <a:t>off - a current is not flowing through the component</a:t>
            </a:r>
          </a:p>
          <a:p>
            <a:r>
              <a:rPr lang="en-GB" sz="1800" dirty="0"/>
              <a:t>These two states can easily be represented by using binary:</a:t>
            </a:r>
          </a:p>
          <a:p>
            <a:r>
              <a:rPr lang="en-GB" sz="1800" dirty="0"/>
              <a:t>1 = on (TRUE)</a:t>
            </a:r>
          </a:p>
          <a:p>
            <a:r>
              <a:rPr lang="en-GB" sz="1800" dirty="0"/>
              <a:t>0 = off (FALSE)</a:t>
            </a:r>
          </a:p>
          <a:p>
            <a:r>
              <a:rPr lang="en-GB" sz="1800" dirty="0"/>
              <a:t>Boolean logic can be used to check if the values of different states are the same or different when compared. When George Boole was studying mathematical theories, he discovered a relationship between algebra and logic. This led to the idea that by comparing different states using three main conditions, this would always output a true or false value. This later became known as a Boolean data type.</a:t>
            </a:r>
          </a:p>
          <a:p>
            <a:r>
              <a:rPr lang="en-GB" sz="1800" dirty="0"/>
              <a:t>The three main types of condition are:</a:t>
            </a:r>
          </a:p>
          <a:p>
            <a:r>
              <a:rPr lang="en-GB" sz="1800" dirty="0"/>
              <a:t>AND</a:t>
            </a:r>
          </a:p>
          <a:p>
            <a:r>
              <a:rPr lang="en-GB" sz="1800" dirty="0"/>
              <a:t>OR</a:t>
            </a:r>
          </a:p>
          <a:p>
            <a:r>
              <a:rPr lang="en-GB" sz="1800" dirty="0"/>
              <a:t>NOT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3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endParaRPr lang="en-GB" sz="1800" b="0" i="0" dirty="0">
              <a:solidFill>
                <a:srgbClr val="333333"/>
              </a:solidFill>
              <a:effectLst/>
              <a:latin typeface="Source Sans Pro" panose="020B0503030403020204" pitchFamily="34" charset="0"/>
            </a:endParaRPr>
          </a:p>
          <a:p>
            <a:endParaRPr lang="en-GB" sz="1800" dirty="0"/>
          </a:p>
          <a:p>
            <a:r>
              <a:rPr lang="en-GB" sz="1800" dirty="0"/>
              <a:t>Talk through the example.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109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a:t>
            </a:r>
            <a:r>
              <a:rPr lang="en-GB" sz="2800" dirty="0">
                <a:effectLst/>
                <a:latin typeface="Tahoma" panose="020B0604030504040204" pitchFamily="34" charset="0"/>
                <a:ea typeface="Calibri" panose="020F0502020204030204" pitchFamily="34" charset="0"/>
              </a:rPr>
              <a:t>Outline the key elements of a computer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21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4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40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333333"/>
              </a:solidFill>
              <a:effectLst/>
              <a:latin typeface="Source Sans Pro" panose="020B0503030403020204" pitchFamily="34" charset="0"/>
            </a:endParaRPr>
          </a:p>
          <a:p>
            <a:endParaRPr lang="en-GB" sz="1800" dirty="0">
              <a:hlinkClick r:id="rId3"/>
            </a:endParaRPr>
          </a:p>
          <a:p>
            <a:r>
              <a:rPr lang="en-GB" sz="1800" dirty="0">
                <a:hlinkClick r:id="rId3"/>
              </a:rPr>
              <a:t>Designing algorithms with pseudocode - Designing algorithms - </a:t>
            </a:r>
            <a:r>
              <a:rPr lang="en-GB" sz="1800" dirty="0" err="1">
                <a:hlinkClick r:id="rId3"/>
              </a:rPr>
              <a:t>Eduqas</a:t>
            </a:r>
            <a:r>
              <a:rPr lang="en-GB" sz="1800" dirty="0">
                <a:hlinkClick r:id="rId3"/>
              </a:rPr>
              <a:t> - GCSE Computer Science Revision - </a:t>
            </a:r>
            <a:r>
              <a:rPr lang="en-GB" sz="1800" dirty="0" err="1">
                <a:hlinkClick r:id="rId3"/>
              </a:rPr>
              <a:t>Eduqas</a:t>
            </a:r>
            <a:r>
              <a:rPr lang="en-GB" sz="1800" dirty="0">
                <a:hlinkClick r:id="rId3"/>
              </a:rPr>
              <a:t> - BBC Bitesize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4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2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2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1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333333"/>
                </a:solidFill>
                <a:effectLst/>
                <a:latin typeface="Tahoma" panose="020B060403050404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effectLs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linkClick r:id="rId3"/>
            </a:endParaRPr>
          </a:p>
        </p:txBody>
      </p:sp>
      <p:sp>
        <p:nvSpPr>
          <p:cNvPr id="4" name="Slide Number Placeholder 3"/>
          <p:cNvSpPr>
            <a:spLocks noGrp="1"/>
          </p:cNvSpPr>
          <p:nvPr>
            <p:ph type="sldNum" sz="quarter" idx="5"/>
          </p:nvPr>
        </p:nvSpPr>
        <p:spPr/>
        <p:txBody>
          <a:bodyPr/>
          <a:lstStyle/>
          <a:p>
            <a:fld id="{437E2BE1-34FE-44FC-B0B0-4BF9A02D6573}" type="slidenum">
              <a:rPr lang="en-GB" smtClean="0"/>
              <a:t>25</a:t>
            </a:fld>
            <a:endParaRPr lang="en-GB"/>
          </a:p>
        </p:txBody>
      </p:sp>
    </p:spTree>
    <p:extLst>
      <p:ext uri="{BB962C8B-B14F-4D97-AF65-F5344CB8AC3E}">
        <p14:creationId xmlns:p14="http://schemas.microsoft.com/office/powerpoint/2010/main" val="465565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sz="1800"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2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p>
          <a:p>
            <a:r>
              <a:rPr lang="en-GB" sz="1800" dirty="0"/>
              <a:t>Watch video then </a:t>
            </a:r>
            <a:r>
              <a:rPr lang="en-GB" sz="1800" dirty="0" err="1"/>
              <a:t>jamboard</a:t>
            </a:r>
            <a:endParaRPr lang="en-GB" sz="1800" dirty="0"/>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60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27</a:t>
            </a:fld>
            <a:endParaRPr lang="en-GB" dirty="0"/>
          </a:p>
        </p:txBody>
      </p:sp>
    </p:spTree>
    <p:extLst>
      <p:ext uri="{BB962C8B-B14F-4D97-AF65-F5344CB8AC3E}">
        <p14:creationId xmlns:p14="http://schemas.microsoft.com/office/powerpoint/2010/main" val="4058681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sz="1800"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2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sz="1800" b="1" i="0" dirty="0">
              <a:solidFill>
                <a:srgbClr val="333333"/>
              </a:solidFill>
              <a:effectLst/>
              <a:latin typeface="Source Sans Pro" panose="020B0503030403020204" pitchFamily="34" charset="0"/>
            </a:endParaRPr>
          </a:p>
          <a:p>
            <a:pPr algn="l"/>
            <a:r>
              <a:rPr lang="en-GB" sz="1800" b="1" i="0" dirty="0">
                <a:solidFill>
                  <a:srgbClr val="333333"/>
                </a:solidFill>
                <a:effectLst/>
                <a:latin typeface="Source Sans Pro" panose="020B0503030403020204" pitchFamily="34" charset="0"/>
              </a:rPr>
              <a:t>Discuss findings from breakout rooms</a:t>
            </a:r>
          </a:p>
          <a:p>
            <a:r>
              <a:rPr lang="en-GB" sz="1800" dirty="0"/>
              <a:t>Research computer languages and their 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333333"/>
                </a:solidFill>
                <a:effectLst/>
                <a:latin typeface="Source Sans Pro" panose="020B0503030403020204" pitchFamily="34" charset="0"/>
              </a:rPr>
              <a:t>A programming language is a set of instructions that a human can write. This then is converted into a language that a computer can understand. </a:t>
            </a:r>
            <a:r>
              <a:rPr lang="en-GB" sz="1800" b="0" i="0" dirty="0">
                <a:solidFill>
                  <a:srgbClr val="333333"/>
                </a:solidFill>
                <a:effectLst/>
                <a:latin typeface="Source Sans Pro" panose="020B0503030403020204" pitchFamily="34" charset="0"/>
              </a:rPr>
              <a:t>(machine code). There are many types of programming languages such as Java, Python, HTML. For example, A programme language for an android device would be Java. For a website it would be PHP.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A programming language is a language used to communicate with a computer. It is a given set of instructions to a computer in a language the computer understands.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Think of Programming language as when code is written to instruct a computer to do certain things.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It is a set of instructions that tell the computer what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It </a:t>
            </a:r>
            <a:r>
              <a:rPr lang="en-GB" sz="2800" dirty="0">
                <a:effectLst/>
                <a:latin typeface="Times New Roman" panose="02020603050405020304" pitchFamily="18" charset="0"/>
                <a:ea typeface="Times New Roman" panose="02020603050405020304" pitchFamily="18" charset="0"/>
              </a:rPr>
              <a:t>is the use of electrical signals and data formed by programmers to control software and components in a computer.</a:t>
            </a:r>
            <a:r>
              <a:rPr lang="en-GB" sz="1800" b="0" i="0" dirty="0">
                <a:solidFill>
                  <a:srgbClr val="333333"/>
                </a:solidFill>
                <a:effectLst/>
                <a:latin typeface="Source Sans Pro" panose="020B0503030403020204" pitchFamily="34" charset="0"/>
              </a:rPr>
              <a:t>  </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Languages are used for different purposes.</a:t>
            </a:r>
          </a:p>
          <a:p>
            <a:endParaRPr lang="en-GB" sz="1800" b="0" i="0" dirty="0">
              <a:solidFill>
                <a:srgbClr val="333333"/>
              </a:solidFill>
              <a:effectLst/>
              <a:latin typeface="Source Sans Pro" panose="020B0503030403020204" pitchFamily="34" charset="0"/>
            </a:endParaRPr>
          </a:p>
          <a:p>
            <a:r>
              <a:rPr lang="en-GB" sz="2800" dirty="0">
                <a:effectLst/>
                <a:latin typeface="Times New Roman" panose="02020603050405020304" pitchFamily="18" charset="0"/>
                <a:ea typeface="Times New Roman" panose="02020603050405020304" pitchFamily="18" charset="0"/>
              </a:rPr>
              <a:t>Each offers a different function and is tailored to certain aspects of software and hardware. For example; Python is used to 'print' messages or information to a screen, JavaScript is used to embed and run media, HTML is the language used to form a website, it forms the framework and content/layout to be shown on the page.</a:t>
            </a:r>
          </a:p>
          <a:p>
            <a:endParaRPr lang="en-GB" sz="1800" dirty="0"/>
          </a:p>
          <a:p>
            <a:r>
              <a:rPr lang="en-GB" sz="1800" b="1" dirty="0"/>
              <a:t>Pose – Name a language – bounce – what is it used for</a:t>
            </a:r>
          </a:p>
          <a:p>
            <a:r>
              <a:rPr lang="en-GB" sz="1800" dirty="0"/>
              <a:t>C language is a popular choice for video games.</a:t>
            </a:r>
          </a:p>
          <a:p>
            <a:r>
              <a:rPr lang="en-GB" sz="1800" dirty="0"/>
              <a:t>Python – multi-purpose that emphasises readability and is used by Google, FB and YT.</a:t>
            </a:r>
          </a:p>
          <a:p>
            <a:r>
              <a:rPr lang="en-GB" sz="1800" dirty="0" err="1"/>
              <a:t>Javascript</a:t>
            </a:r>
            <a:r>
              <a:rPr lang="en-GB" sz="1800" dirty="0"/>
              <a:t> – for making web pages and websites alongside HTML/CSS (most popular language)</a:t>
            </a:r>
          </a:p>
          <a:p>
            <a:r>
              <a:rPr lang="en-GB" sz="1800" dirty="0"/>
              <a:t>Ruby – high level language</a:t>
            </a:r>
          </a:p>
          <a:p>
            <a:r>
              <a:rPr lang="en-GB" sz="1800" dirty="0"/>
              <a:t>Java – general purpose &amp; cross platform programming language, originally called Oak, named after the tree outside its inventors window (James Gosling) </a:t>
            </a:r>
            <a:r>
              <a:rPr lang="en-GB" sz="1800" b="0" i="0" dirty="0">
                <a:solidFill>
                  <a:srgbClr val="666666"/>
                </a:solidFill>
                <a:effectLst/>
                <a:latin typeface="Roboto" panose="02000000000000000000" pitchFamily="2" charset="0"/>
              </a:rPr>
              <a:t>Even though Java doesn't provide the same level of intricate control as C++, many see it as the best language for game development. Java's popularity is partially due to its ease of use, which makes it a great solution for many new Game Developers, it’s commonly used for programming mobile phones.  The name originates from Java Coffee, a type of coffee from Indonesia.</a:t>
            </a:r>
          </a:p>
          <a:p>
            <a:endParaRPr lang="en-GB" sz="1800" dirty="0"/>
          </a:p>
          <a:p>
            <a:r>
              <a:rPr lang="en-GB" sz="1800" dirty="0"/>
              <a:t>C/C++ Are languages used for system and application software.  C++ was originally an extension of C and is commonly used for gaming development.</a:t>
            </a:r>
          </a:p>
          <a:p>
            <a:endParaRPr lang="en-GB" sz="1800" dirty="0"/>
          </a:p>
          <a:p>
            <a:r>
              <a:rPr lang="en-GB" sz="1800" dirty="0"/>
              <a:t>Functional languages are used to store data to perform recursive functions (which execute and repeat it to solve any errors during programming).  </a:t>
            </a:r>
            <a:r>
              <a:rPr lang="en-GB" sz="1800" dirty="0" err="1"/>
              <a:t>Eg</a:t>
            </a:r>
            <a:r>
              <a:rPr lang="en-GB" sz="1800" dirty="0"/>
              <a:t> </a:t>
            </a:r>
            <a:r>
              <a:rPr lang="en-GB" sz="1800" dirty="0" err="1"/>
              <a:t>Cunieform</a:t>
            </a:r>
            <a:r>
              <a:rPr lang="en-GB" sz="1800" dirty="0"/>
              <a:t>, </a:t>
            </a:r>
            <a:r>
              <a:rPr lang="en-GB" sz="1800" dirty="0" err="1"/>
              <a:t>PureScript</a:t>
            </a:r>
            <a:r>
              <a:rPr lang="en-GB" sz="1800" dirty="0"/>
              <a:t> &amp; APL</a:t>
            </a:r>
          </a:p>
          <a:p>
            <a:endParaRPr lang="en-GB" sz="1800" dirty="0"/>
          </a:p>
          <a:p>
            <a:r>
              <a:rPr lang="en-GB" sz="1800" dirty="0"/>
              <a:t>Machine languages are made up of binary code, which is a series of 0/1 that symbolise text or instructions for a computer programme.  </a:t>
            </a:r>
            <a:r>
              <a:rPr lang="en-GB" sz="1800" dirty="0" err="1"/>
              <a:t>Eg</a:t>
            </a:r>
            <a:r>
              <a:rPr lang="en-GB" sz="1800" dirty="0"/>
              <a:t> Fortran.</a:t>
            </a:r>
          </a:p>
          <a:p>
            <a:endParaRPr lang="en-GB" sz="1800" dirty="0"/>
          </a:p>
          <a:p>
            <a:r>
              <a:rPr lang="en-GB" sz="1800" dirty="0"/>
              <a:t>HTML = Hyper Text Markup Language and falls under Mark up language.  </a:t>
            </a:r>
            <a:r>
              <a:rPr lang="en-GB" sz="1800" b="1" dirty="0"/>
              <a:t>HTML is used for coding web pages, things like headings and paragraphs and commands a computer interface on how elements should be displayed.</a:t>
            </a:r>
          </a:p>
          <a:p>
            <a:pPr algn="l"/>
            <a:endParaRPr lang="en-GB" sz="1800" b="1" i="0" dirty="0">
              <a:solidFill>
                <a:srgbClr val="333333"/>
              </a:solidFill>
              <a:effectLst/>
              <a:latin typeface="Source Sans Pro" panose="020B0503030403020204" pitchFamily="34" charset="0"/>
            </a:endParaRPr>
          </a:p>
          <a:p>
            <a:pPr algn="l"/>
            <a:endParaRPr lang="en-GB" sz="1800" b="1" i="0" dirty="0">
              <a:solidFill>
                <a:srgbClr val="333333"/>
              </a:solidFill>
              <a:effectLst/>
              <a:latin typeface="Source Sans Pro" panose="020B0503030403020204" pitchFamily="34" charset="0"/>
            </a:endParaRPr>
          </a:p>
          <a:p>
            <a:pPr algn="l"/>
            <a:r>
              <a:rPr lang="en-GB" sz="1800" b="1" i="0" dirty="0">
                <a:solidFill>
                  <a:srgbClr val="333333"/>
                </a:solidFill>
                <a:effectLst/>
                <a:latin typeface="Source Sans Pro" panose="020B0503030403020204" pitchFamily="34" charset="0"/>
              </a:rPr>
              <a:t>Link: what languages are there and what are they used for</a:t>
            </a:r>
          </a:p>
          <a:p>
            <a:pPr algn="l"/>
            <a:r>
              <a:rPr lang="en-GB" sz="1800" b="1" i="0" dirty="0">
                <a:solidFill>
                  <a:srgbClr val="333333"/>
                </a:solidFill>
                <a:effectLst/>
                <a:latin typeface="Source Sans Pro" panose="020B0503030403020204" pitchFamily="34" charset="0"/>
              </a:rPr>
              <a:t>https://www.simplilearn.com/best-programming-languages-start-learning-today-article#16_html</a:t>
            </a:r>
          </a:p>
          <a:p>
            <a:pPr algn="l"/>
            <a:endParaRPr lang="en-GB" sz="1800" b="1" i="0" dirty="0">
              <a:solidFill>
                <a:srgbClr val="333333"/>
              </a:solidFill>
              <a:effectLst/>
              <a:latin typeface="Source Sans Pro" panose="020B0503030403020204" pitchFamily="34" charset="0"/>
            </a:endParaRPr>
          </a:p>
          <a:p>
            <a:pPr algn="l"/>
            <a:r>
              <a:rPr lang="en-GB" sz="1800" b="1" i="0" dirty="0">
                <a:solidFill>
                  <a:srgbClr val="333333"/>
                </a:solidFill>
                <a:effectLst/>
                <a:latin typeface="Lato" panose="020F0502020204030203" pitchFamily="34" charset="0"/>
              </a:rPr>
              <a:t>Click on timer to start </a:t>
            </a:r>
          </a:p>
          <a:p>
            <a:pPr algn="l"/>
            <a:r>
              <a:rPr lang="en-GB" sz="1800" b="1" i="0" dirty="0">
                <a:solidFill>
                  <a:srgbClr val="333333"/>
                </a:solidFill>
                <a:effectLst/>
                <a:latin typeface="Lato" panose="020F0502020204030203" pitchFamily="34" charset="0"/>
              </a:rPr>
              <a:t>Split the group into two rooms</a:t>
            </a:r>
          </a:p>
          <a:p>
            <a:pPr algn="l"/>
            <a:endParaRPr lang="en-GB" sz="1800" b="1" i="0" dirty="0">
              <a:solidFill>
                <a:srgbClr val="333333"/>
              </a:solidFill>
              <a:effectLst/>
              <a:latin typeface="Lato" panose="020F0502020204030203" pitchFamily="34" charset="0"/>
            </a:endParaRPr>
          </a:p>
          <a:p>
            <a:pPr algn="l"/>
            <a:r>
              <a:rPr lang="en-GB" sz="1800" b="0" i="0" dirty="0">
                <a:solidFill>
                  <a:srgbClr val="333333"/>
                </a:solidFill>
                <a:effectLst/>
                <a:latin typeface="Lato" panose="020F0502020204030203" pitchFamily="34" charset="0"/>
              </a:rPr>
              <a:t>Give them 5 minutes to put the top 10 languages in order of popularity (NO GOOGLING!)</a:t>
            </a:r>
          </a:p>
          <a:p>
            <a:pPr algn="l"/>
            <a:endParaRPr lang="en-GB" sz="1800" b="0" i="0" dirty="0">
              <a:solidFill>
                <a:srgbClr val="333333"/>
              </a:solidFill>
              <a:effectLst/>
              <a:latin typeface="Lato" panose="020F0502020204030203" pitchFamily="34" charset="0"/>
            </a:endParaRPr>
          </a:p>
          <a:p>
            <a:pPr algn="l"/>
            <a:r>
              <a:rPr lang="en-GB" sz="1800" b="0" i="0" dirty="0">
                <a:solidFill>
                  <a:srgbClr val="333333"/>
                </a:solidFill>
                <a:effectLst/>
                <a:latin typeface="Lato" panose="020F0502020204030203" pitchFamily="34" charset="0"/>
              </a:rPr>
              <a:t>Get them back together and see which group gets the most right</a:t>
            </a:r>
          </a:p>
          <a:p>
            <a:pPr algn="l"/>
            <a:endParaRPr lang="en-GB" sz="1800" b="0" i="0" dirty="0">
              <a:solidFill>
                <a:srgbClr val="333333"/>
              </a:solidFill>
              <a:effectLst/>
              <a:latin typeface="Lato" panose="020F0502020204030203" pitchFamily="34" charset="0"/>
            </a:endParaRP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C</a:t>
            </a: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C++</a:t>
            </a: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C#</a:t>
            </a: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Python</a:t>
            </a: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Go</a:t>
            </a:r>
            <a:endParaRPr lang="en-GB" sz="1800" b="0" i="0" dirty="0">
              <a:solidFill>
                <a:srgbClr val="333333"/>
              </a:solidFill>
              <a:effectLst/>
              <a:latin typeface="Lato" panose="020F0502020204030203" pitchFamily="34" charset="0"/>
            </a:endParaRP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Java</a:t>
            </a:r>
          </a:p>
          <a:p>
            <a:pPr marL="457200" indent="-457200">
              <a:spcBef>
                <a:spcPts val="1000"/>
              </a:spcBef>
              <a:buFont typeface="Arial" panose="020B0604020202020204" pitchFamily="34" charset="0"/>
              <a:buChar char="•"/>
            </a:pPr>
            <a:r>
              <a:rPr lang="en-GB" sz="1800" b="1" dirty="0" err="1">
                <a:solidFill>
                  <a:srgbClr val="FFFF00"/>
                </a:solidFill>
                <a:latin typeface="Calibri" panose="020F0502020204030204" pitchFamily="34" charset="0"/>
                <a:cs typeface="Calibri" panose="020F0502020204030204" pitchFamily="34" charset="0"/>
              </a:rPr>
              <a:t>Javascript</a:t>
            </a:r>
            <a:endParaRPr lang="en-GB" sz="1800" b="1" dirty="0">
              <a:solidFill>
                <a:srgbClr val="FFFF00"/>
              </a:solidFill>
              <a:latin typeface="Calibri" panose="020F0502020204030204" pitchFamily="34" charset="0"/>
              <a:cs typeface="Calibri" panose="020F0502020204030204" pitchFamily="34" charset="0"/>
            </a:endParaRP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PHP</a:t>
            </a: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R</a:t>
            </a:r>
          </a:p>
          <a:p>
            <a:pPr marL="457200" indent="-457200">
              <a:spcBef>
                <a:spcPts val="1000"/>
              </a:spcBef>
              <a:buFont typeface="Arial" panose="020B0604020202020204" pitchFamily="34" charset="0"/>
              <a:buChar char="•"/>
            </a:pPr>
            <a:r>
              <a:rPr lang="en-GB" sz="1800" b="1" dirty="0">
                <a:solidFill>
                  <a:srgbClr val="FFFF00"/>
                </a:solidFill>
                <a:latin typeface="Calibri" panose="020F0502020204030204" pitchFamily="34" charset="0"/>
                <a:cs typeface="Calibri" panose="020F0502020204030204" pitchFamily="34" charset="0"/>
              </a:rPr>
              <a:t>Swift</a:t>
            </a:r>
          </a:p>
          <a:p>
            <a:pPr algn="l"/>
            <a:endParaRPr lang="en-GB" sz="1800" b="1"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Top 10 Most Popular Programming Languages</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1. Python</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3"/>
              </a:rPr>
              <a:t>Number of jobs</a:t>
            </a:r>
            <a:r>
              <a:rPr lang="en-GB" sz="1800" b="0" i="0" dirty="0">
                <a:solidFill>
                  <a:srgbClr val="333333"/>
                </a:solidFill>
                <a:effectLst/>
                <a:latin typeface="Lato" panose="020F0502020204030203" pitchFamily="34" charset="0"/>
              </a:rPr>
              <a:t>: 19,000</a:t>
            </a:r>
          </a:p>
          <a:p>
            <a:pPr algn="l"/>
            <a:r>
              <a:rPr lang="en-GB" sz="1800" b="1" i="0" dirty="0">
                <a:solidFill>
                  <a:srgbClr val="333333"/>
                </a:solidFill>
                <a:effectLst/>
                <a:latin typeface="Lato" panose="020F0502020204030203" pitchFamily="34" charset="0"/>
              </a:rPr>
              <a:t>Benefits:</a:t>
            </a:r>
            <a:r>
              <a:rPr lang="en-GB" sz="1800" b="0" i="0" dirty="0">
                <a:solidFill>
                  <a:srgbClr val="333333"/>
                </a:solidFill>
                <a:effectLst/>
                <a:latin typeface="Lato" panose="020F0502020204030203" pitchFamily="34" charset="0"/>
              </a:rPr>
              <a:t> Python is widely regarded as a programming language that’s easy to learn, due to its </a:t>
            </a:r>
            <a:r>
              <a:rPr lang="en-GB" sz="1800" b="0" i="0" u="none" strike="noStrike" dirty="0">
                <a:solidFill>
                  <a:srgbClr val="E21A2D"/>
                </a:solidFill>
                <a:effectLst/>
                <a:latin typeface="Lato" panose="020F0502020204030203" pitchFamily="34" charset="0"/>
                <a:hlinkClick r:id="rId4"/>
              </a:rPr>
              <a:t>simple syntax</a:t>
            </a:r>
            <a:r>
              <a:rPr lang="en-GB" sz="1800" b="0" i="0" dirty="0">
                <a:solidFill>
                  <a:srgbClr val="333333"/>
                </a:solidFill>
                <a:effectLst/>
                <a:latin typeface="Lato" panose="020F0502020204030203" pitchFamily="34" charset="0"/>
              </a:rPr>
              <a:t>, a </a:t>
            </a:r>
            <a:r>
              <a:rPr lang="en-GB" sz="1800" b="0" i="0" u="none" strike="noStrike" dirty="0">
                <a:solidFill>
                  <a:srgbClr val="E21A2D"/>
                </a:solidFill>
                <a:effectLst/>
                <a:latin typeface="Lato" panose="020F0502020204030203" pitchFamily="34" charset="0"/>
                <a:hlinkClick r:id="rId5"/>
              </a:rPr>
              <a:t>large library of standards and toolkits</a:t>
            </a:r>
            <a:r>
              <a:rPr lang="en-GB" sz="1800" b="0" i="0" dirty="0">
                <a:solidFill>
                  <a:srgbClr val="333333"/>
                </a:solidFill>
                <a:effectLst/>
                <a:latin typeface="Lato" panose="020F0502020204030203" pitchFamily="34" charset="0"/>
              </a:rPr>
              <a:t>, and integration with other popular programming languages such as C and C++. In fact, it’s the first language that students learn in the Align program, Gorton says. “You can cover a lot of computer science concepts quickly, and it’s relatively easy to build on.” It is a popular programming language, especially among </a:t>
            </a:r>
            <a:r>
              <a:rPr lang="en-GB" sz="1800" b="0" i="0" dirty="0" err="1">
                <a:solidFill>
                  <a:srgbClr val="333333"/>
                </a:solidFill>
                <a:effectLst/>
                <a:latin typeface="Lato" panose="020F0502020204030203" pitchFamily="34" charset="0"/>
              </a:rPr>
              <a:t>startups</a:t>
            </a:r>
            <a:r>
              <a:rPr lang="en-GB" sz="1800" b="0" i="0" dirty="0">
                <a:solidFill>
                  <a:srgbClr val="333333"/>
                </a:solidFill>
                <a:effectLst/>
                <a:latin typeface="Lato" panose="020F0502020204030203" pitchFamily="34" charset="0"/>
              </a:rPr>
              <a:t>, and therefore Python skills are in high demand.</a:t>
            </a:r>
          </a:p>
          <a:p>
            <a:pPr algn="l"/>
            <a:r>
              <a:rPr lang="en-GB" sz="1800" b="1" i="0" dirty="0">
                <a:solidFill>
                  <a:srgbClr val="333333"/>
                </a:solidFill>
                <a:effectLst/>
                <a:latin typeface="Lato" panose="020F0502020204030203" pitchFamily="34" charset="0"/>
              </a:rPr>
              <a:t>Drawbacks:</a:t>
            </a:r>
            <a:r>
              <a:rPr lang="en-GB" sz="1800" b="0" i="0" dirty="0">
                <a:solidFill>
                  <a:srgbClr val="333333"/>
                </a:solidFill>
                <a:effectLst/>
                <a:latin typeface="Lato" panose="020F0502020204030203" pitchFamily="34" charset="0"/>
              </a:rPr>
              <a:t> Python is not suitable for mobile application development.</a:t>
            </a:r>
          </a:p>
          <a:p>
            <a:pPr algn="l"/>
            <a:r>
              <a:rPr lang="en-GB" sz="1800" b="1" i="0" dirty="0">
                <a:solidFill>
                  <a:srgbClr val="333333"/>
                </a:solidFill>
                <a:effectLst/>
                <a:latin typeface="Lato" panose="020F0502020204030203" pitchFamily="34" charset="0"/>
              </a:rPr>
              <a:t>Common uses: </a:t>
            </a:r>
            <a:r>
              <a:rPr lang="en-GB" sz="1800" b="0" i="0" u="none" strike="noStrike" dirty="0">
                <a:solidFill>
                  <a:srgbClr val="E21A2D"/>
                </a:solidFill>
                <a:effectLst/>
                <a:latin typeface="Lato" panose="020F0502020204030203" pitchFamily="34" charset="0"/>
                <a:hlinkClick r:id="rId6"/>
              </a:rPr>
              <a:t>Python is used in a wide variety of applications</a:t>
            </a:r>
            <a:r>
              <a:rPr lang="en-GB" sz="1800" b="0" i="0" dirty="0">
                <a:solidFill>
                  <a:srgbClr val="333333"/>
                </a:solidFill>
                <a:effectLst/>
                <a:latin typeface="Lato" panose="020F0502020204030203" pitchFamily="34" charset="0"/>
              </a:rPr>
              <a:t>, including artificial intelligence, financial services, and data science. </a:t>
            </a:r>
            <a:r>
              <a:rPr lang="en-GB" sz="1800" b="0" i="0" u="none" strike="noStrike" dirty="0">
                <a:solidFill>
                  <a:srgbClr val="E21A2D"/>
                </a:solidFill>
                <a:effectLst/>
                <a:latin typeface="Lato" panose="020F0502020204030203" pitchFamily="34" charset="0"/>
                <a:hlinkClick r:id="rId7"/>
              </a:rPr>
              <a:t>Social media sites</a:t>
            </a:r>
            <a:r>
              <a:rPr lang="en-GB" sz="1800" b="0" i="0" dirty="0">
                <a:solidFill>
                  <a:srgbClr val="333333"/>
                </a:solidFill>
                <a:effectLst/>
                <a:latin typeface="Lato" panose="020F0502020204030203" pitchFamily="34" charset="0"/>
              </a:rPr>
              <a:t> such as Instagram and Pinterest are also built on Python.</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2. JavaScript</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8"/>
              </a:rPr>
              <a:t>Number of jobs</a:t>
            </a:r>
            <a:r>
              <a:rPr lang="en-GB" sz="1800" b="1" i="0" dirty="0">
                <a:solidFill>
                  <a:srgbClr val="333333"/>
                </a:solidFill>
                <a:effectLst/>
                <a:latin typeface="Lato" panose="020F0502020204030203" pitchFamily="34" charset="0"/>
              </a:rPr>
              <a:t>:</a:t>
            </a:r>
            <a:r>
              <a:rPr lang="en-GB" sz="1800" b="0" i="0" dirty="0">
                <a:solidFill>
                  <a:srgbClr val="333333"/>
                </a:solidFill>
                <a:effectLst/>
                <a:latin typeface="Lato" panose="020F0502020204030203" pitchFamily="34" charset="0"/>
              </a:rPr>
              <a:t> 24,000</a:t>
            </a:r>
          </a:p>
          <a:p>
            <a:pPr algn="l"/>
            <a:r>
              <a:rPr lang="en-GB" sz="1800" b="1" i="0" dirty="0">
                <a:solidFill>
                  <a:srgbClr val="333333"/>
                </a:solidFill>
                <a:effectLst/>
                <a:latin typeface="Lato" panose="020F0502020204030203" pitchFamily="34" charset="0"/>
              </a:rPr>
              <a:t>Benefits: </a:t>
            </a:r>
            <a:r>
              <a:rPr lang="en-GB" sz="1800" b="0" i="0" dirty="0">
                <a:solidFill>
                  <a:srgbClr val="333333"/>
                </a:solidFill>
                <a:effectLst/>
                <a:latin typeface="Lato" panose="020F0502020204030203" pitchFamily="34" charset="0"/>
              </a:rPr>
              <a:t>JavaScript is the most popular programming language for building interactive websites; “virtually everyone is using it,” Gorton says. When combined with Node.js, programmers can use JavaScript to produce web content on the server before a page is sent to the browser, which can be used to build games and communication applications that run directly in the browser. A wide variety of add-ons extend the functionality of JavaScript as well. </a:t>
            </a:r>
          </a:p>
          <a:p>
            <a:pPr algn="l"/>
            <a:r>
              <a:rPr lang="en-GB" sz="1800" b="1" i="0" dirty="0">
                <a:solidFill>
                  <a:srgbClr val="333333"/>
                </a:solidFill>
                <a:effectLst/>
                <a:latin typeface="Lato" panose="020F0502020204030203" pitchFamily="34" charset="0"/>
              </a:rPr>
              <a:t>Drawbacks: </a:t>
            </a:r>
            <a:r>
              <a:rPr lang="en-GB" sz="1800" b="0" i="0" dirty="0">
                <a:solidFill>
                  <a:srgbClr val="333333"/>
                </a:solidFill>
                <a:effectLst/>
                <a:latin typeface="Lato" panose="020F0502020204030203" pitchFamily="34" charset="0"/>
              </a:rPr>
              <a:t>Internet browsers can disable JavaScript code from running, as JavaScript is used to code pop-up ads that in some cases can contain malicious content. </a:t>
            </a:r>
          </a:p>
          <a:p>
            <a:pPr algn="l"/>
            <a:r>
              <a:rPr lang="en-GB" sz="1800" b="1" i="0" dirty="0">
                <a:solidFill>
                  <a:srgbClr val="333333"/>
                </a:solidFill>
                <a:effectLst/>
                <a:latin typeface="Lato" panose="020F0502020204030203" pitchFamily="34" charset="0"/>
              </a:rPr>
              <a:t>Common uses:</a:t>
            </a:r>
            <a:r>
              <a:rPr lang="en-GB" sz="1800" b="0" i="0" dirty="0">
                <a:solidFill>
                  <a:srgbClr val="333333"/>
                </a:solidFill>
                <a:effectLst/>
                <a:latin typeface="Lato" panose="020F0502020204030203" pitchFamily="34" charset="0"/>
              </a:rPr>
              <a:t> JavaScript is used extensively in website and mobile application development. Node.js allows for the development of browser-based applications, which do not require users to download an application.</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3. Java</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9"/>
              </a:rPr>
              <a:t>Number of jobs</a:t>
            </a:r>
            <a:r>
              <a:rPr lang="en-GB" sz="1800" b="1" i="0" dirty="0">
                <a:solidFill>
                  <a:srgbClr val="333333"/>
                </a:solidFill>
                <a:effectLst/>
                <a:latin typeface="Lato" panose="020F0502020204030203" pitchFamily="34" charset="0"/>
              </a:rPr>
              <a:t>: </a:t>
            </a:r>
            <a:r>
              <a:rPr lang="en-GB" sz="1800" b="0" i="0" dirty="0">
                <a:solidFill>
                  <a:srgbClr val="333333"/>
                </a:solidFill>
                <a:effectLst/>
                <a:latin typeface="Lato" panose="020F0502020204030203" pitchFamily="34" charset="0"/>
              </a:rPr>
              <a:t>29,000</a:t>
            </a:r>
          </a:p>
          <a:p>
            <a:pPr algn="l"/>
            <a:r>
              <a:rPr lang="en-GB" sz="1800" b="1" i="0" dirty="0">
                <a:solidFill>
                  <a:srgbClr val="333333"/>
                </a:solidFill>
                <a:effectLst/>
                <a:latin typeface="Lato" panose="020F0502020204030203" pitchFamily="34" charset="0"/>
              </a:rPr>
              <a:t>Benefits: </a:t>
            </a:r>
            <a:r>
              <a:rPr lang="en-GB" sz="1800" b="0" i="0" dirty="0">
                <a:solidFill>
                  <a:srgbClr val="333333"/>
                </a:solidFill>
                <a:effectLst/>
                <a:latin typeface="Lato" panose="020F0502020204030203" pitchFamily="34" charset="0"/>
              </a:rPr>
              <a:t>Java is the programming language most commonly associated with the development of client-server applications, which are used by large businesses around the world. Java is designed to be a loosely coupled programming language, meaning that an application written in Java can run on any platform that supports Java. As a result, Java is described as the “write once, run anywhere” programming language.</a:t>
            </a:r>
          </a:p>
          <a:p>
            <a:pPr algn="l"/>
            <a:r>
              <a:rPr lang="en-GB" sz="1800" b="1" i="0" dirty="0">
                <a:solidFill>
                  <a:srgbClr val="333333"/>
                </a:solidFill>
                <a:effectLst/>
                <a:latin typeface="Lato" panose="020F0502020204030203" pitchFamily="34" charset="0"/>
              </a:rPr>
              <a:t>Drawbacks: </a:t>
            </a:r>
            <a:r>
              <a:rPr lang="en-GB" sz="1800" b="0" i="0" dirty="0">
                <a:solidFill>
                  <a:srgbClr val="333333"/>
                </a:solidFill>
                <a:effectLst/>
                <a:latin typeface="Lato" panose="020F0502020204030203" pitchFamily="34" charset="0"/>
              </a:rPr>
              <a:t>Java is not ideal for applications that run on the cloud, as opposed to the server (which is common for business applications). In addition, the software company Oracle, which owns Java, charges a licensing fee to use the Java Development Kit.</a:t>
            </a:r>
          </a:p>
          <a:p>
            <a:pPr algn="l"/>
            <a:r>
              <a:rPr lang="en-GB" sz="1800" b="1" i="0" dirty="0">
                <a:solidFill>
                  <a:srgbClr val="333333"/>
                </a:solidFill>
                <a:effectLst/>
                <a:latin typeface="Lato" panose="020F0502020204030203" pitchFamily="34" charset="0"/>
              </a:rPr>
              <a:t>Common uses: </a:t>
            </a:r>
            <a:r>
              <a:rPr lang="en-GB" sz="1800" b="0" i="0" dirty="0">
                <a:solidFill>
                  <a:srgbClr val="333333"/>
                </a:solidFill>
                <a:effectLst/>
                <a:latin typeface="Lato" panose="020F0502020204030203" pitchFamily="34" charset="0"/>
              </a:rPr>
              <a:t>Along with business applications, Java is used extensively in the Android mobile operating system.</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4. C#</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0"/>
              </a:rPr>
              <a:t>Number of jobs</a:t>
            </a:r>
            <a:r>
              <a:rPr lang="en-GB" sz="1800" b="1" i="0" dirty="0">
                <a:solidFill>
                  <a:srgbClr val="333333"/>
                </a:solidFill>
                <a:effectLst/>
                <a:latin typeface="Lato" panose="020F0502020204030203" pitchFamily="34" charset="0"/>
              </a:rPr>
              <a:t>:</a:t>
            </a:r>
            <a:r>
              <a:rPr lang="en-GB" sz="1800" b="0" i="0" dirty="0">
                <a:solidFill>
                  <a:srgbClr val="333333"/>
                </a:solidFill>
                <a:effectLst/>
                <a:latin typeface="Lato" panose="020F0502020204030203" pitchFamily="34" charset="0"/>
              </a:rPr>
              <a:t> 18,000</a:t>
            </a:r>
          </a:p>
          <a:p>
            <a:pPr algn="l"/>
            <a:r>
              <a:rPr lang="en-GB" sz="1800" b="1" i="0" dirty="0">
                <a:solidFill>
                  <a:srgbClr val="333333"/>
                </a:solidFill>
                <a:effectLst/>
                <a:latin typeface="Lato" panose="020F0502020204030203" pitchFamily="34" charset="0"/>
              </a:rPr>
              <a:t>Benefits: </a:t>
            </a:r>
            <a:r>
              <a:rPr lang="en-GB" sz="1800" b="0" i="0" dirty="0">
                <a:solidFill>
                  <a:srgbClr val="333333"/>
                </a:solidFill>
                <a:effectLst/>
                <a:latin typeface="Lato" panose="020F0502020204030203" pitchFamily="34" charset="0"/>
              </a:rPr>
              <a:t>Microsoft developed C# as a faster and more secure variant of C. It is fully integrated with Microsoft’s .NET software framework, which supports the development of applications for Windows, browser plug-ins, and mobile devices. C# offers shared codebases, a large code library, and a variety of data types.</a:t>
            </a:r>
          </a:p>
          <a:p>
            <a:pPr algn="l"/>
            <a:r>
              <a:rPr lang="en-GB" sz="1800" b="1" i="0" dirty="0">
                <a:solidFill>
                  <a:srgbClr val="333333"/>
                </a:solidFill>
                <a:effectLst/>
                <a:latin typeface="Lato" panose="020F0502020204030203" pitchFamily="34" charset="0"/>
              </a:rPr>
              <a:t>Drawbacks:</a:t>
            </a:r>
            <a:r>
              <a:rPr lang="en-GB" sz="1800" b="0" i="0" dirty="0">
                <a:solidFill>
                  <a:srgbClr val="333333"/>
                </a:solidFill>
                <a:effectLst/>
                <a:latin typeface="Lato" panose="020F0502020204030203" pitchFamily="34" charset="0"/>
              </a:rPr>
              <a:t> C# can have a steep learning curve, especially for resolving errors. It is less flexible than languages such as C++. </a:t>
            </a:r>
          </a:p>
          <a:p>
            <a:pPr algn="l"/>
            <a:r>
              <a:rPr lang="en-GB" sz="1800" b="1" i="0" dirty="0">
                <a:solidFill>
                  <a:srgbClr val="333333"/>
                </a:solidFill>
                <a:effectLst/>
                <a:latin typeface="Lato" panose="020F0502020204030203" pitchFamily="34" charset="0"/>
              </a:rPr>
              <a:t>Common uses:</a:t>
            </a:r>
            <a:r>
              <a:rPr lang="en-GB" sz="1800" b="0" i="0" dirty="0">
                <a:solidFill>
                  <a:srgbClr val="333333"/>
                </a:solidFill>
                <a:effectLst/>
                <a:latin typeface="Lato" panose="020F0502020204030203" pitchFamily="34" charset="0"/>
              </a:rPr>
              <a:t> C# is the go-to language for Microsoft ad Windows application development. It can also be used for mobile devices and video game consoles using an extension of the .NET Framework called Mono.</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5. C</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1"/>
              </a:rPr>
              <a:t>Number of jobs</a:t>
            </a:r>
            <a:r>
              <a:rPr lang="en-GB" sz="1800" b="1" i="0" dirty="0">
                <a:solidFill>
                  <a:srgbClr val="333333"/>
                </a:solidFill>
                <a:effectLst/>
                <a:latin typeface="Lato" panose="020F0502020204030203" pitchFamily="34" charset="0"/>
              </a:rPr>
              <a:t>:</a:t>
            </a:r>
            <a:r>
              <a:rPr lang="en-GB" sz="1800" b="0" i="0" dirty="0">
                <a:solidFill>
                  <a:srgbClr val="333333"/>
                </a:solidFill>
                <a:effectLst/>
                <a:latin typeface="Lato" panose="020F0502020204030203" pitchFamily="34" charset="0"/>
              </a:rPr>
              <a:t> 8,000</a:t>
            </a:r>
          </a:p>
          <a:p>
            <a:pPr algn="l"/>
            <a:r>
              <a:rPr lang="en-GB" sz="1800" b="1" i="0" dirty="0">
                <a:solidFill>
                  <a:srgbClr val="333333"/>
                </a:solidFill>
                <a:effectLst/>
                <a:latin typeface="Lato" panose="020F0502020204030203" pitchFamily="34" charset="0"/>
              </a:rPr>
              <a:t>Benefits:</a:t>
            </a:r>
            <a:r>
              <a:rPr lang="en-GB" sz="1800" b="0" i="0" dirty="0">
                <a:solidFill>
                  <a:srgbClr val="333333"/>
                </a:solidFill>
                <a:effectLst/>
                <a:latin typeface="Lato" panose="020F0502020204030203" pitchFamily="34" charset="0"/>
              </a:rPr>
              <a:t> Along with Python and Java, C forms a “good foundation” for learning how to program, Gorton says. As one of the first programming languages ever developed, C has served as the foundation for writing more modern languages such as Python, Ruby, and PHP. It is also an easy language to debug, test, and maintain.</a:t>
            </a:r>
          </a:p>
          <a:p>
            <a:pPr algn="l"/>
            <a:r>
              <a:rPr lang="en-GB" sz="1800" b="1" i="0" dirty="0">
                <a:solidFill>
                  <a:srgbClr val="333333"/>
                </a:solidFill>
                <a:effectLst/>
                <a:latin typeface="Lato" panose="020F0502020204030203" pitchFamily="34" charset="0"/>
              </a:rPr>
              <a:t>Drawbacks:</a:t>
            </a:r>
            <a:r>
              <a:rPr lang="en-GB" sz="1800" b="0" i="0" dirty="0">
                <a:solidFill>
                  <a:srgbClr val="333333"/>
                </a:solidFill>
                <a:effectLst/>
                <a:latin typeface="Lato" panose="020F0502020204030203" pitchFamily="34" charset="0"/>
              </a:rPr>
              <a:t> Since it’s an older programming language, C is not suitable for more modern use cases such as websites or mobile applications. C also has a complex syntax as compared to more modern languages.</a:t>
            </a:r>
          </a:p>
          <a:p>
            <a:pPr algn="l"/>
            <a:r>
              <a:rPr lang="en-GB" sz="1800" b="1" i="0" dirty="0">
                <a:solidFill>
                  <a:srgbClr val="333333"/>
                </a:solidFill>
                <a:effectLst/>
                <a:latin typeface="Lato" panose="020F0502020204030203" pitchFamily="34" charset="0"/>
              </a:rPr>
              <a:t>Common uses: </a:t>
            </a:r>
            <a:r>
              <a:rPr lang="en-GB" sz="1800" b="0" i="0" dirty="0">
                <a:solidFill>
                  <a:srgbClr val="333333"/>
                </a:solidFill>
                <a:effectLst/>
                <a:latin typeface="Lato" panose="020F0502020204030203" pitchFamily="34" charset="0"/>
              </a:rPr>
              <a:t>Because it can run on any type of device, C is often used to program hardware, such as embedded devices in automobiles and medical devices used in healthcare. </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6. C++</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2"/>
              </a:rPr>
              <a:t>Number of jobs</a:t>
            </a:r>
            <a:r>
              <a:rPr lang="en-GB" sz="1800" b="1" i="0" dirty="0">
                <a:solidFill>
                  <a:srgbClr val="333333"/>
                </a:solidFill>
                <a:effectLst/>
                <a:latin typeface="Lato" panose="020F0502020204030203" pitchFamily="34" charset="0"/>
              </a:rPr>
              <a:t>:</a:t>
            </a:r>
            <a:r>
              <a:rPr lang="en-GB" sz="1800" b="0" i="0" dirty="0">
                <a:solidFill>
                  <a:srgbClr val="333333"/>
                </a:solidFill>
                <a:effectLst/>
                <a:latin typeface="Lato" panose="020F0502020204030203" pitchFamily="34" charset="0"/>
              </a:rPr>
              <a:t> 9,000</a:t>
            </a:r>
          </a:p>
          <a:p>
            <a:pPr algn="l"/>
            <a:r>
              <a:rPr lang="en-GB" sz="1800" b="1" i="0" dirty="0">
                <a:solidFill>
                  <a:srgbClr val="333333"/>
                </a:solidFill>
                <a:effectLst/>
                <a:latin typeface="Lato" panose="020F0502020204030203" pitchFamily="34" charset="0"/>
              </a:rPr>
              <a:t>Benefits:</a:t>
            </a:r>
            <a:r>
              <a:rPr lang="en-GB" sz="1800" b="0" i="0" dirty="0">
                <a:solidFill>
                  <a:srgbClr val="333333"/>
                </a:solidFill>
                <a:effectLst/>
                <a:latin typeface="Lato" panose="020F0502020204030203" pitchFamily="34" charset="0"/>
              </a:rPr>
              <a:t> C++ is an extension of C that works well for programming the systems that run applications, as opposed to the applications themselves. C++ also works well for multi-device and multi-platform systems. Over time, programmers have written a large set of libraries and compilers for C++. Being able to use these utilities effectively is just as important to understanding a programming language as writing code, Gorton says.</a:t>
            </a:r>
          </a:p>
          <a:p>
            <a:pPr algn="l"/>
            <a:r>
              <a:rPr lang="en-GB" sz="1800" b="1" i="0" dirty="0">
                <a:solidFill>
                  <a:srgbClr val="333333"/>
                </a:solidFill>
                <a:effectLst/>
                <a:latin typeface="Lato" panose="020F0502020204030203" pitchFamily="34" charset="0"/>
              </a:rPr>
              <a:t>Drawbacks: </a:t>
            </a:r>
            <a:r>
              <a:rPr lang="en-GB" sz="1800" b="0" i="0" dirty="0">
                <a:solidFill>
                  <a:srgbClr val="333333"/>
                </a:solidFill>
                <a:effectLst/>
                <a:latin typeface="Lato" panose="020F0502020204030203" pitchFamily="34" charset="0"/>
              </a:rPr>
              <a:t>Like C, C++ has complex syntax and an abundance of features that can make it complicated for new programmers. C++ also does not support run-time checking, which is a method of detecting errors or defects while software is running. </a:t>
            </a:r>
          </a:p>
          <a:p>
            <a:pPr algn="l"/>
            <a:r>
              <a:rPr lang="en-GB" sz="1800" b="1" i="0" dirty="0">
                <a:solidFill>
                  <a:srgbClr val="333333"/>
                </a:solidFill>
                <a:effectLst/>
                <a:latin typeface="Lato" panose="020F0502020204030203" pitchFamily="34" charset="0"/>
              </a:rPr>
              <a:t>Common uses: </a:t>
            </a:r>
            <a:r>
              <a:rPr lang="en-GB" sz="1800" b="0" i="0" dirty="0">
                <a:solidFill>
                  <a:srgbClr val="333333"/>
                </a:solidFill>
                <a:effectLst/>
                <a:latin typeface="Lato" panose="020F0502020204030203" pitchFamily="34" charset="0"/>
              </a:rPr>
              <a:t>C++ has many uses and is the language behind everything from computer games to mathematical simulations.</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7. Go</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3"/>
              </a:rPr>
              <a:t>Number of jobs</a:t>
            </a:r>
            <a:r>
              <a:rPr lang="en-GB" sz="1800" b="1" i="0" dirty="0">
                <a:solidFill>
                  <a:srgbClr val="333333"/>
                </a:solidFill>
                <a:effectLst/>
                <a:latin typeface="Lato" panose="020F0502020204030203" pitchFamily="34" charset="0"/>
              </a:rPr>
              <a:t>: </a:t>
            </a:r>
            <a:r>
              <a:rPr lang="en-GB" sz="1800" b="0" i="0" dirty="0">
                <a:solidFill>
                  <a:srgbClr val="333333"/>
                </a:solidFill>
                <a:effectLst/>
                <a:latin typeface="Lato" panose="020F0502020204030203" pitchFamily="34" charset="0"/>
              </a:rPr>
              <a:t>1,700</a:t>
            </a:r>
          </a:p>
          <a:p>
            <a:pPr algn="l"/>
            <a:r>
              <a:rPr lang="en-GB" sz="1800" b="1" i="0" dirty="0">
                <a:solidFill>
                  <a:srgbClr val="333333"/>
                </a:solidFill>
                <a:effectLst/>
                <a:latin typeface="Lato" panose="020F0502020204030203" pitchFamily="34" charset="0"/>
              </a:rPr>
              <a:t>Benefits:</a:t>
            </a:r>
            <a:r>
              <a:rPr lang="en-GB" sz="1800" b="0" i="0" dirty="0">
                <a:solidFill>
                  <a:srgbClr val="333333"/>
                </a:solidFill>
                <a:effectLst/>
                <a:latin typeface="Lato" panose="020F0502020204030203" pitchFamily="34" charset="0"/>
              </a:rPr>
              <a:t> Also referred to as Golang, Go was developed by Google to be an efficient, readable, and secure language for system-level programming. It works well for distributed systems, in which systems are located on different networks and need to communicate by sending messages to each other. While it is a relatively new language, Go has a large standards library and extensive documentation.</a:t>
            </a:r>
          </a:p>
          <a:p>
            <a:pPr algn="l"/>
            <a:r>
              <a:rPr lang="en-GB" sz="1800" b="1" i="0" dirty="0">
                <a:solidFill>
                  <a:srgbClr val="333333"/>
                </a:solidFill>
                <a:effectLst/>
                <a:latin typeface="Lato" panose="020F0502020204030203" pitchFamily="34" charset="0"/>
              </a:rPr>
              <a:t>Drawbacks:</a:t>
            </a:r>
            <a:r>
              <a:rPr lang="en-GB" sz="1800" b="0" i="0" dirty="0">
                <a:solidFill>
                  <a:srgbClr val="333333"/>
                </a:solidFill>
                <a:effectLst/>
                <a:latin typeface="Lato" panose="020F0502020204030203" pitchFamily="34" charset="0"/>
              </a:rPr>
              <a:t> Go has not gained widespread use outside of Silicon Valley. Go does not include a library for graphical user interfaces, which are the most common ways that end-users interact with any device that has a screen.</a:t>
            </a:r>
          </a:p>
          <a:p>
            <a:pPr algn="l"/>
            <a:r>
              <a:rPr lang="en-GB" sz="1800" b="1" i="0" dirty="0">
                <a:solidFill>
                  <a:srgbClr val="333333"/>
                </a:solidFill>
                <a:effectLst/>
                <a:latin typeface="Lato" panose="020F0502020204030203" pitchFamily="34" charset="0"/>
              </a:rPr>
              <a:t>Common uses:</a:t>
            </a:r>
            <a:r>
              <a:rPr lang="en-GB" sz="1800" b="0" i="0" dirty="0">
                <a:solidFill>
                  <a:srgbClr val="333333"/>
                </a:solidFill>
                <a:effectLst/>
                <a:latin typeface="Lato" panose="020F0502020204030203" pitchFamily="34" charset="0"/>
              </a:rPr>
              <a:t> Go is used primarily for applications that need to process a lot of data. In addition to Google, companies using Go for certain applications include Netflix, Twitch, and Uber.</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8. R</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4"/>
              </a:rPr>
              <a:t>Number of jobs</a:t>
            </a:r>
            <a:r>
              <a:rPr lang="en-GB" sz="1800" b="1" i="0" dirty="0">
                <a:solidFill>
                  <a:srgbClr val="333333"/>
                </a:solidFill>
                <a:effectLst/>
                <a:latin typeface="Lato" panose="020F0502020204030203" pitchFamily="34" charset="0"/>
              </a:rPr>
              <a:t>:</a:t>
            </a:r>
            <a:r>
              <a:rPr lang="en-GB" sz="1800" b="0" i="0" dirty="0">
                <a:solidFill>
                  <a:srgbClr val="333333"/>
                </a:solidFill>
                <a:effectLst/>
                <a:latin typeface="Lato" panose="020F0502020204030203" pitchFamily="34" charset="0"/>
              </a:rPr>
              <a:t> 1,500</a:t>
            </a:r>
          </a:p>
          <a:p>
            <a:pPr algn="l"/>
            <a:r>
              <a:rPr lang="en-GB" sz="1800" b="1" i="0" dirty="0">
                <a:solidFill>
                  <a:srgbClr val="333333"/>
                </a:solidFill>
                <a:effectLst/>
                <a:latin typeface="Lato" panose="020F0502020204030203" pitchFamily="34" charset="0"/>
              </a:rPr>
              <a:t>Benefits: </a:t>
            </a:r>
            <a:r>
              <a:rPr lang="en-GB" sz="1800" b="0" i="0" dirty="0">
                <a:solidFill>
                  <a:srgbClr val="333333"/>
                </a:solidFill>
                <a:effectLst/>
                <a:latin typeface="Lato" panose="020F0502020204030203" pitchFamily="34" charset="0"/>
              </a:rPr>
              <a:t>R is heavily used in statistical analytics and machine learning applications. The language is extensible and runs on many operating systems. Many large companies have adopted R in order to analyse their massive data sets, so programmers who know R are in great demand. </a:t>
            </a:r>
          </a:p>
          <a:p>
            <a:pPr algn="l"/>
            <a:r>
              <a:rPr lang="en-GB" sz="1800" b="1" i="0" dirty="0">
                <a:solidFill>
                  <a:srgbClr val="333333"/>
                </a:solidFill>
                <a:effectLst/>
                <a:latin typeface="Lato" panose="020F0502020204030203" pitchFamily="34" charset="0"/>
              </a:rPr>
              <a:t>Drawbacks:</a:t>
            </a:r>
            <a:r>
              <a:rPr lang="en-GB" sz="1800" b="0" i="0" dirty="0">
                <a:solidFill>
                  <a:srgbClr val="333333"/>
                </a:solidFill>
                <a:effectLst/>
                <a:latin typeface="Lato" panose="020F0502020204030203" pitchFamily="34" charset="0"/>
              </a:rPr>
              <a:t> R does not have the strict programming guidelines of older and more established languages. </a:t>
            </a:r>
          </a:p>
          <a:p>
            <a:pPr algn="l"/>
            <a:r>
              <a:rPr lang="en-GB" sz="1800" b="1" i="0" dirty="0">
                <a:solidFill>
                  <a:srgbClr val="333333"/>
                </a:solidFill>
                <a:effectLst/>
                <a:latin typeface="Lato" panose="020F0502020204030203" pitchFamily="34" charset="0"/>
              </a:rPr>
              <a:t>Common uses: </a:t>
            </a:r>
            <a:r>
              <a:rPr lang="en-GB" sz="1800" b="0" i="0" dirty="0">
                <a:solidFill>
                  <a:srgbClr val="333333"/>
                </a:solidFill>
                <a:effectLst/>
                <a:latin typeface="Lato" panose="020F0502020204030203" pitchFamily="34" charset="0"/>
              </a:rPr>
              <a:t>R is primarily used in statistical software products. </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9. Swift</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5"/>
              </a:rPr>
              <a:t>Number of jobs</a:t>
            </a:r>
            <a:r>
              <a:rPr lang="en-GB" sz="1800" b="1" i="0" dirty="0">
                <a:solidFill>
                  <a:srgbClr val="333333"/>
                </a:solidFill>
                <a:effectLst/>
                <a:latin typeface="Lato" panose="020F0502020204030203" pitchFamily="34" charset="0"/>
              </a:rPr>
              <a:t>: </a:t>
            </a:r>
            <a:r>
              <a:rPr lang="en-GB" sz="1800" b="0" i="0" dirty="0">
                <a:solidFill>
                  <a:srgbClr val="333333"/>
                </a:solidFill>
                <a:effectLst/>
                <a:latin typeface="Lato" panose="020F0502020204030203" pitchFamily="34" charset="0"/>
              </a:rPr>
              <a:t>1,800</a:t>
            </a:r>
          </a:p>
          <a:p>
            <a:pPr algn="l"/>
            <a:r>
              <a:rPr lang="en-GB" sz="1800" b="1" i="0" dirty="0">
                <a:solidFill>
                  <a:srgbClr val="333333"/>
                </a:solidFill>
                <a:effectLst/>
                <a:latin typeface="Lato" panose="020F0502020204030203" pitchFamily="34" charset="0"/>
              </a:rPr>
              <a:t>Benefits:</a:t>
            </a:r>
            <a:r>
              <a:rPr lang="en-GB" sz="1800" b="0" i="0" dirty="0">
                <a:solidFill>
                  <a:srgbClr val="333333"/>
                </a:solidFill>
                <a:effectLst/>
                <a:latin typeface="Lato" panose="020F0502020204030203" pitchFamily="34" charset="0"/>
              </a:rPr>
              <a:t> Swift is Apple’s language for developing applications for Mac computers and Apple’s mobile devices, including the iPhone, iPad, and Apple Watch. Like many modern programming languages, Swift has a highly readable syntax, runs code quickly, and can be used for both client-side and server-side development. </a:t>
            </a:r>
          </a:p>
          <a:p>
            <a:pPr algn="l"/>
            <a:r>
              <a:rPr lang="en-GB" sz="1800" b="1" i="0" dirty="0">
                <a:solidFill>
                  <a:srgbClr val="333333"/>
                </a:solidFill>
                <a:effectLst/>
                <a:latin typeface="Lato" panose="020F0502020204030203" pitchFamily="34" charset="0"/>
              </a:rPr>
              <a:t>Drawbacks:</a:t>
            </a:r>
            <a:r>
              <a:rPr lang="en-GB" sz="1800" b="0" i="0" dirty="0">
                <a:solidFill>
                  <a:srgbClr val="333333"/>
                </a:solidFill>
                <a:effectLst/>
                <a:latin typeface="Lato" panose="020F0502020204030203" pitchFamily="34" charset="0"/>
              </a:rPr>
              <a:t> Swift can only be used on newer versions of iOS 7 and will not work with older applications. As a newer programming language, the code can be unstable at times, and there are fewer third-party resources available to programmers.</a:t>
            </a:r>
          </a:p>
          <a:p>
            <a:pPr algn="l"/>
            <a:r>
              <a:rPr lang="en-GB" sz="1800" b="1" i="0" dirty="0">
                <a:solidFill>
                  <a:srgbClr val="333333"/>
                </a:solidFill>
                <a:effectLst/>
                <a:latin typeface="Lato" panose="020F0502020204030203" pitchFamily="34" charset="0"/>
              </a:rPr>
              <a:t>Common uses:</a:t>
            </a:r>
            <a:r>
              <a:rPr lang="en-GB" sz="1800" b="0" i="0" dirty="0">
                <a:solidFill>
                  <a:srgbClr val="333333"/>
                </a:solidFill>
                <a:effectLst/>
                <a:latin typeface="Lato" panose="020F0502020204030203" pitchFamily="34" charset="0"/>
              </a:rPr>
              <a:t> Swift is used for iOS and macOS applications. </a:t>
            </a:r>
          </a:p>
          <a:p>
            <a:pPr algn="l"/>
            <a:endParaRPr lang="en-GB" sz="1800" b="0" i="0" dirty="0">
              <a:solidFill>
                <a:srgbClr val="333333"/>
              </a:solidFill>
              <a:effectLst/>
              <a:latin typeface="Lato" panose="020F0502020204030203" pitchFamily="34" charset="0"/>
            </a:endParaRPr>
          </a:p>
          <a:p>
            <a:pPr algn="l"/>
            <a:r>
              <a:rPr lang="en-GB" sz="1800" b="1" i="0" dirty="0">
                <a:solidFill>
                  <a:srgbClr val="333333"/>
                </a:solidFill>
                <a:effectLst/>
                <a:latin typeface="Lato" panose="020F0502020204030203" pitchFamily="34" charset="0"/>
              </a:rPr>
              <a:t>10. PHP</a:t>
            </a:r>
            <a:endParaRPr lang="en-GB" sz="1800" b="0" i="0" dirty="0">
              <a:solidFill>
                <a:srgbClr val="333333"/>
              </a:solidFill>
              <a:effectLst/>
              <a:latin typeface="Lato" panose="020F0502020204030203" pitchFamily="34" charset="0"/>
            </a:endParaRPr>
          </a:p>
          <a:p>
            <a:pPr algn="l"/>
            <a:r>
              <a:rPr lang="en-GB" sz="1800" b="1" i="0" u="none" strike="noStrike" dirty="0">
                <a:solidFill>
                  <a:srgbClr val="E21A2D"/>
                </a:solidFill>
                <a:effectLst/>
                <a:latin typeface="Lato" panose="020F0502020204030203" pitchFamily="34" charset="0"/>
                <a:hlinkClick r:id="rId16"/>
              </a:rPr>
              <a:t>Number of jobs</a:t>
            </a:r>
            <a:r>
              <a:rPr lang="en-GB" sz="1800" b="1" i="0" dirty="0">
                <a:solidFill>
                  <a:srgbClr val="333333"/>
                </a:solidFill>
                <a:effectLst/>
                <a:latin typeface="Lato" panose="020F0502020204030203" pitchFamily="34" charset="0"/>
              </a:rPr>
              <a:t>: </a:t>
            </a:r>
            <a:r>
              <a:rPr lang="en-GB" sz="1800" b="0" i="0" dirty="0">
                <a:solidFill>
                  <a:srgbClr val="333333"/>
                </a:solidFill>
                <a:effectLst/>
                <a:latin typeface="Lato" panose="020F0502020204030203" pitchFamily="34" charset="0"/>
              </a:rPr>
              <a:t>7,000</a:t>
            </a:r>
          </a:p>
          <a:p>
            <a:pPr algn="l"/>
            <a:r>
              <a:rPr lang="en-GB" sz="1800" b="1" i="0" dirty="0">
                <a:solidFill>
                  <a:srgbClr val="333333"/>
                </a:solidFill>
                <a:effectLst/>
                <a:latin typeface="Lato" panose="020F0502020204030203" pitchFamily="34" charset="0"/>
              </a:rPr>
              <a:t>Benefits: </a:t>
            </a:r>
            <a:r>
              <a:rPr lang="en-GB" sz="1800" b="0" i="0" dirty="0">
                <a:solidFill>
                  <a:srgbClr val="333333"/>
                </a:solidFill>
                <a:effectLst/>
                <a:latin typeface="Lato" panose="020F0502020204030203" pitchFamily="34" charset="0"/>
              </a:rPr>
              <a:t>PHP is widely used for server-side web development, when a website frequently requests information from a server. As an older language, PHP benefits from a large ecosystem of users who have produced frameworks, libraries, and automation tools to make the programming language easier to use. PHP code is also easy to debug.</a:t>
            </a:r>
          </a:p>
          <a:p>
            <a:pPr algn="l"/>
            <a:r>
              <a:rPr lang="en-GB" sz="1800" b="1" i="0" dirty="0">
                <a:solidFill>
                  <a:srgbClr val="333333"/>
                </a:solidFill>
                <a:effectLst/>
                <a:latin typeface="Lato" panose="020F0502020204030203" pitchFamily="34" charset="0"/>
              </a:rPr>
              <a:t>Drawbacks: </a:t>
            </a:r>
            <a:r>
              <a:rPr lang="en-GB" sz="1800" b="0" i="0" dirty="0">
                <a:solidFill>
                  <a:srgbClr val="333333"/>
                </a:solidFill>
                <a:effectLst/>
                <a:latin typeface="Lato" panose="020F0502020204030203" pitchFamily="34" charset="0"/>
              </a:rPr>
              <a:t>As Python and JavaScript have gained popularity, PHP’s popularity has dropped. PHP is also known for its security vulnerabilities. According to Indeed, most PHP programmers take short-term roles that last less than one year.</a:t>
            </a:r>
          </a:p>
          <a:p>
            <a:pPr algn="l"/>
            <a:r>
              <a:rPr lang="en-GB" sz="1800" b="1" i="0" dirty="0">
                <a:solidFill>
                  <a:srgbClr val="333333"/>
                </a:solidFill>
                <a:effectLst/>
                <a:latin typeface="Lato" panose="020F0502020204030203" pitchFamily="34" charset="0"/>
              </a:rPr>
              <a:t>Common uses:</a:t>
            </a:r>
            <a:r>
              <a:rPr lang="en-GB" sz="1800" b="0" i="0" dirty="0">
                <a:solidFill>
                  <a:srgbClr val="333333"/>
                </a:solidFill>
                <a:effectLst/>
                <a:latin typeface="Lato" panose="020F0502020204030203" pitchFamily="34" charset="0"/>
              </a:rPr>
              <a:t> PHP is the code running content-oriented websites such as Facebook, WordPress, and Wikipedia. </a:t>
            </a:r>
          </a:p>
          <a:p>
            <a:endParaRPr lang="en-GB" sz="1800" dirty="0"/>
          </a:p>
          <a:p>
            <a:pPr algn="l"/>
            <a:r>
              <a:rPr lang="en-GB" sz="1800" b="1" i="0" dirty="0">
                <a:solidFill>
                  <a:srgbClr val="333333"/>
                </a:solidFill>
                <a:effectLst/>
                <a:latin typeface="Lato" panose="020F0502020204030203" pitchFamily="34" charset="0"/>
              </a:rPr>
              <a:t>Which Programming Language Should You Learn?</a:t>
            </a:r>
          </a:p>
          <a:p>
            <a:pPr algn="l"/>
            <a:endParaRPr lang="en-GB" sz="1800" b="0" i="0" dirty="0">
              <a:solidFill>
                <a:srgbClr val="333333"/>
              </a:solidFill>
              <a:effectLst/>
              <a:latin typeface="Lato" panose="020F0502020204030203" pitchFamily="34" charset="0"/>
            </a:endParaRPr>
          </a:p>
          <a:p>
            <a:pPr algn="l"/>
            <a:r>
              <a:rPr lang="en-GB" sz="1800" b="0" i="0" dirty="0">
                <a:solidFill>
                  <a:srgbClr val="333333"/>
                </a:solidFill>
                <a:effectLst/>
                <a:latin typeface="Lato" panose="020F0502020204030203" pitchFamily="34" charset="0"/>
              </a:rPr>
              <a:t>Some programmers are able to build a career out of being an expert in one language, but many programmers learn new languages frequently, Gorton says. It’s not uncommon for a professional programmer to be fluent in three or four different languages, he adds.</a:t>
            </a:r>
          </a:p>
          <a:p>
            <a:pPr algn="l"/>
            <a:r>
              <a:rPr lang="en-GB" sz="1800" b="0" i="0" dirty="0">
                <a:solidFill>
                  <a:srgbClr val="333333"/>
                </a:solidFill>
                <a:effectLst/>
                <a:latin typeface="Lato" panose="020F0502020204030203" pitchFamily="34" charset="0"/>
              </a:rPr>
              <a:t>The type of software you want to develop is one consideration for which programming languages to learn. While there are no concrete rules for what language is used to write what software, a few trends offer some guidance: </a:t>
            </a:r>
          </a:p>
          <a:p>
            <a:pPr algn="l"/>
            <a:endParaRPr lang="en-GB" sz="1800" b="0" i="0" dirty="0">
              <a:solidFill>
                <a:srgbClr val="333333"/>
              </a:solidFill>
              <a:effectLst/>
              <a:latin typeface="Lato" panose="020F0502020204030203" pitchFamily="34" charset="0"/>
            </a:endParaRPr>
          </a:p>
          <a:p>
            <a:pPr algn="l">
              <a:buFont typeface="Arial" panose="020B0604020202020204" pitchFamily="34" charset="0"/>
              <a:buChar char="•"/>
            </a:pPr>
            <a:r>
              <a:rPr lang="en-GB" sz="1800" b="0" i="0" dirty="0">
                <a:solidFill>
                  <a:srgbClr val="333333"/>
                </a:solidFill>
                <a:effectLst/>
                <a:latin typeface="Lato" panose="020F0502020204030203" pitchFamily="34" charset="0"/>
              </a:rPr>
              <a:t>Web-based start-ups are more likely to be programming in Python and JavaScript.</a:t>
            </a:r>
          </a:p>
          <a:p>
            <a:pPr algn="l">
              <a:buFont typeface="Arial" panose="020B0604020202020204" pitchFamily="34" charset="0"/>
              <a:buChar char="•"/>
            </a:pPr>
            <a:endParaRPr lang="en-GB" sz="1800" b="0" i="0" dirty="0">
              <a:solidFill>
                <a:srgbClr val="333333"/>
              </a:solidFill>
              <a:effectLst/>
              <a:latin typeface="Lato" panose="020F0502020204030203" pitchFamily="34" charset="0"/>
            </a:endParaRPr>
          </a:p>
          <a:p>
            <a:pPr algn="l">
              <a:buFont typeface="Arial" panose="020B0604020202020204" pitchFamily="34" charset="0"/>
              <a:buChar char="•"/>
            </a:pPr>
            <a:r>
              <a:rPr lang="en-GB" sz="1800" b="0" i="0" dirty="0">
                <a:solidFill>
                  <a:srgbClr val="333333"/>
                </a:solidFill>
                <a:effectLst/>
                <a:latin typeface="Lato" panose="020F0502020204030203" pitchFamily="34" charset="0"/>
              </a:rPr>
              <a:t>Larger companies tend to develop their internal software applications using C# or Java and their Web applications using PHP.</a:t>
            </a:r>
          </a:p>
          <a:p>
            <a:pPr algn="l">
              <a:buFont typeface="Arial" panose="020B0604020202020204" pitchFamily="34" charset="0"/>
              <a:buChar char="•"/>
            </a:pPr>
            <a:endParaRPr lang="en-GB" sz="1800" b="0" i="0" dirty="0">
              <a:solidFill>
                <a:srgbClr val="333333"/>
              </a:solidFill>
              <a:effectLst/>
              <a:latin typeface="Lato" panose="020F0502020204030203" pitchFamily="34" charset="0"/>
            </a:endParaRPr>
          </a:p>
          <a:p>
            <a:pPr algn="l">
              <a:buFont typeface="Arial" panose="020B0604020202020204" pitchFamily="34" charset="0"/>
              <a:buChar char="•"/>
            </a:pPr>
            <a:r>
              <a:rPr lang="en-GB" sz="1800" b="0" i="0" dirty="0">
                <a:solidFill>
                  <a:srgbClr val="333333"/>
                </a:solidFill>
                <a:effectLst/>
                <a:latin typeface="Lato" panose="020F0502020204030203" pitchFamily="34" charset="0"/>
              </a:rPr>
              <a:t>Programs for data analytics typically use the R and MATLAB programming languages.</a:t>
            </a:r>
          </a:p>
          <a:p>
            <a:pPr algn="l">
              <a:buFont typeface="Arial" panose="020B0604020202020204" pitchFamily="34" charset="0"/>
              <a:buChar char="•"/>
            </a:pPr>
            <a:endParaRPr lang="en-GB" sz="1800" b="0" i="0" dirty="0">
              <a:solidFill>
                <a:srgbClr val="333333"/>
              </a:solidFill>
              <a:effectLst/>
              <a:latin typeface="Lato" panose="020F0502020204030203" pitchFamily="34" charset="0"/>
            </a:endParaRPr>
          </a:p>
          <a:p>
            <a:pPr algn="l">
              <a:buFont typeface="Arial" panose="020B0604020202020204" pitchFamily="34" charset="0"/>
              <a:buChar char="•"/>
            </a:pPr>
            <a:r>
              <a:rPr lang="en-GB" sz="1800" b="0" i="0" dirty="0">
                <a:solidFill>
                  <a:srgbClr val="333333"/>
                </a:solidFill>
                <a:effectLst/>
                <a:latin typeface="Lato" panose="020F0502020204030203" pitchFamily="34" charset="0"/>
              </a:rPr>
              <a:t>Embedded devices, such as those in the automotive and healthcare industries, run software written in C, C++, or Rust.</a:t>
            </a:r>
          </a:p>
          <a:p>
            <a:pPr algn="l">
              <a:buFont typeface="Arial" panose="020B0604020202020204" pitchFamily="34" charset="0"/>
              <a:buChar char="•"/>
            </a:pPr>
            <a:endParaRPr lang="en-GB" sz="1800" b="0" i="0" dirty="0">
              <a:solidFill>
                <a:srgbClr val="333333"/>
              </a:solidFill>
              <a:effectLst/>
              <a:latin typeface="Lato" panose="020F0502020204030203" pitchFamily="34" charset="0"/>
            </a:endParaRPr>
          </a:p>
          <a:p>
            <a:pPr algn="l">
              <a:buFont typeface="Arial" panose="020B0604020202020204" pitchFamily="34" charset="0"/>
              <a:buChar char="•"/>
            </a:pPr>
            <a:r>
              <a:rPr lang="en-GB" sz="1800" b="0" i="0" dirty="0">
                <a:solidFill>
                  <a:srgbClr val="333333"/>
                </a:solidFill>
                <a:effectLst/>
                <a:latin typeface="Lato" panose="020F0502020204030203" pitchFamily="34" charset="0"/>
              </a:rPr>
              <a:t>Applications that run on the cloud are increasingly written in Go or Scala. </a:t>
            </a:r>
          </a:p>
          <a:p>
            <a:pPr algn="l">
              <a:buFont typeface="Arial" panose="020B0604020202020204" pitchFamily="34" charset="0"/>
              <a:buNone/>
            </a:pPr>
            <a:r>
              <a:rPr lang="en-GB" sz="1800" b="0" i="0" dirty="0">
                <a:solidFill>
                  <a:srgbClr val="333333"/>
                </a:solidFill>
                <a:effectLst/>
                <a:latin typeface="Lato" panose="020F0502020204030203" pitchFamily="34" charset="0"/>
              </a:rPr>
              <a:t> </a:t>
            </a:r>
          </a:p>
          <a:p>
            <a:pPr algn="l">
              <a:buFont typeface="Arial" panose="020B0604020202020204" pitchFamily="34" charset="0"/>
              <a:buChar char="•"/>
            </a:pPr>
            <a:r>
              <a:rPr lang="en-GB" sz="1800" b="0" i="0" dirty="0">
                <a:solidFill>
                  <a:srgbClr val="333333"/>
                </a:solidFill>
                <a:effectLst/>
                <a:latin typeface="Lato" panose="020F0502020204030203" pitchFamily="34" charset="0"/>
              </a:rPr>
              <a:t>Mobile applications are increasingly written in Swift or Kotlin.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019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sz="1800"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2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lang="en-GB" sz="1800" dirty="0">
              <a:solidFill>
                <a:schemeClr val="tx1"/>
              </a:solidFill>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en-GB" sz="1800" dirty="0">
                <a:solidFill>
                  <a:schemeClr val="tx1"/>
                </a:solidFill>
              </a:rPr>
              <a:t>Discuss slide and learners to make notes.</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en-GB" sz="1800" dirty="0">
              <a:solidFill>
                <a:schemeClr val="tx1"/>
              </a:solidFill>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01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First day of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Describe computer game types and platforms.</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GB" b="0" i="0" dirty="0">
                <a:solidFill>
                  <a:srgbClr val="333333"/>
                </a:solidFill>
                <a:effectLst/>
                <a:latin typeface="Source Sans Pro" panose="020B0503030403020204" pitchFamily="34" charset="0"/>
              </a:rPr>
              <a:t>GDD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Describe two or more computer game types and two or more platforms.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3</a:t>
            </a:fld>
            <a:endParaRPr lang="en-GB" dirty="0"/>
          </a:p>
        </p:txBody>
      </p:sp>
    </p:spTree>
    <p:extLst>
      <p:ext uri="{BB962C8B-B14F-4D97-AF65-F5344CB8AC3E}">
        <p14:creationId xmlns:p14="http://schemas.microsoft.com/office/powerpoint/2010/main" val="2325679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sz="1800"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2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dirty="0">
                <a:effectLst/>
                <a:latin typeface="Calibri" panose="020F0502020204030204" pitchFamily="34" charset="0"/>
                <a:ea typeface="Calibri" panose="020F0502020204030204" pitchFamily="34" charset="0"/>
                <a:cs typeface="Arial" panose="020B0604020202020204" pitchFamily="34" charset="0"/>
              </a:rPr>
              <a:t>Discuss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376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sz="1800"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2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4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sz="1800"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2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sz="1800" b="0" i="0" dirty="0">
              <a:solidFill>
                <a:srgbClr val="1E73BE"/>
              </a:solidFill>
              <a:effectLst/>
              <a:latin typeface="Montserrat"/>
            </a:endParaRPr>
          </a:p>
          <a:p>
            <a:pPr algn="l"/>
            <a:r>
              <a:rPr lang="en-GB" sz="1800" b="0" i="0" dirty="0">
                <a:solidFill>
                  <a:srgbClr val="1E73BE"/>
                </a:solidFill>
                <a:effectLst/>
                <a:latin typeface="Montserrat"/>
              </a:rPr>
              <a:t>Teaching programming</a:t>
            </a:r>
          </a:p>
          <a:p>
            <a:pPr algn="l"/>
            <a:r>
              <a:rPr lang="en-GB" sz="1800" b="0" i="0" dirty="0">
                <a:solidFill>
                  <a:srgbClr val="000000"/>
                </a:solidFill>
                <a:effectLst/>
                <a:latin typeface="Volkhov"/>
              </a:rPr>
              <a:t>Many universities and schools teach visual type coding as an introduction to programming. </a:t>
            </a:r>
          </a:p>
          <a:p>
            <a:pPr algn="l"/>
            <a:endParaRPr lang="en-GB" sz="1800" b="0" i="0" dirty="0">
              <a:solidFill>
                <a:srgbClr val="000000"/>
              </a:solidFill>
              <a:effectLst/>
              <a:latin typeface="Volkhov"/>
            </a:endParaRPr>
          </a:p>
          <a:p>
            <a:pPr algn="l"/>
            <a:r>
              <a:rPr lang="en-GB" sz="1800" b="0" i="0" dirty="0">
                <a:solidFill>
                  <a:srgbClr val="1E73BE"/>
                </a:solidFill>
                <a:effectLst/>
                <a:latin typeface="Montserrat"/>
              </a:rPr>
              <a:t>Storytelling</a:t>
            </a:r>
          </a:p>
          <a:p>
            <a:pPr algn="l"/>
            <a:r>
              <a:rPr lang="en-GB" sz="1800" b="0" i="0" dirty="0">
                <a:solidFill>
                  <a:srgbClr val="000000"/>
                </a:solidFill>
                <a:effectLst/>
                <a:latin typeface="Volkhov"/>
              </a:rPr>
              <a:t>The interaction and arrangements of images and graphics are used to describe a story. This may be the useful application of visual programming. For example, doctors can show how human body cells are described using simulations and spatial arrangements. </a:t>
            </a:r>
          </a:p>
          <a:p>
            <a:pPr algn="l"/>
            <a:endParaRPr lang="en-GB" sz="1800" b="0" i="0" dirty="0">
              <a:solidFill>
                <a:srgbClr val="000000"/>
              </a:solidFill>
              <a:effectLst/>
              <a:latin typeface="Volkhov"/>
            </a:endParaRPr>
          </a:p>
          <a:p>
            <a:pPr algn="l"/>
            <a:r>
              <a:rPr lang="en-GB" sz="1800" b="0" i="0" dirty="0">
                <a:solidFill>
                  <a:srgbClr val="1E73BE"/>
                </a:solidFill>
                <a:effectLst/>
                <a:latin typeface="Montserrat"/>
              </a:rPr>
              <a:t>Video games</a:t>
            </a:r>
          </a:p>
          <a:p>
            <a:pPr algn="l"/>
            <a:r>
              <a:rPr lang="en-GB" sz="1800" b="0" i="0" dirty="0">
                <a:solidFill>
                  <a:srgbClr val="000000"/>
                </a:solidFill>
                <a:effectLst/>
                <a:latin typeface="Volkhov"/>
              </a:rPr>
              <a:t>Video games are an extension of simulations that interact with the player. Many game developers use a visual programming language to design the interface and the game’s back end.</a:t>
            </a:r>
          </a:p>
          <a:p>
            <a:pPr algn="l"/>
            <a:endParaRPr lang="en-GB" sz="1800" b="0" i="0" dirty="0">
              <a:solidFill>
                <a:srgbClr val="000000"/>
              </a:solidFill>
              <a:effectLst/>
              <a:latin typeface="Volkhov"/>
            </a:endParaRPr>
          </a:p>
          <a:p>
            <a:pPr algn="l"/>
            <a:r>
              <a:rPr lang="en-GB" sz="1800" b="0" i="0" dirty="0">
                <a:solidFill>
                  <a:srgbClr val="1E73BE"/>
                </a:solidFill>
                <a:effectLst/>
                <a:latin typeface="Montserrat"/>
              </a:rPr>
              <a:t>Data visualization</a:t>
            </a:r>
          </a:p>
          <a:p>
            <a:pPr algn="l"/>
            <a:r>
              <a:rPr lang="en-GB" sz="1800" b="0" i="0" dirty="0">
                <a:solidFill>
                  <a:srgbClr val="000000"/>
                </a:solidFill>
                <a:effectLst/>
                <a:latin typeface="Volkhov"/>
              </a:rPr>
              <a:t>Many companies have to manipulate a large amount of data. They use graphics programming to summarize the data and make them understandable by the graphical ordering.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2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ahoma" panose="020B0604030504040204" pitchFamily="34" charset="0"/>
                <a:ea typeface="Calibri" panose="020F0502020204030204" pitchFamily="34" charset="0"/>
              </a:rPr>
              <a:t>Identify aspects to consider when designing computer games GDD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Q3. Identify two or more aspects to consider when designing computer games.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Tahoma" panose="020B0604030504040204" pitchFamily="34" charset="0"/>
              <a:ea typeface="Calibri" panose="020F0502020204030204" pitchFamily="34" charset="0"/>
            </a:endParaRPr>
          </a:p>
          <a:p>
            <a:endParaRPr lang="en-GB" sz="2800" b="1" dirty="0"/>
          </a:p>
          <a:p>
            <a:r>
              <a:rPr lang="en-GB" sz="2800" b="1" dirty="0"/>
              <a:t>If you are designing a game, what do you need to consider?</a:t>
            </a:r>
          </a:p>
          <a:p>
            <a:endParaRPr lang="en-GB" sz="2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222222"/>
                </a:solidFill>
                <a:effectLst/>
                <a:latin typeface="Publico"/>
              </a:rPr>
              <a:t>Link: Talk about the industry - https://www.thecreativeindustries.co.uk/site-content/uk-consumer-games-market-worth-ps7-12bn-in-2021 – was 7.16bn in 2021, now 7.05bn 2022</a:t>
            </a:r>
          </a:p>
          <a:p>
            <a:endParaRPr lang="en-GB" sz="2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623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Outline the key elements of a computer programme (IP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Q1. </a:t>
            </a:r>
            <a:r>
              <a:rPr lang="en-GB" sz="1800" dirty="0">
                <a:effectLst/>
                <a:latin typeface="Tahoma" panose="020B0604030504040204" pitchFamily="34" charset="0"/>
                <a:ea typeface="Calibri" panose="020F0502020204030204" pitchFamily="34" charset="0"/>
              </a:rPr>
              <a:t>Outline the key elements of a computer programme</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different programming languages that can be used to create a simple computer programme. </a:t>
            </a:r>
            <a:r>
              <a:rPr lang="en-GB" b="0" i="0" dirty="0">
                <a:solidFill>
                  <a:srgbClr val="333333"/>
                </a:solidFill>
                <a:effectLst/>
                <a:latin typeface="Source Sans Pro" panose="020B0503030403020204" pitchFamily="34" charset="0"/>
              </a:rPr>
              <a:t>(IP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Q2.</a:t>
            </a:r>
            <a:r>
              <a:rPr lang="en-GB" sz="1800" dirty="0">
                <a:effectLst/>
                <a:latin typeface="Tahoma" panose="020B0604030504040204" pitchFamily="34" charset="0"/>
                <a:ea typeface="Calibri" panose="020F0502020204030204" pitchFamily="34" charset="0"/>
                <a:cs typeface="Times New Roman" panose="02020603050405020304" pitchFamily="18" charset="0"/>
              </a:rPr>
              <a:t> Identify different programming languages that can be used to create a simple computer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Identify aspects to consider when designing computer games.</a:t>
            </a:r>
            <a:r>
              <a:rPr lang="en-GB" b="0" i="0" dirty="0">
                <a:solidFill>
                  <a:srgbClr val="333333"/>
                </a:solidFill>
                <a:effectLst/>
                <a:latin typeface="Source Sans Pro" panose="020B0503030403020204" pitchFamily="34" charset="0"/>
              </a:rPr>
              <a:t>(GDD 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Q3. Identify two or more aspects to consider when designing computer games.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34</a:t>
            </a:fld>
            <a:endParaRPr lang="en-GB" dirty="0"/>
          </a:p>
        </p:txBody>
      </p:sp>
    </p:spTree>
    <p:extLst>
      <p:ext uri="{BB962C8B-B14F-4D97-AF65-F5344CB8AC3E}">
        <p14:creationId xmlns:p14="http://schemas.microsoft.com/office/powerpoint/2010/main" val="3681582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35</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917578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Tahoma" panose="020B0604030504040204" pitchFamily="34" charset="0"/>
                <a:ea typeface="Calibri" panose="020F0502020204030204" pitchFamily="34" charset="0"/>
              </a:rPr>
              <a:t>Use a range of information sources to research computer game design ideas.</a:t>
            </a:r>
            <a:r>
              <a:rPr lang="en-GB" b="1" i="0" dirty="0">
                <a:solidFill>
                  <a:srgbClr val="333333"/>
                </a:solidFill>
                <a:effectLst/>
                <a:latin typeface="Source Sans Pro" panose="020B0503030403020204" pitchFamily="34" charset="0"/>
              </a:rPr>
              <a:t> </a:t>
            </a:r>
            <a:r>
              <a:rPr lang="en-GB" b="0" i="0" dirty="0">
                <a:solidFill>
                  <a:srgbClr val="333333"/>
                </a:solidFill>
                <a:effectLst/>
                <a:latin typeface="Source Sans Pro" panose="020B0503030403020204" pitchFamily="34" charset="0"/>
              </a:rPr>
              <a:t>(GDD 2.1)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Evidence that you have used a range of information sources to research computer game design ideas.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r>
              <a:rPr lang="en-GB" sz="12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an asset list of primary elements </a:t>
            </a:r>
            <a:r>
              <a:rPr lang="en-GB" sz="12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lvl="0"/>
            <a:endParaRPr lang="en-GB" dirty="0"/>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36</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11332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Tahoma" panose="020B0604030504040204" pitchFamily="34" charset="0"/>
                <a:ea typeface="Calibri" panose="020F0502020204030204" pitchFamily="34" charset="0"/>
              </a:rPr>
              <a:t>Use a range of information sources to research computer game design ideas.</a:t>
            </a:r>
            <a:r>
              <a:rPr lang="en-GB" b="1" i="0" dirty="0">
                <a:solidFill>
                  <a:srgbClr val="333333"/>
                </a:solidFill>
                <a:effectLst/>
                <a:latin typeface="Source Sans Pro" panose="020B0503030403020204" pitchFamily="34" charset="0"/>
              </a:rPr>
              <a:t> </a:t>
            </a:r>
            <a:r>
              <a:rPr lang="en-GB" b="0" i="0" dirty="0">
                <a:solidFill>
                  <a:srgbClr val="333333"/>
                </a:solidFill>
                <a:effectLst/>
                <a:latin typeface="Source Sans Pro" panose="020B0503030403020204" pitchFamily="34" charset="0"/>
              </a:rPr>
              <a:t>(GDD 2.1)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Evidence that you have used a range of information sources to research computer game design ideas.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r>
              <a:rPr lang="en-GB" sz="12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an asset list of primary elements </a:t>
            </a:r>
            <a:r>
              <a:rPr lang="en-GB" sz="12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37</a:t>
            </a:fld>
            <a:endParaRPr lang="en-GB" dirty="0"/>
          </a:p>
        </p:txBody>
      </p:sp>
    </p:spTree>
    <p:extLst>
      <p:ext uri="{BB962C8B-B14F-4D97-AF65-F5344CB8AC3E}">
        <p14:creationId xmlns:p14="http://schemas.microsoft.com/office/powerpoint/2010/main" val="3123237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Use a range of information sources to research computer game design ideas.</a:t>
            </a:r>
            <a:r>
              <a:rPr lang="en-GB" b="1" i="0" dirty="0">
                <a:solidFill>
                  <a:srgbClr val="333333"/>
                </a:solidFill>
                <a:effectLst/>
                <a:latin typeface="Source Sans Pro" panose="020B0503030403020204" pitchFamily="34" charset="0"/>
              </a:rPr>
              <a:t> </a:t>
            </a:r>
            <a:r>
              <a:rPr lang="en-GB" b="0" i="0" dirty="0">
                <a:solidFill>
                  <a:srgbClr val="333333"/>
                </a:solidFill>
                <a:effectLst/>
                <a:latin typeface="Source Sans Pro" panose="020B0503030403020204" pitchFamily="34" charset="0"/>
              </a:rPr>
              <a:t>(GDD 2.1)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Evidence that you have used a range of information sources to research computer game design ideas.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t>10 minute video - https://www.youtube.com/watch?v=TOQTZ6N_eVg</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Primary sources </a:t>
            </a:r>
            <a:r>
              <a:rPr lang="en-GB" sz="1200" i="1" dirty="0">
                <a:effectLst/>
                <a:latin typeface="Calibri" panose="020F0502020204030204" pitchFamily="34" charset="0"/>
                <a:ea typeface="Calibri" panose="020F0502020204030204" pitchFamily="34" charset="0"/>
                <a:cs typeface="Calibri" panose="020F0502020204030204" pitchFamily="34" charset="0"/>
              </a:rPr>
              <a:t>(e.g., observation drawings, photographs, visits). This could also include their work they have completed for Digital Photography and Photo Editing Software units as these will be original resources.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Secondary sources</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e.g., practitioner research, books, websites, blogs).   </a:t>
            </a:r>
          </a:p>
          <a:p>
            <a:pPr fontAlgn="base">
              <a:lnSpc>
                <a:spcPct val="107000"/>
              </a:lnSpc>
              <a:spcAft>
                <a:spcPts val="800"/>
              </a:spcAft>
            </a:pPr>
            <a:endParaRPr lang="en-GB" sz="12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fontAlgn="base">
              <a:lnSpc>
                <a:spcPct val="107000"/>
              </a:lnSpc>
              <a:spcAft>
                <a:spcPts val="800"/>
              </a:spcAft>
            </a:pPr>
            <a:r>
              <a:rPr lang="en-GB" sz="12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Existing products</a:t>
            </a:r>
            <a:r>
              <a:rPr lang="en-GB"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(e.g., 2D games, 3D games, websites, apps, interactive TV). could be in the form of a mind map “Copyright look at royalty free, Extended tasks” </a:t>
            </a:r>
            <a:r>
              <a:rPr lang="en-GB"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i="1"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Sky Q, BBC iPlayer, ITV Hub as examples</a:t>
            </a:r>
            <a:endParaRPr lang="en-GB" sz="1200" i="1"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2.1 </a:t>
            </a:r>
            <a:r>
              <a:rPr lang="en-GB" sz="1200" b="1" dirty="0">
                <a:effectLst/>
              </a:rPr>
              <a:t>ITP Identify and develop a simple algorithm using pseudocode for a computer programme to meet a given brief.</a:t>
            </a:r>
            <a:endParaRPr lang="en-GB" sz="1200" dirty="0"/>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Design a simple computer program to a given brief, using an algorithm.</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Writing an algorithm – set of steps to be followed to solve a problem.</a:t>
            </a:r>
          </a:p>
          <a:p>
            <a:pPr marL="285750" indent="-285750">
              <a:lnSpc>
                <a:spcPct val="107000"/>
              </a:lnSpc>
              <a:spcAft>
                <a:spcPts val="8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1200" dirty="0"/>
              <a:t>Support learners to set up a Scratch account.</a:t>
            </a:r>
          </a:p>
          <a:p>
            <a:pPr marL="285750" indent="-285750">
              <a:lnSpc>
                <a:spcPct val="107000"/>
              </a:lnSpc>
              <a:spcAft>
                <a:spcPts val="800"/>
              </a:spcAft>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i="0" dirty="0">
              <a:effectLst/>
            </a:endParaRPr>
          </a:p>
        </p:txBody>
      </p:sp>
      <p:sp>
        <p:nvSpPr>
          <p:cNvPr id="4" name="Slide Number Placeholder 3"/>
          <p:cNvSpPr>
            <a:spLocks noGrp="1"/>
          </p:cNvSpPr>
          <p:nvPr>
            <p:ph type="sldNum" sz="quarter" idx="5"/>
          </p:nvPr>
        </p:nvSpPr>
        <p:spPr/>
        <p:txBody>
          <a:bodyPr/>
          <a:lstStyle/>
          <a:p>
            <a:fld id="{437E2BE1-34FE-44FC-B0B0-4BF9A02D6573}" type="slidenum">
              <a:rPr lang="en-GB" smtClean="0"/>
              <a:t>38</a:t>
            </a:fld>
            <a:endParaRPr lang="en-GB" dirty="0"/>
          </a:p>
        </p:txBody>
      </p:sp>
    </p:spTree>
    <p:extLst>
      <p:ext uri="{BB962C8B-B14F-4D97-AF65-F5344CB8AC3E}">
        <p14:creationId xmlns:p14="http://schemas.microsoft.com/office/powerpoint/2010/main" val="1533534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Tahoma" panose="020B0604030504040204" pitchFamily="34" charset="0"/>
                <a:ea typeface="Calibri" panose="020F0502020204030204" pitchFamily="34" charset="0"/>
              </a:rPr>
              <a:t>Use a range of information sources to research computer game design ideas.</a:t>
            </a:r>
            <a:r>
              <a:rPr lang="en-GB" b="1" i="0" dirty="0">
                <a:solidFill>
                  <a:srgbClr val="333333"/>
                </a:solidFill>
                <a:effectLst/>
                <a:latin typeface="Source Sans Pro" panose="020B0503030403020204" pitchFamily="34" charset="0"/>
              </a:rPr>
              <a:t> </a:t>
            </a:r>
            <a:r>
              <a:rPr lang="en-GB" b="0" i="0" dirty="0">
                <a:solidFill>
                  <a:srgbClr val="333333"/>
                </a:solidFill>
                <a:effectLst/>
                <a:latin typeface="Source Sans Pro" panose="020B0503030403020204" pitchFamily="34" charset="0"/>
              </a:rPr>
              <a:t>(GDD 2.1)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Evidence that you have used a range of information sources to research computer game design ideas.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 game design proposal and concept imagery (GDD 2.2)</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In the previous question, you have undertaken research using a range of sources to help generate ideas for a game.  Please answer the questions below to help generate a game design proposal and provide basic information on your game idea.</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rPr>
              <a:t>Create an asset list of primary elements </a:t>
            </a:r>
            <a:r>
              <a:rPr lang="en-GB" sz="18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Show </a:t>
            </a:r>
            <a:r>
              <a:rPr lang="en-GB" dirty="0" err="1"/>
              <a:t>Milanote</a:t>
            </a:r>
            <a:endParaRPr lang="en-GB" dirty="0"/>
          </a:p>
          <a:p>
            <a:r>
              <a:rPr lang="en-GB" dirty="0"/>
              <a:t>Gamemaker is free option unless you want to export your game to another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https://gamemaker.io/en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dirty="0"/>
              <a:t>Designing games</a:t>
            </a:r>
          </a:p>
          <a:p>
            <a:r>
              <a:rPr lang="en-GB" sz="1200" dirty="0"/>
              <a:t>All games come from a basic idea that is then developed into a game.</a:t>
            </a:r>
          </a:p>
          <a:p>
            <a:r>
              <a:rPr lang="en-GB" sz="1200" dirty="0"/>
              <a:t>One of the earliest computer games was called Pong. Pong simply allowed you to play a game of table tennis on a computer. It was very popular from the moment it was launched.</a:t>
            </a:r>
          </a:p>
          <a:p>
            <a:endParaRPr lang="en-GB" sz="1200" dirty="0"/>
          </a:p>
          <a:p>
            <a:r>
              <a:rPr lang="en-GB" sz="1200" b="1" dirty="0"/>
              <a:t>Coming up with an idea</a:t>
            </a:r>
          </a:p>
          <a:p>
            <a:r>
              <a:rPr lang="en-GB" sz="1200" dirty="0"/>
              <a:t>So the first thing to do is come up with the idea for your game. You could start with a pirate looking for lost treasure, a vet caring for animals on a safari park or a spaceship captain exploring an alien galaxy.</a:t>
            </a:r>
          </a:p>
          <a:p>
            <a:r>
              <a:rPr lang="en-GB" sz="1200" dirty="0"/>
              <a:t>When you are coming up with your idea you can ask yourself questions. For example, what is the </a:t>
            </a:r>
            <a:r>
              <a:rPr lang="en-GB" sz="1200" b="1" dirty="0"/>
              <a:t>objective</a:t>
            </a:r>
            <a:r>
              <a:rPr lang="en-GB" sz="1200" dirty="0"/>
              <a:t>? What are the </a:t>
            </a:r>
            <a:r>
              <a:rPr lang="en-GB" sz="1200" b="1" dirty="0"/>
              <a:t>rules</a:t>
            </a:r>
            <a:r>
              <a:rPr lang="en-GB" sz="1200" dirty="0"/>
              <a:t>?</a:t>
            </a:r>
          </a:p>
          <a:p>
            <a:endParaRPr lang="en-GB" sz="1200" dirty="0"/>
          </a:p>
          <a:p>
            <a:r>
              <a:rPr lang="en-GB" sz="1200" b="1" dirty="0"/>
              <a:t>Genre</a:t>
            </a:r>
          </a:p>
          <a:p>
            <a:r>
              <a:rPr lang="en-GB" sz="1200" dirty="0"/>
              <a:t>There are lots of different types of games. These types are called genres. Different genres include: racing games, adventure games, puzzle games and platform games.</a:t>
            </a:r>
          </a:p>
          <a:p>
            <a:r>
              <a:rPr lang="en-GB" sz="1200" dirty="0"/>
              <a:t>Once you have your idea and have decided on a genre you can start designing your game.</a:t>
            </a:r>
          </a:p>
          <a:p>
            <a:r>
              <a:rPr lang="en-GB" sz="1200" dirty="0"/>
              <a:t>Who will be the hero of your game? You could sketch out your character and think of adventures to send them on.</a:t>
            </a:r>
          </a:p>
          <a:p>
            <a:endParaRPr lang="en-GB" sz="1200" dirty="0"/>
          </a:p>
          <a:p>
            <a:r>
              <a:rPr lang="en-GB" sz="1200" b="1" dirty="0"/>
              <a:t>What makes games fun?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Everyone has their own opinion about what makes a good game. But a game usually needs good graphics, interesting stories, characters and nice music to make it enjoyable. Other aspects that are important include: </a:t>
            </a:r>
            <a:r>
              <a:rPr lang="en-GB" sz="18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Other considerations are the characters, visuals and music or sound effects which can totally change the feel and mood of the game which will have an impact on the appeal for your audience.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p>
          <a:p>
            <a:endParaRPr lang="en-GB" sz="1200" dirty="0"/>
          </a:p>
          <a:p>
            <a:r>
              <a:rPr lang="en-GB" sz="1200" b="1" dirty="0"/>
              <a:t>Gameplay</a:t>
            </a:r>
          </a:p>
          <a:p>
            <a:r>
              <a:rPr lang="en-GB" sz="1200" dirty="0"/>
              <a:t>How the game plays is very important. While the look of games has changed a lot over the years it is gameplay that makes you want to play a game. Games must be fun and entertaining.</a:t>
            </a:r>
          </a:p>
          <a:p>
            <a:endParaRPr lang="en-GB" sz="1200" dirty="0"/>
          </a:p>
          <a:p>
            <a:r>
              <a:rPr lang="en-GB" sz="1200" b="1" dirty="0"/>
              <a:t>Difficulty</a:t>
            </a:r>
          </a:p>
          <a:p>
            <a:r>
              <a:rPr lang="en-GB" sz="1200" b="1" dirty="0"/>
              <a:t>Challenge</a:t>
            </a:r>
            <a:r>
              <a:rPr lang="en-GB" sz="1200" dirty="0"/>
              <a:t> is really important in games. If the game is too hard you might become frustrated with it and give up. If a game is too easy you might finish it too quickly and find it boring. Games need to balance these two extremes.</a:t>
            </a:r>
          </a:p>
          <a:p>
            <a:endParaRPr lang="en-GB" sz="1200" dirty="0"/>
          </a:p>
          <a:p>
            <a:r>
              <a:rPr lang="en-GB" sz="1200" b="1" dirty="0"/>
              <a:t>Feedback</a:t>
            </a:r>
          </a:p>
          <a:p>
            <a:r>
              <a:rPr lang="en-GB" sz="1200" dirty="0"/>
              <a:t>Giving the player feedback is also important. This could be a simple score or unlocking skills or extra levels for players who do very well.</a:t>
            </a:r>
          </a:p>
          <a:p>
            <a:endParaRPr lang="en-GB" sz="1200" b="1" dirty="0"/>
          </a:p>
          <a:p>
            <a:r>
              <a:rPr lang="en-GB" sz="1200" b="1" dirty="0"/>
              <a:t>What makes a good computer game? Link to further info</a:t>
            </a:r>
          </a:p>
          <a:p>
            <a:r>
              <a:rPr lang="en-GB" sz="1200" b="0" dirty="0"/>
              <a:t>https://www.bbc.co.uk/bitesize/topics/zkcqn39/articles/zw96tfr</a:t>
            </a:r>
          </a:p>
          <a:p>
            <a:endParaRPr lang="en-GB" sz="1200" dirty="0"/>
          </a:p>
          <a:p>
            <a:endParaRPr lang="en-GB" sz="1200" dirty="0"/>
          </a:p>
          <a:p>
            <a:r>
              <a:rPr lang="en-GB" sz="1200" b="1" dirty="0"/>
              <a:t>Games keep us coming back</a:t>
            </a:r>
          </a:p>
          <a:p>
            <a:r>
              <a:rPr lang="en-GB" sz="1200" dirty="0"/>
              <a:t>Computer games have a few methods of keeping players coming back for more.</a:t>
            </a:r>
          </a:p>
          <a:p>
            <a:r>
              <a:rPr lang="en-GB" sz="1200" dirty="0"/>
              <a:t>Games will often increase their difficulty and introduce new game </a:t>
            </a:r>
            <a:r>
              <a:rPr lang="en-GB" sz="1200" b="1" dirty="0"/>
              <a:t>mechanics</a:t>
            </a:r>
            <a:r>
              <a:rPr lang="en-GB" sz="1200" dirty="0"/>
              <a:t> to keep the player interested. The difficulty will normally change as you get further into the game. Enemies might become harder to defeat or the speed of the game might increase.</a:t>
            </a:r>
          </a:p>
          <a:p>
            <a:r>
              <a:rPr lang="en-GB" sz="1200" dirty="0"/>
              <a:t>New mechanics can be introduced as the game progresses. This could be adding new powers like a super jump or skills to open locked doors.</a:t>
            </a:r>
          </a:p>
          <a:p>
            <a:endParaRPr lang="en-GB" sz="1200" dirty="0"/>
          </a:p>
          <a:p>
            <a:r>
              <a:rPr lang="en-GB" sz="1200" b="1" dirty="0"/>
              <a:t>Tutorials</a:t>
            </a:r>
          </a:p>
          <a:p>
            <a:r>
              <a:rPr lang="en-GB" sz="1200" dirty="0"/>
              <a:t>A tutorial is a section or level at the start of a game that shows you how to play. Tutorials are common in modern games.</a:t>
            </a:r>
          </a:p>
          <a:p>
            <a:r>
              <a:rPr lang="en-GB" sz="1200" dirty="0"/>
              <a:t>As you progress through a computer game the difficulty will usually increase.</a:t>
            </a:r>
          </a:p>
          <a:p>
            <a:endParaRPr lang="en-GB" sz="1200" dirty="0"/>
          </a:p>
          <a:p>
            <a:r>
              <a:rPr lang="en-GB" sz="1200" b="1" dirty="0"/>
              <a:t>How can you program a computer game?</a:t>
            </a:r>
          </a:p>
          <a:p>
            <a:r>
              <a:rPr lang="en-GB" sz="1200" dirty="0"/>
              <a:t>Games sold by companies use complex </a:t>
            </a:r>
            <a:r>
              <a:rPr lang="en-GB" sz="1200" b="1" dirty="0"/>
              <a:t>code</a:t>
            </a:r>
            <a:r>
              <a:rPr lang="en-GB" sz="1200" dirty="0"/>
              <a:t>. Often there is so much code that it has to be </a:t>
            </a:r>
            <a:r>
              <a:rPr lang="en-GB" sz="1200" b="1" dirty="0"/>
              <a:t>‘decomposed’</a:t>
            </a:r>
            <a:r>
              <a:rPr lang="en-GB" sz="1200" dirty="0"/>
              <a:t> (made into smaller parts or elements). Each of these smaller elements can then be programmed.</a:t>
            </a:r>
          </a:p>
          <a:p>
            <a:r>
              <a:rPr lang="en-GB" sz="1200" dirty="0"/>
              <a:t>Simple games can be programmed using programming languages like </a:t>
            </a:r>
            <a:r>
              <a:rPr lang="en-GB" sz="1200" b="1" dirty="0"/>
              <a:t>Scratch</a:t>
            </a:r>
            <a:r>
              <a:rPr lang="en-GB" sz="1200" dirty="0"/>
              <a:t>, </a:t>
            </a:r>
            <a:r>
              <a:rPr lang="en-GB" sz="1200" b="1" dirty="0"/>
              <a:t>Kodu</a:t>
            </a:r>
            <a:r>
              <a:rPr lang="en-GB" sz="1200" dirty="0"/>
              <a:t> or </a:t>
            </a:r>
            <a:r>
              <a:rPr lang="en-GB" sz="1200" b="1" dirty="0"/>
              <a:t>Project Spark</a:t>
            </a:r>
            <a:r>
              <a:rPr lang="en-GB" sz="1200" dirty="0"/>
              <a:t>.</a:t>
            </a:r>
          </a:p>
          <a:p>
            <a:r>
              <a:rPr lang="en-GB" sz="1200" dirty="0"/>
              <a:t>If you want to make your own computer game you might need to think about:</a:t>
            </a:r>
          </a:p>
          <a:p>
            <a:r>
              <a:rPr lang="en-GB" sz="1200" dirty="0"/>
              <a:t>How will a </a:t>
            </a:r>
            <a:r>
              <a:rPr lang="en-GB" sz="1200" b="1" dirty="0"/>
              <a:t>sprite</a:t>
            </a:r>
            <a:r>
              <a:rPr lang="en-GB" sz="1200" dirty="0"/>
              <a:t> move across the screen? (A sprite is a computer graphic such as a character.)</a:t>
            </a:r>
          </a:p>
          <a:p>
            <a:r>
              <a:rPr lang="en-GB" sz="1200" dirty="0"/>
              <a:t>What rules control the world your character lives in? Is there gravity in your game?</a:t>
            </a:r>
          </a:p>
          <a:p>
            <a:r>
              <a:rPr lang="en-GB" sz="1200" dirty="0"/>
              <a:t>How will enemies behave and move?</a:t>
            </a:r>
          </a:p>
          <a:p>
            <a:r>
              <a:rPr lang="en-GB" sz="1200" dirty="0"/>
              <a:t>What happens when the world, the sprites and the enemies come into contact?</a:t>
            </a:r>
          </a:p>
          <a:p>
            <a:r>
              <a:rPr lang="en-GB" sz="1200" dirty="0"/>
              <a:t>Answering these questions is part of the </a:t>
            </a:r>
            <a:r>
              <a:rPr lang="en-GB" sz="1200" b="1" dirty="0"/>
              <a:t>development</a:t>
            </a:r>
            <a:r>
              <a:rPr lang="en-GB" sz="1200" dirty="0"/>
              <a:t> process. It will give you an idea of how your game will behave, which will help you make the best game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r>
              <a:rPr lang="en-GB" dirty="0"/>
              <a:t>The story – what do the game characters have to do?</a:t>
            </a:r>
          </a:p>
          <a:p>
            <a:r>
              <a:rPr lang="en-GB" dirty="0"/>
              <a:t>The characters – who  are the heroes? What about the villains?</a:t>
            </a:r>
          </a:p>
          <a:p>
            <a:r>
              <a:rPr lang="en-GB" dirty="0"/>
              <a:t>Game controls – How is the game played? What controls are used?</a:t>
            </a:r>
          </a:p>
          <a:p>
            <a:r>
              <a:rPr lang="en-GB" dirty="0"/>
              <a:t>Game goals – How do you win or lose the game? What is the aim?</a:t>
            </a:r>
          </a:p>
          <a:p>
            <a:r>
              <a:rPr lang="en-GB" dirty="0"/>
              <a:t>The graphics and artwork – Do they bring the characters to and setting to life?</a:t>
            </a:r>
          </a:p>
          <a:p>
            <a:r>
              <a:rPr lang="en-GB" dirty="0"/>
              <a:t>The setting – What kind of place and time is the game set?</a:t>
            </a:r>
          </a:p>
          <a:p>
            <a:endParaRPr lang="en-GB" dirty="0"/>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39</a:t>
            </a:fld>
            <a:endParaRPr lang="en-GB" dirty="0"/>
          </a:p>
        </p:txBody>
      </p:sp>
    </p:spTree>
    <p:extLst>
      <p:ext uri="{BB962C8B-B14F-4D97-AF65-F5344CB8AC3E}">
        <p14:creationId xmlns:p14="http://schemas.microsoft.com/office/powerpoint/2010/main" val="991053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 of BV – when using Jamboard,  working in teams</a:t>
            </a:r>
          </a:p>
          <a:p>
            <a:endParaRPr lang="en-GB" dirty="0"/>
          </a:p>
          <a:p>
            <a:r>
              <a:rPr lang="en-GB" dirty="0"/>
              <a:t>Right to express themselves – </a:t>
            </a:r>
            <a:r>
              <a:rPr lang="en-GB" dirty="0" err="1"/>
              <a:t>eg</a:t>
            </a:r>
            <a:r>
              <a:rPr lang="en-GB" dirty="0"/>
              <a:t> chat </a:t>
            </a:r>
          </a:p>
          <a:p>
            <a:r>
              <a:rPr lang="en-GB" dirty="0"/>
              <a:t>Mutual respect and tolerance</a:t>
            </a:r>
          </a:p>
          <a:p>
            <a:endParaRPr lang="en-GB" b="1" dirty="0"/>
          </a:p>
          <a:p>
            <a:endParaRPr lang="en-GB" dirty="0"/>
          </a:p>
        </p:txBody>
      </p:sp>
      <p:sp>
        <p:nvSpPr>
          <p:cNvPr id="4" name="Slide Number Placeholder 3"/>
          <p:cNvSpPr>
            <a:spLocks noGrp="1"/>
          </p:cNvSpPr>
          <p:nvPr>
            <p:ph type="sldNum" sz="quarter" idx="5"/>
          </p:nvPr>
        </p:nvSpPr>
        <p:spPr/>
        <p:txBody>
          <a:bodyPr/>
          <a:lstStyle/>
          <a:p>
            <a:fld id="{2A180F47-ACE5-4040-B5FF-1E7EFABA64F0}" type="slidenum">
              <a:rPr lang="en-GB" smtClean="0"/>
              <a:t>4</a:t>
            </a:fld>
            <a:endParaRPr lang="en-GB"/>
          </a:p>
        </p:txBody>
      </p:sp>
    </p:spTree>
    <p:extLst>
      <p:ext uri="{BB962C8B-B14F-4D97-AF65-F5344CB8AC3E}">
        <p14:creationId xmlns:p14="http://schemas.microsoft.com/office/powerpoint/2010/main" val="1652304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 game design proposal and concept imagery (GDD 2.2)</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In the previous question, you have undertaken research using a range of sources to help generate ideas for a game.  Please answer the questions below to help generate a game design proposal and provide basic information on your game idea.</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rPr>
              <a:t>Create an asset list of primary elements </a:t>
            </a:r>
            <a:r>
              <a:rPr lang="en-GB" sz="18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p>
          <a:p>
            <a:r>
              <a:rPr lang="en-GB" sz="1800" dirty="0"/>
              <a:t>Storyboard (walk through screenshots of the interactive elements in the game)   </a:t>
            </a:r>
          </a:p>
          <a:p>
            <a:endParaRPr lang="en-GB" sz="1800" dirty="0"/>
          </a:p>
          <a:p>
            <a:r>
              <a:rPr lang="en-GB" sz="1800" dirty="0"/>
              <a:t>Use </a:t>
            </a:r>
            <a:r>
              <a:rPr lang="en-GB" sz="1800" dirty="0" err="1"/>
              <a:t>Milanote</a:t>
            </a:r>
            <a:r>
              <a:rPr lang="en-GB" sz="1800" dirty="0"/>
              <a:t> or Canva</a:t>
            </a:r>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499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an asset list of primary elements </a:t>
            </a:r>
            <a:r>
              <a:rPr lang="en-GB" sz="12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Visual examples</a:t>
            </a:r>
          </a:p>
        </p:txBody>
      </p:sp>
      <p:sp>
        <p:nvSpPr>
          <p:cNvPr id="4" name="Slide Number Placeholder 3"/>
          <p:cNvSpPr>
            <a:spLocks noGrp="1"/>
          </p:cNvSpPr>
          <p:nvPr>
            <p:ph type="sldNum" sz="quarter" idx="5"/>
          </p:nvPr>
        </p:nvSpPr>
        <p:spPr/>
        <p:txBody>
          <a:bodyPr/>
          <a:lstStyle/>
          <a:p>
            <a:fld id="{437E2BE1-34FE-44FC-B0B0-4BF9A02D6573}" type="slidenum">
              <a:rPr lang="en-GB" smtClean="0"/>
              <a:t>41</a:t>
            </a:fld>
            <a:endParaRPr lang="en-GB"/>
          </a:p>
        </p:txBody>
      </p:sp>
    </p:spTree>
    <p:extLst>
      <p:ext uri="{BB962C8B-B14F-4D97-AF65-F5344CB8AC3E}">
        <p14:creationId xmlns:p14="http://schemas.microsoft.com/office/powerpoint/2010/main" val="1346624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Tahoma" panose="020B0604030504040204" pitchFamily="34" charset="0"/>
                <a:ea typeface="Calibri" panose="020F0502020204030204" pitchFamily="34" charset="0"/>
              </a:rPr>
              <a:t>Create a game design proposal and concept imagery (GDD 2.2)</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In the previous question, you have undertaken research using a range of sources to help generate ideas for a game.  Please answer the questions below to help generate a game design proposal and provide basic information on your game idea.</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an asset list of primary elements </a:t>
            </a:r>
            <a:r>
              <a:rPr lang="en-GB" sz="12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sz="1800" b="0" i="0" dirty="0">
                <a:solidFill>
                  <a:srgbClr val="000000"/>
                </a:solidFill>
                <a:effectLst/>
                <a:latin typeface="Source Sans Pro" panose="020B0503030403020204" pitchFamily="34" charset="0"/>
              </a:rPr>
              <a:t>Use of sound (provide sound file into the VLE for verification and marking)</a:t>
            </a:r>
          </a:p>
          <a:p>
            <a:endParaRPr lang="en-GB" sz="1800" b="0" i="0" dirty="0">
              <a:solidFill>
                <a:srgbClr val="000000"/>
              </a:solidFill>
              <a:effectLst/>
              <a:latin typeface="Source Sans Pro" panose="020B0503030403020204" pitchFamily="34" charset="0"/>
            </a:endParaRPr>
          </a:p>
          <a:p>
            <a:r>
              <a:rPr lang="en-GB" sz="1800" b="0" i="0" dirty="0">
                <a:solidFill>
                  <a:srgbClr val="000000"/>
                </a:solidFill>
                <a:effectLst/>
                <a:latin typeface="Source Sans Pro" panose="020B0503030403020204" pitchFamily="34" charset="0"/>
              </a:rPr>
              <a:t>Or use </a:t>
            </a:r>
            <a:r>
              <a:rPr lang="en-GB" sz="1800" b="0" i="0" dirty="0" err="1">
                <a:solidFill>
                  <a:srgbClr val="000000"/>
                </a:solidFill>
                <a:effectLst/>
                <a:latin typeface="Source Sans Pro" panose="020B0503030403020204" pitchFamily="34" charset="0"/>
              </a:rPr>
              <a:t>Pixabay</a:t>
            </a:r>
            <a:r>
              <a:rPr lang="en-GB" sz="1800" b="0" i="0" dirty="0">
                <a:solidFill>
                  <a:srgbClr val="000000"/>
                </a:solidFill>
                <a:effectLst/>
                <a:latin typeface="Source Sans Pro" panose="020B0503030403020204" pitchFamily="34" charset="0"/>
              </a:rPr>
              <a:t> free sound effects</a:t>
            </a:r>
          </a:p>
          <a:p>
            <a:endParaRPr lang="en-GB" sz="1800" b="0" i="0" dirty="0">
              <a:solidFill>
                <a:srgbClr val="000000"/>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437E2BE1-34FE-44FC-B0B0-4BF9A02D6573}" type="slidenum">
              <a:rPr lang="en-GB" smtClean="0"/>
              <a:t>42</a:t>
            </a:fld>
            <a:endParaRPr lang="en-GB"/>
          </a:p>
        </p:txBody>
      </p:sp>
    </p:spTree>
    <p:extLst>
      <p:ext uri="{BB962C8B-B14F-4D97-AF65-F5344CB8AC3E}">
        <p14:creationId xmlns:p14="http://schemas.microsoft.com/office/powerpoint/2010/main" val="195685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339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rPr>
              <a:t>Create an asset list of primary elements </a:t>
            </a:r>
            <a:r>
              <a:rPr lang="en-GB" sz="18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15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https://scratch.mit.edu/</a:t>
            </a:r>
          </a:p>
          <a:p>
            <a:endParaRPr lang="en-GB" dirty="0"/>
          </a:p>
          <a:p>
            <a:r>
              <a:rPr lang="en-GB" sz="12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endParaRPr lang="en-GB" dirty="0"/>
          </a:p>
          <a:p>
            <a:r>
              <a:rPr lang="en-GB" dirty="0"/>
              <a:t>Create a simple computer programme to meet a given brief using programming language. (IP 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Use tools and techniques to create a game prototype (GDD 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r>
              <a:rPr lang="en-GB" dirty="0"/>
              <a:t>Check learners have access to Scratch – remind to verify email to be able to share game at the end.</a:t>
            </a:r>
          </a:p>
        </p:txBody>
      </p:sp>
      <p:sp>
        <p:nvSpPr>
          <p:cNvPr id="4" name="Slide Number Placeholder 3"/>
          <p:cNvSpPr>
            <a:spLocks noGrp="1"/>
          </p:cNvSpPr>
          <p:nvPr>
            <p:ph type="sldNum" sz="quarter" idx="5"/>
          </p:nvPr>
        </p:nvSpPr>
        <p:spPr/>
        <p:txBody>
          <a:bodyPr/>
          <a:lstStyle/>
          <a:p>
            <a:fld id="{437E2BE1-34FE-44FC-B0B0-4BF9A02D6573}" type="slidenum">
              <a:rPr lang="en-GB" smtClean="0"/>
              <a:t>45</a:t>
            </a:fld>
            <a:endParaRPr lang="en-GB"/>
          </a:p>
        </p:txBody>
      </p:sp>
    </p:spTree>
    <p:extLst>
      <p:ext uri="{BB962C8B-B14F-4D97-AF65-F5344CB8AC3E}">
        <p14:creationId xmlns:p14="http://schemas.microsoft.com/office/powerpoint/2010/main" val="3584936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endParaRPr lang="en-GB" sz="1800" dirty="0"/>
          </a:p>
          <a:p>
            <a:r>
              <a:rPr lang="en-GB" sz="1800" dirty="0"/>
              <a:t>Go through the points – ask the learners to select a new sprite.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923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endParaRPr lang="en-GB" sz="1800" dirty="0"/>
          </a:p>
          <a:p>
            <a:r>
              <a:rPr lang="en-GB" sz="1800" dirty="0"/>
              <a:t>Ask the learners to experiment changing the background.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021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endParaRPr lang="en-GB" sz="1800" dirty="0"/>
          </a:p>
          <a:p>
            <a:r>
              <a:rPr lang="en-GB" sz="1800" dirty="0"/>
              <a:t>Watch the video </a:t>
            </a:r>
          </a:p>
          <a:p>
            <a:r>
              <a:rPr lang="en-GB" sz="1800" dirty="0"/>
              <a:t>https://youtu.be/4bhIEoke13w</a:t>
            </a:r>
          </a:p>
          <a:p>
            <a:r>
              <a:rPr lang="en-GB" sz="1800" dirty="0"/>
              <a:t>Explain to the learners that you are all going to work on developing a game using Scratch. This is a dinosaur game where the dinosaur catches eggs. Go through the video slowly, pausing to allow the learners to follow the instructions. Tell them to make notes as they work through the activity as they will need these to create another game</a:t>
            </a:r>
          </a:p>
          <a:p>
            <a:endParaRPr lang="en-GB" sz="1800" dirty="0"/>
          </a:p>
          <a:p>
            <a:pPr algn="l"/>
            <a:r>
              <a:rPr lang="en-GB" sz="1800" dirty="0"/>
              <a:t>Video source: </a:t>
            </a:r>
            <a:r>
              <a:rPr lang="en-GB" sz="1800" b="0" i="0" dirty="0">
                <a:effectLst/>
                <a:latin typeface="Roboto" panose="02000000000000000000" pitchFamily="2" charset="0"/>
              </a:rPr>
              <a:t>Introduction to Scratch 3.0 (Game Tutorial), Mr Matthews - </a:t>
            </a:r>
            <a:r>
              <a:rPr lang="en-GB" sz="1800" dirty="0"/>
              <a:t>https://www.youtube.com/watch?v=4bhIEoke13w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107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games do you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do you think is the point of a game? Who (society) plays games and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the purpose of the game you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keeps you playing?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 there a game you used to play but stopped? Why did you stop?</a:t>
            </a:r>
          </a:p>
        </p:txBody>
      </p:sp>
      <p:sp>
        <p:nvSpPr>
          <p:cNvPr id="4" name="Slide Number Placeholder 3"/>
          <p:cNvSpPr>
            <a:spLocks noGrp="1"/>
          </p:cNvSpPr>
          <p:nvPr>
            <p:ph type="sldNum" sz="quarter" idx="5"/>
          </p:nvPr>
        </p:nvSpPr>
        <p:spPr/>
        <p:txBody>
          <a:bodyPr/>
          <a:lstStyle/>
          <a:p>
            <a:fld id="{3136E8D2-CFE5-405B-8202-96311779AEA3}" type="slidenum">
              <a:rPr lang="en-GB" smtClean="0"/>
              <a:t>5</a:t>
            </a:fld>
            <a:endParaRPr lang="en-GB" dirty="0"/>
          </a:p>
        </p:txBody>
      </p:sp>
    </p:spTree>
    <p:extLst>
      <p:ext uri="{BB962C8B-B14F-4D97-AF65-F5344CB8AC3E}">
        <p14:creationId xmlns:p14="http://schemas.microsoft.com/office/powerpoint/2010/main" val="26320948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Tahoma" panose="020B0604030504040204" pitchFamily="34" charset="0"/>
                <a:ea typeface="Calibri" panose="020F0502020204030204" pitchFamily="34" charset="0"/>
              </a:rPr>
              <a:t>Use a range of information sources to research computer game design ideas.</a:t>
            </a:r>
            <a:r>
              <a:rPr lang="en-GB" b="1" i="0" dirty="0">
                <a:solidFill>
                  <a:srgbClr val="333333"/>
                </a:solidFill>
                <a:effectLst/>
                <a:latin typeface="Source Sans Pro" panose="020B0503030403020204" pitchFamily="34" charset="0"/>
              </a:rPr>
              <a:t> </a:t>
            </a:r>
            <a:r>
              <a:rPr lang="en-GB" b="0" i="0" dirty="0">
                <a:solidFill>
                  <a:srgbClr val="333333"/>
                </a:solidFill>
                <a:effectLst/>
                <a:latin typeface="Source Sans Pro" panose="020B0503030403020204" pitchFamily="34" charset="0"/>
              </a:rPr>
              <a:t>(GDD 2.1)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Evidence that you have used a range of information sources to research computer game design ideas.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r>
              <a:rPr lang="en-GB" sz="12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an asset list of primary elements </a:t>
            </a:r>
            <a:r>
              <a:rPr lang="en-GB" sz="12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50</a:t>
            </a:fld>
            <a:endParaRPr lang="en-GB" dirty="0"/>
          </a:p>
        </p:txBody>
      </p:sp>
    </p:spTree>
    <p:extLst>
      <p:ext uri="{BB962C8B-B14F-4D97-AF65-F5344CB8AC3E}">
        <p14:creationId xmlns:p14="http://schemas.microsoft.com/office/powerpoint/2010/main" val="3681905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effectLst/>
                <a:latin typeface="Tahoma" panose="020B0604030504040204" pitchFamily="34" charset="0"/>
                <a:ea typeface="Calibri" panose="020F0502020204030204" pitchFamily="34" charset="0"/>
              </a:rPr>
              <a:t>Use a range of information sources to research computer game design ideas.</a:t>
            </a:r>
            <a:r>
              <a:rPr lang="en-GB" b="1" i="0" dirty="0">
                <a:solidFill>
                  <a:srgbClr val="333333"/>
                </a:solidFill>
                <a:effectLst/>
                <a:latin typeface="Source Sans Pro" panose="020B0503030403020204" pitchFamily="34" charset="0"/>
              </a:rPr>
              <a:t> </a:t>
            </a:r>
            <a:r>
              <a:rPr lang="en-GB" b="0" i="0" dirty="0">
                <a:solidFill>
                  <a:srgbClr val="333333"/>
                </a:solidFill>
                <a:effectLst/>
                <a:latin typeface="Source Sans Pro" panose="020B0503030403020204" pitchFamily="34" charset="0"/>
              </a:rPr>
              <a:t>(GDD 2.1)</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Evidence that you have used a range of information sources to research computer game design ideas.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r>
              <a:rPr lang="en-GB" sz="12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rPr>
              <a:t>Create an asset list of primary elements </a:t>
            </a:r>
            <a:r>
              <a:rPr lang="en-GB" sz="1200" b="0" i="0" dirty="0">
                <a:solidFill>
                  <a:srgbClr val="333333"/>
                </a:solidFill>
                <a:effectLst/>
                <a:latin typeface="Source Sans Pro" panose="020B0503030403020204" pitchFamily="34" charset="0"/>
              </a:rPr>
              <a:t>(GDD 2.3)</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Use the table below to create an asset list of your game's primary elements, and upload the concept imagery (GDD 2.2 and 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51</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110412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Use tools and techniques to create a game prototype.</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Illustrate the code using a range of comments.</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(IP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Q4. Upload a section of your code to illustrate you have used comments.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lvl="0"/>
            <a:endParaRPr lang="en-GB" dirty="0"/>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52</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195222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Use tools and techniques to create a game prototype.</a:t>
            </a:r>
            <a:r>
              <a:rPr lang="en-GB" sz="1000" b="0" dirty="0">
                <a:effectLst/>
                <a:latin typeface="Calibri" panose="020F0502020204030204" pitchFamily="34" charset="0"/>
                <a:ea typeface="Calibri" panose="020F0502020204030204" pitchFamily="34" charset="0"/>
                <a:cs typeface="Times New Roman" panose="02020603050405020304" pitchFamily="18" charset="0"/>
              </a:rPr>
              <a:t>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Illustrate the code using a range of comments.</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(IP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Q4. Upload a section of your code to illustrate you have used comments.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53</a:t>
            </a:fld>
            <a:endParaRPr lang="en-GB" dirty="0"/>
          </a:p>
        </p:txBody>
      </p:sp>
    </p:spTree>
    <p:extLst>
      <p:ext uri="{BB962C8B-B14F-4D97-AF65-F5344CB8AC3E}">
        <p14:creationId xmlns:p14="http://schemas.microsoft.com/office/powerpoint/2010/main" val="2267075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333333"/>
                </a:solidFill>
                <a:effectLst/>
                <a:latin typeface="Source Sans Pro" panose="020B050303040302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Use tools and techniques to create a game prototype.</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endParaRPr lang="en-GB" sz="1800" b="1" dirty="0"/>
          </a:p>
          <a:p>
            <a:r>
              <a:rPr lang="en-GB" sz="1800" b="1" dirty="0"/>
              <a:t>Describe</a:t>
            </a:r>
            <a:r>
              <a:rPr lang="en-GB" sz="1800" dirty="0"/>
              <a:t> in the technical section of the proposal theme. (Learner Activity) – Tutor to introduce and explain and draw in learner knowledge where appropriate </a:t>
            </a:r>
          </a:p>
          <a:p>
            <a:endParaRPr lang="en-GB" sz="1800" dirty="0"/>
          </a:p>
          <a:p>
            <a:pPr marL="171450" indent="-171450">
              <a:buFont typeface="Arial" panose="020B0604020202020204" pitchFamily="34" charset="0"/>
              <a:buChar char="•"/>
            </a:pPr>
            <a:r>
              <a:rPr lang="en-GB" sz="1800" dirty="0"/>
              <a:t>Visualisation (Annotated screenshots throughout the process)  </a:t>
            </a:r>
          </a:p>
          <a:p>
            <a:pPr marL="171450" indent="-171450">
              <a:buFont typeface="Arial" panose="020B0604020202020204" pitchFamily="34" charset="0"/>
              <a:buChar char="•"/>
            </a:pPr>
            <a:r>
              <a:rPr lang="en-GB" sz="1800" dirty="0"/>
              <a:t>Experimentation (Record errors and correct), script (taking evidence of the coding structure, Annotated screenshots)  </a:t>
            </a:r>
          </a:p>
          <a:p>
            <a:pPr marL="171450" indent="-171450">
              <a:buFont typeface="Arial" panose="020B0604020202020204" pitchFamily="34" charset="0"/>
              <a:buChar char="•"/>
            </a:pPr>
            <a:r>
              <a:rPr lang="en-GB" sz="1800" dirty="0"/>
              <a:t>Storyboard (walkthrough screenshots of the interactive elements in the game),   </a:t>
            </a:r>
          </a:p>
          <a:p>
            <a:pPr marL="171450" indent="-171450">
              <a:buFont typeface="Arial" panose="020B0604020202020204" pitchFamily="34" charset="0"/>
              <a:buChar char="•"/>
            </a:pPr>
            <a:r>
              <a:rPr lang="en-GB" sz="1800" dirty="0"/>
              <a:t>Technical notes  </a:t>
            </a:r>
          </a:p>
          <a:p>
            <a:pPr marL="171450" indent="-171450">
              <a:buFont typeface="Arial" panose="020B0604020202020204" pitchFamily="34" charset="0"/>
              <a:buChar char="•"/>
            </a:pPr>
            <a:r>
              <a:rPr lang="en-GB" sz="1800" dirty="0"/>
              <a:t>Use of sound (provide sound file into the VLE for verification and marking)  </a:t>
            </a:r>
          </a:p>
          <a:p>
            <a:pPr marL="171450" indent="-171450">
              <a:buFont typeface="Arial" panose="020B0604020202020204" pitchFamily="34" charset="0"/>
              <a:buChar char="•"/>
            </a:pPr>
            <a:r>
              <a:rPr lang="en-GB" sz="1800" dirty="0"/>
              <a:t>Structure of program code – </a:t>
            </a:r>
            <a:r>
              <a:rPr lang="en-GB" sz="1800" dirty="0" err="1"/>
              <a:t>eg</a:t>
            </a:r>
            <a:r>
              <a:rPr lang="en-GB" sz="1800" dirty="0"/>
              <a:t> sequence, selection and iteration used within the game  </a:t>
            </a:r>
          </a:p>
          <a:p>
            <a:pPr marL="171450" indent="-171450">
              <a:buFont typeface="Arial" panose="020B0604020202020204" pitchFamily="34" charset="0"/>
              <a:buChar char="•"/>
            </a:pPr>
            <a:r>
              <a:rPr lang="en-GB" sz="1800" dirty="0"/>
              <a:t>Basic arithmetic – e.g., plus, minus, multiplication and division used within the game  </a:t>
            </a:r>
          </a:p>
          <a:p>
            <a:pPr marL="171450" indent="-171450">
              <a:buFont typeface="Arial" panose="020B0604020202020204" pitchFamily="34" charset="0"/>
              <a:buChar char="•"/>
            </a:pPr>
            <a:r>
              <a:rPr lang="en-GB" sz="1800" dirty="0"/>
              <a:t>Data types – e.g., integers, raw strings, Boolean type used within the game  </a:t>
            </a:r>
          </a:p>
          <a:p>
            <a:pPr marL="171450" indent="-171450">
              <a:buFont typeface="Arial" panose="020B0604020202020204" pitchFamily="34" charset="0"/>
              <a:buChar char="•"/>
            </a:pPr>
            <a:r>
              <a:rPr lang="en-GB" sz="1800" dirty="0"/>
              <a:t>Introduction to variables and constants used within the game  </a:t>
            </a:r>
          </a:p>
          <a:p>
            <a:pPr marL="171450" indent="-171450">
              <a:buFont typeface="Arial" panose="020B0604020202020204" pitchFamily="34" charset="0"/>
              <a:buChar char="•"/>
            </a:pPr>
            <a:r>
              <a:rPr lang="en-GB" sz="1800" dirty="0"/>
              <a:t>Data input and output used within the game  </a:t>
            </a:r>
          </a:p>
          <a:p>
            <a:endParaRPr lang="en-GB" sz="1800" dirty="0"/>
          </a:p>
          <a:p>
            <a:r>
              <a:rPr lang="en-GB" sz="1800" dirty="0"/>
              <a:t>Comments in code – annotation of the source code – making easier to read used within the game  </a:t>
            </a:r>
          </a:p>
          <a:p>
            <a:endParaRPr lang="en-GB" sz="1800" dirty="0"/>
          </a:p>
          <a:p>
            <a:r>
              <a:rPr lang="en-GB" sz="1800" dirty="0"/>
              <a:t>(The actual game created in Scratch will meet most of the criteria, however a history of their completion of the game will be required to meet the grading)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87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645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Selection - If /then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204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p>
          <a:p>
            <a:r>
              <a:rPr lang="en-GB" sz="1800" dirty="0"/>
              <a:t>Basic arithmetic – e.g. plus, minus, multiplication and division.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93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p>
          <a:p>
            <a:r>
              <a:rPr lang="en-GB" sz="1800" dirty="0"/>
              <a:t>Data types – e.g., integers, raw strings, Boolean type used within the game</a:t>
            </a:r>
          </a:p>
          <a:p>
            <a:r>
              <a:rPr lang="en-GB" sz="2800" b="0" i="0" dirty="0">
                <a:solidFill>
                  <a:srgbClr val="000000"/>
                </a:solidFill>
                <a:effectLst/>
                <a:latin typeface="Source Sans Pro" panose="020B0503030403020204" pitchFamily="34" charset="0"/>
              </a:rPr>
              <a:t>Introduction to variables and constants used within the game  </a:t>
            </a:r>
          </a:p>
          <a:p>
            <a:endParaRPr lang="en-GB" sz="2800" b="0" i="0" dirty="0">
              <a:solidFill>
                <a:srgbClr val="000000"/>
              </a:solidFill>
              <a:effectLst/>
              <a:latin typeface="Source Sans Pro" panose="020B0503030403020204" pitchFamily="34" charset="0"/>
            </a:endParaRPr>
          </a:p>
          <a:p>
            <a:r>
              <a:rPr lang="en-GB" sz="1800" dirty="0"/>
              <a:t>https://youtu.be/A37-3lflh8I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538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333333"/>
                </a:solidFill>
                <a:effectLst/>
                <a:latin typeface="Source Sans Pro" panose="020B050303040302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Tahoma" panose="020B0604030504040204" pitchFamily="34" charset="0"/>
              <a:ea typeface="Calibri" panose="020F0502020204030204" pitchFamily="34" charset="0"/>
            </a:endParaRPr>
          </a:p>
          <a:p>
            <a:r>
              <a:rPr lang="en-GB" sz="12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2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r>
              <a:rPr lang="en-GB" sz="2800" b="0" i="0" dirty="0">
                <a:solidFill>
                  <a:srgbClr val="000000"/>
                </a:solidFill>
                <a:effectLst/>
                <a:latin typeface="Source Sans Pro" panose="020B0503030403020204" pitchFamily="34" charset="0"/>
              </a:rPr>
              <a:t>Data input and output used within the game  </a:t>
            </a:r>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02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Describe computer game types and platforms.</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GB" b="0" i="0" dirty="0">
                <a:solidFill>
                  <a:srgbClr val="333333"/>
                </a:solidFill>
                <a:effectLst/>
                <a:latin typeface="Source Sans Pro" panose="020B0503030403020204" pitchFamily="34" charset="0"/>
              </a:rPr>
              <a:t>GDD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Describe two or more computer game types and two or more platforms.</a:t>
            </a:r>
            <a:endParaRPr lang="en-GB" b="1" i="0" dirty="0">
              <a:solidFill>
                <a:srgbClr val="333333"/>
              </a:solidFill>
              <a:effectLst/>
              <a:latin typeface="Source Sans Pro" panose="020B0503030403020204" pitchFamily="34" charset="0"/>
            </a:endParaRPr>
          </a:p>
          <a:p>
            <a:pPr algn="l"/>
            <a:endParaRPr lang="en-GB" b="1" i="0" dirty="0">
              <a:solidFill>
                <a:srgbClr val="333333"/>
              </a:solidFill>
              <a:effectLst/>
              <a:latin typeface="Source Sans Pro" panose="020B0503030403020204" pitchFamily="34" charset="0"/>
            </a:endParaRP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VIDEO: 1972 Magnavox “Odyssey” Promo 5 mins (beginnings of PONG from Atari) First console game and made in USA</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dirty="0">
                <a:hlinkClick r:id="rId3"/>
              </a:rPr>
              <a:t>1972 Magnavox Odyssey promotional film – YouTube</a:t>
            </a:r>
            <a:r>
              <a:rPr lang="en-GB" dirty="0"/>
              <a:t> - https://www.youtube.com/watch?v=jLGBtkKPj2U</a:t>
            </a:r>
          </a:p>
          <a:p>
            <a:pPr>
              <a:lnSpc>
                <a:spcPct val="107000"/>
              </a:lnSpc>
              <a:spcAft>
                <a:spcPts val="800"/>
              </a:spcAft>
            </a:pPr>
            <a:endPar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dirty="0">
                <a:solidFill>
                  <a:srgbClr val="111111"/>
                </a:solidFill>
                <a:effectLst/>
                <a:latin typeface="Roboto" panose="02000000000000000000" pitchFamily="2" charset="0"/>
                <a:cs typeface="Assistant" pitchFamily="2" charset="-79"/>
              </a:rPr>
              <a:t>Can you recognise the platform it is played on and the game types mentioned?”</a:t>
            </a:r>
          </a:p>
          <a:p>
            <a:pPr>
              <a:lnSpc>
                <a:spcPct val="107000"/>
              </a:lnSpc>
              <a:spcAft>
                <a:spcPts val="800"/>
              </a:spcAft>
            </a:pPr>
            <a:r>
              <a:rPr lang="en-GB" sz="1200" b="0" i="0" dirty="0">
                <a:solidFill>
                  <a:srgbClr val="111111"/>
                </a:solidFill>
                <a:effectLst/>
                <a:latin typeface="Roboto" panose="02000000000000000000" pitchFamily="2" charset="0"/>
                <a:cs typeface="Assistant" pitchFamily="2" charset="-79"/>
              </a:rPr>
              <a:t>Learners can answer with direct questioning or in the chat.</a:t>
            </a:r>
          </a:p>
          <a:p>
            <a:pPr>
              <a:lnSpc>
                <a:spcPct val="107000"/>
              </a:lnSpc>
              <a:spcAft>
                <a:spcPts val="800"/>
              </a:spcAft>
            </a:pPr>
            <a:endParaRPr lang="en-GB" sz="1200" b="0" i="0" dirty="0">
              <a:solidFill>
                <a:srgbClr val="111111"/>
              </a:solidFill>
              <a:effectLst/>
              <a:latin typeface="Roboto" panose="02000000000000000000" pitchFamily="2" charset="0"/>
              <a:cs typeface="Assistant" pitchFamily="2" charset="-79"/>
            </a:endParaRPr>
          </a:p>
          <a:p>
            <a:pPr>
              <a:lnSpc>
                <a:spcPct val="107000"/>
              </a:lnSpc>
              <a:spcAft>
                <a:spcPts val="800"/>
              </a:spcAft>
            </a:pPr>
            <a:r>
              <a:rPr lang="en-GB" sz="1200" b="0" i="0" dirty="0">
                <a:solidFill>
                  <a:srgbClr val="111111"/>
                </a:solidFill>
                <a:effectLst/>
                <a:latin typeface="Roboto" panose="02000000000000000000" pitchFamily="2" charset="0"/>
                <a:cs typeface="Assistant" pitchFamily="2" charset="-79"/>
              </a:rPr>
              <a:t>(platform is console, can they see any modern console similarities – cartridges, handheld controls, connected to TV)</a:t>
            </a:r>
          </a:p>
          <a:p>
            <a:pPr>
              <a:lnSpc>
                <a:spcPct val="107000"/>
              </a:lnSpc>
              <a:spcAft>
                <a:spcPts val="800"/>
              </a:spcAft>
            </a:pPr>
            <a:r>
              <a:rPr lang="en-GB" sz="1200" b="0" i="0" dirty="0">
                <a:solidFill>
                  <a:srgbClr val="111111"/>
                </a:solidFill>
                <a:effectLst/>
                <a:latin typeface="Roboto" panose="02000000000000000000" pitchFamily="2" charset="0"/>
                <a:cs typeface="Assistant" pitchFamily="2" charset="-79"/>
              </a:rPr>
              <a:t>(game types mentioned – competitive table tennis (developed by Atari into Pong), educational games, spooky entertainment game) </a:t>
            </a:r>
          </a:p>
          <a:p>
            <a:pPr>
              <a:lnSpc>
                <a:spcPct val="107000"/>
              </a:lnSpc>
              <a:spcAft>
                <a:spcPts val="800"/>
              </a:spcAft>
            </a:pPr>
            <a:r>
              <a:rPr lang="en-GB" sz="1200" b="0" i="0" dirty="0">
                <a:solidFill>
                  <a:srgbClr val="111111"/>
                </a:solidFill>
                <a:effectLst/>
                <a:latin typeface="Roboto" panose="02000000000000000000" pitchFamily="2" charset="0"/>
                <a:cs typeface="Assistant" pitchFamily="2" charset="-79"/>
              </a:rPr>
              <a:t>(how does the gamer interact – controls via console and hand held)</a:t>
            </a:r>
            <a:endParaRPr lang="en-GB" sz="1200" b="0" i="0" dirty="0">
              <a:solidFill>
                <a:srgbClr val="282829"/>
              </a:solidFill>
              <a:effectLst/>
              <a:latin typeface="-apple-system"/>
              <a:cs typeface="Assistant" pitchFamily="2" charset="-79"/>
            </a:endParaRPr>
          </a:p>
          <a:p>
            <a:pPr>
              <a:lnSpc>
                <a:spcPct val="107000"/>
              </a:lnSpc>
              <a:spcAft>
                <a:spcPts val="800"/>
              </a:spcAft>
            </a:pPr>
            <a:endPar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Did you recognise similarities of the table top game of tennis to “Pong</a:t>
            </a:r>
            <a:r>
              <a:rPr lang="en-GB" sz="12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437E2BE1-34FE-44FC-B0B0-4BF9A02D6573}" type="slidenum">
              <a:rPr lang="en-GB" smtClean="0"/>
              <a:t>6</a:t>
            </a:fld>
            <a:endParaRPr lang="en-GB" dirty="0"/>
          </a:p>
        </p:txBody>
      </p:sp>
    </p:spTree>
    <p:extLst>
      <p:ext uri="{BB962C8B-B14F-4D97-AF65-F5344CB8AC3E}">
        <p14:creationId xmlns:p14="http://schemas.microsoft.com/office/powerpoint/2010/main" val="2380877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Assessment 4</a:t>
            </a:r>
          </a:p>
          <a:p>
            <a:r>
              <a:rPr lang="en-GB" sz="1800" dirty="0"/>
              <a:t>Use tools and techniques to create a game prototype.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800" b="0" dirty="0">
              <a:effectLst/>
              <a:latin typeface="Tahoma" panose="020B0604030504040204" pitchFamily="34" charset="0"/>
              <a:ea typeface="Calibri" panose="020F0502020204030204" pitchFamily="34" charset="0"/>
            </a:endParaRPr>
          </a:p>
          <a:p>
            <a:pPr algn="l" rtl="0" fontAlgn="base"/>
            <a:endParaRPr lang="en-GB" sz="1800" b="1"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Visualisation (Annotated screenshots throughout the process)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Experimentation (Record errors and correct), script (taking evidence of the coding structure, Annotated screenshots)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Storyboard (walkthrough screenshots of the interactive elements in the game),   </a:t>
            </a:r>
          </a:p>
          <a:p>
            <a:pPr algn="l" rtl="0" fontAlgn="base"/>
            <a:r>
              <a:rPr lang="en-GB" sz="1800" b="0" i="0" dirty="0">
                <a:solidFill>
                  <a:srgbClr val="000000"/>
                </a:solidFill>
                <a:effectLst/>
                <a:latin typeface="Source Sans Pro" panose="020B0503030403020204" pitchFamily="34" charset="0"/>
              </a:rPr>
              <a:t>Technical notes  </a:t>
            </a:r>
            <a:endParaRPr lang="en-GB" sz="1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Use of sound (provide sound file into the VLE for verification and marking)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Structure of program code – </a:t>
            </a:r>
            <a:r>
              <a:rPr lang="en-GB" sz="1800" b="0" i="0" dirty="0" err="1">
                <a:solidFill>
                  <a:srgbClr val="000000"/>
                </a:solidFill>
                <a:effectLst/>
                <a:latin typeface="Source Sans Pro" panose="020B0503030403020204" pitchFamily="34" charset="0"/>
              </a:rPr>
              <a:t>eg</a:t>
            </a:r>
            <a:r>
              <a:rPr lang="en-GB" sz="1800" b="0" i="0" dirty="0">
                <a:solidFill>
                  <a:srgbClr val="000000"/>
                </a:solidFill>
                <a:effectLst/>
                <a:latin typeface="Source Sans Pro" panose="020B0503030403020204" pitchFamily="34" charset="0"/>
              </a:rPr>
              <a:t> sequence, selection and iteration used within the game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Basic arithmetic – e.g., plus, minus, multiplication and division used within the game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Data types – e.g., integers, raw strings, Boolean type used within the game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Introduction to variables and constants used within the game  </a:t>
            </a:r>
          </a:p>
          <a:p>
            <a:pPr algn="l" rtl="0" fontAlgn="base">
              <a:buFont typeface="Arial" panose="020B0604020202020204" pitchFamily="34" charset="0"/>
              <a:buChar char="•"/>
            </a:pPr>
            <a:r>
              <a:rPr lang="en-GB" sz="1800" b="0" i="0" dirty="0">
                <a:solidFill>
                  <a:srgbClr val="000000"/>
                </a:solidFill>
                <a:effectLst/>
                <a:latin typeface="Source Sans Pro" panose="020B0503030403020204" pitchFamily="34" charset="0"/>
              </a:rPr>
              <a:t>Data input and output used within the game  </a:t>
            </a:r>
          </a:p>
          <a:p>
            <a:pPr algn="l" rtl="0" fontAlgn="base">
              <a:buFont typeface="Arial" panose="020B0604020202020204" pitchFamily="34" charset="0"/>
              <a:buChar char="•"/>
            </a:pPr>
            <a:endParaRPr lang="en-GB" sz="1800" b="0" i="0" dirty="0">
              <a:solidFill>
                <a:srgbClr val="000000"/>
              </a:solidFill>
              <a:effectLst/>
              <a:latin typeface="Source Sans Pro" panose="020B0503030403020204" pitchFamily="34" charset="0"/>
            </a:endParaRPr>
          </a:p>
          <a:p>
            <a:pPr algn="l" rtl="0" fontAlgn="base"/>
            <a:r>
              <a:rPr lang="en-GB" sz="1800" b="0" i="0" dirty="0">
                <a:solidFill>
                  <a:srgbClr val="000000"/>
                </a:solidFill>
                <a:effectLst/>
                <a:latin typeface="Source Sans Pro" panose="020B0503030403020204" pitchFamily="34" charset="0"/>
              </a:rPr>
              <a:t>The learner will submit evidence to the VLE on all the points raised above and how they will be utilised within the game and ensure their “Games Design Document” is also updated with the completed resources (Learner Activity) </a:t>
            </a:r>
            <a:endParaRPr lang="en-GB" sz="1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09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Use tools and techniques to create a game prototype.</a:t>
            </a:r>
            <a:r>
              <a:rPr lang="en-GB" sz="1000" b="0" dirty="0">
                <a:effectLst/>
                <a:latin typeface="Calibri" panose="020F0502020204030204" pitchFamily="34" charset="0"/>
                <a:ea typeface="Calibri" panose="020F0502020204030204" pitchFamily="34" charset="0"/>
                <a:cs typeface="Times New Roman" panose="02020603050405020304" pitchFamily="18" charset="0"/>
              </a:rPr>
              <a:t>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Illustrate the code using a range of comments.</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(IP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Q4. Upload a section of your code to illustrate you have used comments.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61</a:t>
            </a:fld>
            <a:endParaRPr lang="en-GB" dirty="0"/>
          </a:p>
        </p:txBody>
      </p:sp>
    </p:spTree>
    <p:extLst>
      <p:ext uri="{BB962C8B-B14F-4D97-AF65-F5344CB8AC3E}">
        <p14:creationId xmlns:p14="http://schemas.microsoft.com/office/powerpoint/2010/main" val="858067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Develop a simple algorithm using pseudocode for a computer programme to meet a given brief.</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b="0" i="0" dirty="0">
                <a:solidFill>
                  <a:srgbClr val="333333"/>
                </a:solidFill>
                <a:effectLst/>
                <a:latin typeface="Source Sans Pro" panose="020B0503030403020204" pitchFamily="34" charset="0"/>
              </a:rPr>
              <a:t>(IP 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Q1. Develop a simple algorithm using pseudocode for a computer programme to meet a given brief.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Use tools and techniques to create a game prototype.</a:t>
            </a:r>
            <a:r>
              <a:rPr lang="en-GB" sz="1000" b="0" dirty="0">
                <a:effectLst/>
                <a:latin typeface="Calibri" panose="020F0502020204030204" pitchFamily="34" charset="0"/>
                <a:ea typeface="Calibri" panose="020F0502020204030204" pitchFamily="34" charset="0"/>
                <a:cs typeface="Times New Roman" panose="02020603050405020304" pitchFamily="18" charset="0"/>
              </a:rPr>
              <a:t> (GDD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Q2. Evidence that you have used two or more tools and techniques to create a basic game prototype, with some animation and interaction.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rPr>
              <a:t>Create a simple computer programme to meet a given brief using programming language (IP 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Q3. Evidence that you have created a computer programme (your game) using a programming language.</a:t>
            </a:r>
            <a:endParaRPr lang="en-GB" sz="1000" b="0" dirty="0">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Tahom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Tahoma" panose="020B0604030504040204" pitchFamily="34" charset="0"/>
                <a:ea typeface="Calibri" panose="020F0502020204030204" pitchFamily="34" charset="0"/>
                <a:cs typeface="Times New Roman" panose="02020603050405020304" pitchFamily="18" charset="0"/>
              </a:rPr>
              <a:t>Illustrate the code using a range of comments.</a:t>
            </a:r>
            <a:r>
              <a:rPr lang="en-GB" sz="10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(IP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cs typeface="Times New Roman" panose="02020603050405020304" pitchFamily="18" charset="0"/>
              </a:rPr>
              <a:t>Q4. Upload a section of your code to illustrate you have used comments.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62</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576745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Present a game prototype using a suitable format.</a:t>
            </a: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Q1. Present your game prototype to a group to obtain a critique (GDD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Outline strengths and weaknesses in design documents and game prototype </a:t>
            </a:r>
            <a:r>
              <a:rPr lang="en-GB" b="0" i="0" dirty="0">
                <a:solidFill>
                  <a:srgbClr val="333333"/>
                </a:solidFill>
                <a:effectLst/>
                <a:latin typeface="Source Sans Pro" panose="020B0503030403020204" pitchFamily="34" charset="0"/>
              </a:rPr>
              <a:t>(GDD 4.1) &amp; </a:t>
            </a:r>
            <a:r>
              <a:rPr lang="en-GB" sz="1800" dirty="0">
                <a:effectLst/>
                <a:latin typeface="Tahoma" panose="020B0604030504040204" pitchFamily="34" charset="0"/>
                <a:ea typeface="Calibri" panose="020F0502020204030204" pitchFamily="34" charset="0"/>
              </a:rPr>
              <a:t>Suggest improvements to own work and performance (GDD 4.2)</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Q2. You must now review your game prototype by answering the questions below, whilst drawing on user feedback, your own self-assessment, and feedback from others.</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63</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2630262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Present a game prototype using a suitable format.</a:t>
            </a: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Q1. Present your game prototype to a group to obtain a critique (GDD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strengths and weaknesses in design documents and game prototype </a:t>
            </a:r>
            <a:r>
              <a:rPr lang="en-GB" b="0" i="0" dirty="0">
                <a:solidFill>
                  <a:srgbClr val="333333"/>
                </a:solidFill>
                <a:effectLst/>
                <a:latin typeface="Source Sans Pro" panose="020B0503030403020204" pitchFamily="34" charset="0"/>
              </a:rPr>
              <a:t>(GDD 4.1) &amp; </a:t>
            </a:r>
            <a:r>
              <a:rPr lang="en-GB" sz="1200" dirty="0">
                <a:effectLst/>
                <a:latin typeface="Tahoma" panose="020B0604030504040204" pitchFamily="34" charset="0"/>
                <a:ea typeface="Calibri" panose="020F0502020204030204" pitchFamily="34" charset="0"/>
              </a:rPr>
              <a:t>Suggest improvements to own work and performance (GDD 4.2)</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Q2. You must now review your game prototype by answering the questions below, whilst drawing on user feedback, your own self-assessment, and feedback from others.</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64</a:t>
            </a:fld>
            <a:endParaRPr lang="en-GB" dirty="0"/>
          </a:p>
        </p:txBody>
      </p:sp>
    </p:spTree>
    <p:extLst>
      <p:ext uri="{BB962C8B-B14F-4D97-AF65-F5344CB8AC3E}">
        <p14:creationId xmlns:p14="http://schemas.microsoft.com/office/powerpoint/2010/main" val="2401921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333333"/>
                </a:solidFill>
                <a:effectLst/>
                <a:latin typeface="Source Sans Pro" panose="020B0503030403020204" pitchFamily="34" charset="0"/>
              </a:rPr>
              <a:t>Assessment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rPr>
              <a:t>Present a game prototype using a suitable format.</a:t>
            </a:r>
            <a:endParaRPr lang="en-GB" sz="1800"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333333"/>
                </a:solidFill>
                <a:effectLst/>
                <a:latin typeface="Source Sans Pro" panose="020B0503030403020204" pitchFamily="34" charset="0"/>
              </a:rPr>
              <a:t>Q1. Present your game prototype to a group to obtain a critique (GDD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33333"/>
              </a:solidFill>
              <a:effectLst/>
              <a:latin typeface="Source Sans Pro" panose="020B0503030403020204" pitchFamily="34" charset="0"/>
            </a:endParaRPr>
          </a:p>
          <a:p>
            <a:endParaRPr lang="en-GB" sz="1800" b="1" dirty="0"/>
          </a:p>
          <a:p>
            <a:pPr marL="171450" indent="-171450">
              <a:buFont typeface="Arial" panose="020B0604020202020204" pitchFamily="34" charset="0"/>
              <a:buChar char="•"/>
            </a:pPr>
            <a:r>
              <a:rPr lang="en-GB" sz="1800" b="0" dirty="0"/>
              <a:t>Learner should include reflections on how well they worked to produce the design and prototype (strengths and areas for development).</a:t>
            </a:r>
          </a:p>
          <a:p>
            <a:pPr marL="171450" indent="-171450">
              <a:buFont typeface="Arial" panose="020B0604020202020204" pitchFamily="34" charset="0"/>
              <a:buChar char="•"/>
            </a:pPr>
            <a:endParaRPr lang="en-GB" sz="1800" b="0" dirty="0"/>
          </a:p>
          <a:p>
            <a:r>
              <a:rPr lang="en-GB" sz="1800" b="0" i="0" dirty="0">
                <a:solidFill>
                  <a:srgbClr val="000000"/>
                </a:solidFill>
                <a:effectLst/>
                <a:latin typeface="Source Sans Pro" panose="020B0503030403020204" pitchFamily="34" charset="0"/>
              </a:rPr>
              <a:t>The learner will refer to their Game documentation and think of an appropriate way to present their completed game to gauge group critique, collation of research, audience interaction/feedback to ensure they have provided effective communication of their initial design proposal and it met the requirements.</a:t>
            </a:r>
            <a:endParaRPr lang="en-GB" sz="18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912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5</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strengths and weaknesses in design documents and game prototype </a:t>
            </a:r>
            <a:r>
              <a:rPr lang="en-GB" b="0" i="0" dirty="0">
                <a:solidFill>
                  <a:srgbClr val="333333"/>
                </a:solidFill>
                <a:effectLst/>
                <a:latin typeface="Source Sans Pro" panose="020B0503030403020204" pitchFamily="34" charset="0"/>
              </a:rPr>
              <a:t>(GDD 4.1) &amp; </a:t>
            </a:r>
            <a:r>
              <a:rPr lang="en-GB" sz="1200" dirty="0">
                <a:effectLst/>
                <a:latin typeface="Tahoma" panose="020B0604030504040204" pitchFamily="34" charset="0"/>
                <a:ea typeface="Calibri" panose="020F0502020204030204" pitchFamily="34" charset="0"/>
              </a:rPr>
              <a:t>Suggest improvements to own work and performance (GDD 4.2)</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Q2. You must now review your game prototype by answering the questions below, whilst drawing on user feedback, your own self-assessment, and feedback from others.</a:t>
            </a:r>
            <a:endParaRPr lang="en-GB" b="0" i="0" dirty="0">
              <a:solidFill>
                <a:srgbClr val="333333"/>
              </a:solidFill>
              <a:effectLst/>
              <a:latin typeface="Source Sans Pro" panose="020B0503030403020204" pitchFamily="34" charset="0"/>
            </a:endParaRPr>
          </a:p>
          <a:p>
            <a:pPr algn="l" rtl="0" fontAlgn="base"/>
            <a:endParaRPr lang="en-GB" sz="1800" b="1" i="0" dirty="0">
              <a:solidFill>
                <a:srgbClr val="000000"/>
              </a:solidFill>
              <a:effectLst/>
              <a:latin typeface="Source Sans Pro" panose="020B0503030403020204" pitchFamily="34" charset="0"/>
            </a:endParaRPr>
          </a:p>
          <a:p>
            <a:pPr algn="l" rtl="0" fontAlgn="base"/>
            <a:r>
              <a:rPr lang="en-GB" sz="1800" b="1" i="0" dirty="0">
                <a:solidFill>
                  <a:srgbClr val="000000"/>
                </a:solidFill>
                <a:effectLst/>
                <a:latin typeface="Source Sans Pro" panose="020B0503030403020204" pitchFamily="34" charset="0"/>
              </a:rPr>
              <a:t>Outline strengths and weaknesses in design documents and game prototype. </a:t>
            </a:r>
            <a:r>
              <a:rPr lang="en-GB" sz="1800" b="0" i="0" dirty="0">
                <a:solidFill>
                  <a:srgbClr val="000000"/>
                </a:solidFill>
                <a:effectLst/>
                <a:latin typeface="Source Sans Pro" panose="020B0503030403020204" pitchFamily="34" charset="0"/>
              </a:rPr>
              <a:t>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Source Sans Pro" panose="020B0503030403020204" pitchFamily="34" charset="0"/>
              </a:rPr>
              <a:t>  </a:t>
            </a:r>
            <a:endParaRPr lang="en-GB" sz="1800" b="0" i="0" dirty="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n-GB" b="0" dirty="0"/>
              <a:t>Tutor to lead a discussion on how to approach these criteria</a:t>
            </a:r>
          </a:p>
          <a:p>
            <a:pPr marL="171450" indent="-171450" algn="l" rtl="0" fontAlgn="base">
              <a:buFont typeface="Arial" panose="020B0604020202020204" pitchFamily="34" charset="0"/>
              <a:buChar char="•"/>
            </a:pPr>
            <a:endParaRPr lang="en-GB" b="0" dirty="0"/>
          </a:p>
          <a:p>
            <a:pPr marL="171450" indent="-171450" algn="l" rtl="0" fontAlgn="base">
              <a:buFont typeface="Arial" panose="020B0604020202020204" pitchFamily="34" charset="0"/>
              <a:buChar char="•"/>
            </a:pPr>
            <a:r>
              <a:rPr lang="en-GB" b="0" dirty="0"/>
              <a:t>This can be done demonstrating the game/prototype to small groups and then have their peers complete feedback questionnaires to Evaluate the Game/Project questionnaires and gauge results from the tutor on their reflection of the finished game in relation to the Game Proposal </a:t>
            </a:r>
          </a:p>
          <a:p>
            <a:pPr algn="l" rtl="0" fontAlgn="base"/>
            <a:endParaRPr lang="en-GB" b="0" dirty="0"/>
          </a:p>
          <a:p>
            <a:r>
              <a:rPr lang="en-GB" b="1" dirty="0"/>
              <a:t> Suggest improvements to own work and performance. </a:t>
            </a:r>
          </a:p>
          <a:p>
            <a:endParaRPr lang="en-GB" dirty="0"/>
          </a:p>
          <a:p>
            <a:pPr marL="171450" indent="-171450">
              <a:buFont typeface="Arial" panose="020B0604020202020204" pitchFamily="34" charset="0"/>
              <a:buChar char="•"/>
            </a:pPr>
            <a:r>
              <a:rPr lang="en-GB" dirty="0"/>
              <a:t>They should take into account: user feedback, own self-assessment, feedback from others (peers, tutors).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Suggested improvements to own work and performance: more efficient or effective ways of working, ways to improve the design and prototype, develop own digital skills (graphics, presentation, etc).</a:t>
            </a:r>
          </a:p>
          <a:p>
            <a:endParaRPr lang="en-GB" dirty="0"/>
          </a:p>
          <a:p>
            <a:r>
              <a:rPr lang="en-GB" dirty="0"/>
              <a:t>The information will be collated and evaluated in an appropriate format (Scale 1 – 10) and feedback received from peers and tutor, identify any significant areas that can be improved. All evidence can be submitted to the VLE for verification of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6495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Q1. Present your game prototype to a group to obtain a critique (GDD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Q2. </a:t>
            </a:r>
            <a:r>
              <a:rPr lang="en-GB" sz="1200" b="0" dirty="0">
                <a:effectLst/>
                <a:latin typeface="Tahoma" panose="020B0604030504040204" pitchFamily="34" charset="0"/>
                <a:ea typeface="Calibri" panose="020F0502020204030204" pitchFamily="34" charset="0"/>
                <a:cs typeface="Times New Roman" panose="02020603050405020304" pitchFamily="18" charset="0"/>
              </a:rPr>
              <a:t>Outline strengths and weaknesses in design documents and game prototype.</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b="0" i="0" dirty="0">
                <a:solidFill>
                  <a:srgbClr val="333333"/>
                </a:solidFill>
                <a:effectLst/>
                <a:latin typeface="Source Sans Pro" panose="020B0503030403020204" pitchFamily="34" charset="0"/>
              </a:rPr>
              <a:t>(GDD 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       </a:t>
            </a:r>
            <a:r>
              <a:rPr lang="en-GB" sz="1200" b="0" dirty="0">
                <a:effectLst/>
                <a:latin typeface="Tahoma" panose="020B0604030504040204" pitchFamily="34" charset="0"/>
                <a:ea typeface="Calibri" panose="020F0502020204030204" pitchFamily="34" charset="0"/>
              </a:rPr>
              <a:t>Suggest improvements to own work and performance. (GDD 4.2)</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3136E8D2-CFE5-405B-8202-96311779AEA3}" type="slidenum">
              <a:rPr lang="en-GB" smtClean="0"/>
              <a:t>67</a:t>
            </a:fld>
            <a:endParaRPr lang="en-GB" dirty="0"/>
          </a:p>
        </p:txBody>
      </p:sp>
    </p:spTree>
    <p:extLst>
      <p:ext uri="{BB962C8B-B14F-4D97-AF65-F5344CB8AC3E}">
        <p14:creationId xmlns:p14="http://schemas.microsoft.com/office/powerpoint/2010/main" val="8701032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Jamboard</a:t>
            </a:r>
            <a:r>
              <a:rPr lang="en-GB" dirty="0"/>
              <a:t> activity – 20minutes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Identify an everyday algorithm you use in daily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Top programming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you name 3 data types and their 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you name 3 games, one each for education, entertainment and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a logical structure? Can you name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2291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69</a:t>
            </a:fld>
            <a:endParaRPr lang="en-GB" dirty="0"/>
          </a:p>
        </p:txBody>
      </p:sp>
    </p:spTree>
    <p:extLst>
      <p:ext uri="{BB962C8B-B14F-4D97-AF65-F5344CB8AC3E}">
        <p14:creationId xmlns:p14="http://schemas.microsoft.com/office/powerpoint/2010/main" val="374499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Nearpod activity</a:t>
            </a:r>
          </a:p>
          <a:p>
            <a:endParaRPr lang="en-GB"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Describe computer game types and platforms.</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0" i="0" dirty="0">
                <a:solidFill>
                  <a:srgbClr val="333333"/>
                </a:solidFill>
                <a:effectLst/>
                <a:latin typeface="Source Sans Pro" panose="020B0503030403020204" pitchFamily="34" charset="0"/>
              </a:rPr>
              <a:t>GDD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Describe two or more computer game types and two or more platforms.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p>
          <a:p>
            <a:r>
              <a:rPr lang="en-GB" sz="1800" b="1" dirty="0"/>
              <a:t>Links </a:t>
            </a:r>
            <a:r>
              <a:rPr lang="en-GB" sz="2800" dirty="0">
                <a:hlinkClick r:id="rId3"/>
              </a:rPr>
              <a:t>What are the Best Platforms for Video Games? | </a:t>
            </a:r>
            <a:r>
              <a:rPr lang="en-GB" sz="2800" dirty="0" err="1">
                <a:hlinkClick r:id="rId3"/>
              </a:rPr>
              <a:t>Starloop</a:t>
            </a:r>
            <a:r>
              <a:rPr lang="en-GB" sz="2800" dirty="0">
                <a:hlinkClick r:id="rId3"/>
              </a:rPr>
              <a:t> Studios</a:t>
            </a:r>
            <a:endParaRPr lang="en-GB" sz="2800" dirty="0"/>
          </a:p>
          <a:p>
            <a:r>
              <a:rPr lang="en-GB" sz="1800" dirty="0"/>
              <a:t>https://starloopstudios.com/what-are-the-best-platforms-for-video-games/</a:t>
            </a:r>
          </a:p>
          <a:p>
            <a:endParaRPr lang="en-GB" sz="1800" dirty="0"/>
          </a:p>
          <a:p>
            <a:pPr marL="228600" indent="-228600">
              <a:buFont typeface="+mj-lt"/>
              <a:buAutoNum type="arabicPeriod"/>
            </a:pPr>
            <a:r>
              <a:rPr lang="en-GB" sz="1800" dirty="0"/>
              <a:t>PC</a:t>
            </a:r>
          </a:p>
          <a:p>
            <a:pPr marL="228600" indent="-228600">
              <a:buFont typeface="+mj-lt"/>
              <a:buAutoNum type="arabicPeriod"/>
            </a:pPr>
            <a:r>
              <a:rPr lang="en-GB" sz="1800" dirty="0"/>
              <a:t>TABLETS</a:t>
            </a:r>
          </a:p>
          <a:p>
            <a:pPr marL="228600" indent="-228600">
              <a:buFont typeface="+mj-lt"/>
              <a:buAutoNum type="arabicPeriod"/>
            </a:pPr>
            <a:r>
              <a:rPr lang="en-GB" sz="1800" dirty="0"/>
              <a:t>CONSOLES</a:t>
            </a:r>
          </a:p>
          <a:p>
            <a:pPr marL="228600" indent="-228600">
              <a:buFont typeface="+mj-lt"/>
              <a:buAutoNum type="arabicPeriod"/>
            </a:pPr>
            <a:r>
              <a:rPr lang="en-GB" sz="1800" dirty="0"/>
              <a:t>MOBILE</a:t>
            </a:r>
          </a:p>
          <a:p>
            <a:pPr marL="228600" indent="-228600">
              <a:buFont typeface="+mj-lt"/>
              <a:buAutoNum type="arabicPeriod"/>
            </a:pPr>
            <a:r>
              <a:rPr lang="en-GB" sz="1800" dirty="0"/>
              <a:t>VIRTUAL REALITY</a:t>
            </a:r>
          </a:p>
          <a:p>
            <a:pPr marL="228600" indent="-228600">
              <a:buFont typeface="+mj-lt"/>
              <a:buAutoNum type="arabicPeriod"/>
            </a:pPr>
            <a:r>
              <a:rPr lang="en-GB" sz="1800" dirty="0"/>
              <a:t>ARCADE</a:t>
            </a:r>
          </a:p>
          <a:p>
            <a:pPr marL="228600" indent="-228600">
              <a:buFont typeface="+mj-lt"/>
              <a:buAutoNum type="arabicPeriod"/>
            </a:pPr>
            <a:r>
              <a:rPr lang="en-GB" sz="1800" dirty="0"/>
              <a:t>TELEVISION</a:t>
            </a:r>
          </a:p>
          <a:p>
            <a:pPr marL="228600" indent="-228600">
              <a:buFont typeface="+mj-lt"/>
              <a:buAutoNum type="arabicPeriod"/>
            </a:pPr>
            <a:r>
              <a:rPr lang="en-GB" sz="1800" dirty="0"/>
              <a:t>WEB BROWSER</a:t>
            </a:r>
          </a:p>
          <a:p>
            <a:pPr marL="228600" indent="-228600">
              <a:buFont typeface="+mj-lt"/>
              <a:buAutoNum type="arabicPeriod"/>
            </a:pPr>
            <a:r>
              <a:rPr lang="en-GB" sz="1800" dirty="0"/>
              <a:t>STREAMING</a:t>
            </a:r>
          </a:p>
          <a:p>
            <a:pPr marL="228600" indent="-228600">
              <a:buFont typeface="+mj-lt"/>
              <a:buAutoNum type="arabicPeriod"/>
            </a:pPr>
            <a:endParaRPr lang="en-GB" sz="1800" dirty="0"/>
          </a:p>
          <a:p>
            <a:pPr marL="0" indent="0">
              <a:buFont typeface="+mj-lt"/>
              <a:buNone/>
            </a:pPr>
            <a:r>
              <a:rPr lang="en-GB" sz="1800" b="1" dirty="0"/>
              <a:t>What platforms can I play games on?</a:t>
            </a:r>
          </a:p>
          <a:p>
            <a:pPr marL="0" indent="0">
              <a:buFont typeface="+mj-lt"/>
              <a:buNone/>
            </a:pPr>
            <a:endParaRPr lang="en-GB" sz="1800" b="1" dirty="0"/>
          </a:p>
          <a:p>
            <a:r>
              <a:rPr lang="en-GB" sz="1800" b="1" dirty="0">
                <a:effectLst/>
              </a:rPr>
              <a:t>A Guide to the Different Types of Video Game Platforms</a:t>
            </a:r>
          </a:p>
          <a:p>
            <a:endParaRPr lang="en-GB" sz="1800" dirty="0">
              <a:effectLst/>
            </a:endParaRPr>
          </a:p>
          <a:p>
            <a:r>
              <a:rPr lang="en-GB" sz="1800" dirty="0">
                <a:effectLst/>
              </a:rPr>
              <a:t>Video games have evolved a lot since their inception—in both how they look and how they’re played. With every passing year, the variety of video game platforms expands. These platforms give gamers different experiences: some virtually catapult you into a fictional world, while others are simpler and better for gaming on the go. To gain a better understanding of the many gaming experiences now available, here’s a guide to some of the different types of video game platforms.</a:t>
            </a:r>
          </a:p>
          <a:p>
            <a:endParaRPr lang="en-GB" sz="1800" dirty="0">
              <a:effectLst/>
            </a:endParaRPr>
          </a:p>
          <a:p>
            <a:r>
              <a:rPr lang="en-GB" sz="1800" b="1" dirty="0">
                <a:effectLst/>
              </a:rPr>
              <a:t>PC</a:t>
            </a:r>
          </a:p>
          <a:p>
            <a:r>
              <a:rPr lang="en-GB" sz="1800" dirty="0">
                <a:effectLst/>
              </a:rPr>
              <a:t>PC gaming is one of the best and oldest ways to experience video games. Playing on a PC has many advantages, including higher-quality visuals and more versatility. More often than not, game visuals are more superior on a PC than on a gaming console—PC gaming allows for more customization via various accessories</a:t>
            </a:r>
            <a:r>
              <a:rPr lang="en-GB" sz="1800" b="0" u="none" dirty="0">
                <a:solidFill>
                  <a:schemeClr val="bg1"/>
                </a:solidFill>
                <a:effectLst/>
              </a:rPr>
              <a:t> and options that can enhance your experience. For example, you can use your keyboard and mouse for gameplay, but you also have the option to use a controller. PC gaming also gives you a wider variety of games to play, like the ones available through programs such as Steam. Certain games, such as </a:t>
            </a:r>
            <a:r>
              <a:rPr lang="en-GB" sz="1800" b="0" i="1" u="none" dirty="0">
                <a:solidFill>
                  <a:schemeClr val="bg1"/>
                </a:solidFill>
                <a:effectLst/>
              </a:rPr>
              <a:t>World of Warcraft</a:t>
            </a:r>
            <a:r>
              <a:rPr lang="en-GB" sz="1800" b="0" u="none" dirty="0">
                <a:solidFill>
                  <a:schemeClr val="bg1"/>
                </a:solidFill>
                <a:effectLst/>
              </a:rPr>
              <a:t> and </a:t>
            </a:r>
            <a:r>
              <a:rPr lang="en-GB" sz="1800" b="0" i="1" u="none" dirty="0">
                <a:solidFill>
                  <a:schemeClr val="bg1"/>
                </a:solidFill>
                <a:effectLst/>
              </a:rPr>
              <a:t>League of Legends</a:t>
            </a:r>
            <a:r>
              <a:rPr lang="en-GB" sz="1800" b="0" u="none" dirty="0">
                <a:solidFill>
                  <a:schemeClr val="bg1"/>
                </a:solidFill>
                <a:effectLst/>
              </a:rPr>
              <a:t>, are also only available on PCs.</a:t>
            </a:r>
          </a:p>
          <a:p>
            <a:endParaRPr lang="en-GB" sz="1800" b="0" u="none" dirty="0">
              <a:solidFill>
                <a:schemeClr val="bg1"/>
              </a:solidFill>
              <a:effectLst/>
            </a:endParaRPr>
          </a:p>
          <a:p>
            <a:r>
              <a:rPr lang="en-GB" sz="1800" b="1" u="none" dirty="0">
                <a:solidFill>
                  <a:schemeClr val="bg1"/>
                </a:solidFill>
                <a:effectLst/>
              </a:rPr>
              <a:t>Consoles</a:t>
            </a:r>
          </a:p>
          <a:p>
            <a:r>
              <a:rPr lang="en-GB" sz="1800" b="0" u="none" dirty="0">
                <a:solidFill>
                  <a:schemeClr val="bg1"/>
                </a:solidFill>
                <a:effectLst/>
              </a:rPr>
              <a:t>Video game consoles from Microsoft, Sony, and Nintendo have been leading the way in gaming platforms for years now. In fact, a recent </a:t>
            </a:r>
            <a:r>
              <a:rPr lang="en-GB" sz="1800" b="0" u="none" dirty="0" err="1">
                <a:solidFill>
                  <a:schemeClr val="bg1"/>
                </a:solidFill>
                <a:effectLst/>
              </a:rPr>
              <a:t>studyfrom</a:t>
            </a:r>
            <a:r>
              <a:rPr lang="en-GB" sz="1800" b="0" u="none" dirty="0">
                <a:solidFill>
                  <a:schemeClr val="bg1"/>
                </a:solidFill>
                <a:effectLst/>
              </a:rPr>
              <a:t> the Pew Research </a:t>
            </a:r>
            <a:r>
              <a:rPr lang="en-GB" sz="1800" b="0" u="none" dirty="0" err="1">
                <a:solidFill>
                  <a:schemeClr val="bg1"/>
                </a:solidFill>
                <a:effectLst/>
              </a:rPr>
              <a:t>Center</a:t>
            </a:r>
            <a:r>
              <a:rPr lang="en-GB" sz="1800" b="0" u="none" dirty="0">
                <a:solidFill>
                  <a:schemeClr val="bg1"/>
                </a:solidFill>
                <a:effectLst/>
              </a:rPr>
              <a:t> states that “84% of teens say they have… access to a game console at home.” Gaming consoles are a bit easier to use compared to PCs because console games are commonly played with controllers. While many companies are already developing next-gen consoles, Sony and Nintendo have also brought back classic consoles in miniature form, such as the NES Classic.  </a:t>
            </a:r>
          </a:p>
          <a:p>
            <a:endParaRPr lang="en-GB" sz="1800" dirty="0">
              <a:effectLst/>
            </a:endParaRPr>
          </a:p>
          <a:p>
            <a:r>
              <a:rPr lang="en-GB" sz="1800" b="1" dirty="0">
                <a:effectLst/>
              </a:rPr>
              <a:t>Mobile</a:t>
            </a:r>
          </a:p>
          <a:p>
            <a:r>
              <a:rPr lang="en-GB" sz="1800" dirty="0">
                <a:effectLst/>
              </a:rPr>
              <a:t>A recent trend in gaming is the increased development of games for mobile phones and tablets. Most people today carry a smartphone with gaming capabilities; the games available on mobile devices range across all different types of genres. This is an area on which the gaming industry has recently capitalized with popular titles such as </a:t>
            </a:r>
            <a:r>
              <a:rPr lang="en-GB" sz="1800" i="1" dirty="0">
                <a:effectLst/>
              </a:rPr>
              <a:t>Clash of Clans</a:t>
            </a:r>
            <a:r>
              <a:rPr lang="en-GB" sz="1800" dirty="0">
                <a:effectLst/>
              </a:rPr>
              <a:t>, </a:t>
            </a:r>
            <a:r>
              <a:rPr lang="en-GB" sz="1800" i="1" dirty="0">
                <a:effectLst/>
              </a:rPr>
              <a:t>Fortnite</a:t>
            </a:r>
            <a:r>
              <a:rPr lang="en-GB" sz="1800" dirty="0">
                <a:effectLst/>
              </a:rPr>
              <a:t>, and </a:t>
            </a:r>
            <a:r>
              <a:rPr lang="en-GB" sz="1800" i="1" dirty="0">
                <a:effectLst/>
              </a:rPr>
              <a:t>Angry Birds</a:t>
            </a:r>
            <a:r>
              <a:rPr lang="en-GB" sz="1800" dirty="0">
                <a:effectLst/>
              </a:rPr>
              <a:t>. In recent years, mobile gaming has also taken advantage of augmented reality with interactive games such as </a:t>
            </a:r>
            <a:r>
              <a:rPr lang="en-GB" sz="1800" i="1" dirty="0">
                <a:effectLst/>
              </a:rPr>
              <a:t>Pokémon Go</a:t>
            </a:r>
            <a:r>
              <a:rPr lang="en-GB" sz="1800" dirty="0">
                <a:effectLst/>
              </a:rPr>
              <a:t> and the newly-released </a:t>
            </a:r>
            <a:r>
              <a:rPr lang="en-GB" sz="1800" i="1" dirty="0">
                <a:effectLst/>
              </a:rPr>
              <a:t>Harry Potter: Wizards Unite</a:t>
            </a:r>
            <a:r>
              <a:rPr lang="en-GB" sz="1800" dirty="0">
                <a:effectLst/>
              </a:rPr>
              <a:t>.</a:t>
            </a:r>
          </a:p>
          <a:p>
            <a:endParaRPr lang="en-GB" sz="1800" dirty="0">
              <a:effectLst/>
            </a:endParaRPr>
          </a:p>
          <a:p>
            <a:r>
              <a:rPr lang="en-GB" sz="1800" b="1" dirty="0">
                <a:effectLst/>
              </a:rPr>
              <a:t>Virtual Reality</a:t>
            </a:r>
          </a:p>
          <a:p>
            <a:r>
              <a:rPr lang="en-GB" sz="1800" dirty="0">
                <a:effectLst/>
              </a:rPr>
              <a:t>Aside from mobile gaming, the gaming industry also continues to push virtual reality forward, making huge strides in the platform. VR puts you in the middle of a virtual world, and it’s one of the most immersive gaming experiences available at the moment. VR requires you to put on a headset, which allows you to see the virtual world; Oculus, Sony, HTC, Samsung, and more brands offer many different types of VR headsets. You’ll also use controls that allow you to “move around” in the virtual world. To use VR safely, make sure you have enough physical space. VR is a gaming platform that may have the most potential beyond gaming, and we’ll continue to see it move forward for years to come.</a:t>
            </a:r>
          </a:p>
          <a:p>
            <a:endParaRPr lang="en-GB" sz="1800" dirty="0">
              <a:effectLst/>
            </a:endParaRPr>
          </a:p>
          <a:p>
            <a:r>
              <a:rPr lang="en-GB" sz="1800" b="1" dirty="0">
                <a:effectLst/>
              </a:rPr>
              <a:t>Arcade</a:t>
            </a:r>
          </a:p>
          <a:p>
            <a:r>
              <a:rPr lang="en-GB" sz="1800" dirty="0">
                <a:effectLst/>
              </a:rPr>
              <a:t>Arcade games may seem like a dying gaming platform, but this is far from the case. The thirst for nostalgia has never been greater, and nothing quenches that thirst like arcade gaming. With games such as </a:t>
            </a:r>
            <a:r>
              <a:rPr lang="en-GB" sz="1800" i="1" dirty="0">
                <a:effectLst/>
              </a:rPr>
              <a:t>Pacman</a:t>
            </a:r>
            <a:r>
              <a:rPr lang="en-GB" sz="1800" dirty="0">
                <a:effectLst/>
              </a:rPr>
              <a:t>, </a:t>
            </a:r>
            <a:r>
              <a:rPr lang="en-GB" sz="1800" i="1" dirty="0">
                <a:effectLst/>
              </a:rPr>
              <a:t>Donkey Kong</a:t>
            </a:r>
            <a:r>
              <a:rPr lang="en-GB" sz="1800" dirty="0">
                <a:effectLst/>
              </a:rPr>
              <a:t>, </a:t>
            </a:r>
            <a:r>
              <a:rPr lang="en-GB" sz="1800" i="1" dirty="0" err="1">
                <a:effectLst/>
              </a:rPr>
              <a:t>Galaga</a:t>
            </a:r>
            <a:r>
              <a:rPr lang="en-GB" sz="1800" dirty="0">
                <a:effectLst/>
              </a:rPr>
              <a:t>, and more, this platform was the most popular way to game in the 80s. Back then, people typically had to visit local arcades, restaurants, or movie </a:t>
            </a:r>
            <a:r>
              <a:rPr lang="en-GB" sz="1800" dirty="0" err="1">
                <a:effectLst/>
              </a:rPr>
              <a:t>theaters</a:t>
            </a:r>
            <a:r>
              <a:rPr lang="en-GB" sz="1800" dirty="0">
                <a:effectLst/>
              </a:rPr>
              <a:t> to get their gaming in. Arcade games typically feature a large machine built for one game. These games are still in production today and are present in entertainment </a:t>
            </a:r>
            <a:r>
              <a:rPr lang="en-GB" sz="1800" dirty="0" err="1">
                <a:effectLst/>
              </a:rPr>
              <a:t>centers</a:t>
            </a:r>
            <a:r>
              <a:rPr lang="en-GB" sz="1800" dirty="0">
                <a:effectLst/>
              </a:rPr>
              <a:t> such as Dave &amp; Busters and Main Event. You can also buy an arcade station for yourself and build a collection of your own.</a:t>
            </a:r>
          </a:p>
          <a:p>
            <a:endParaRPr lang="en-GB" sz="1800" dirty="0">
              <a:effectLst/>
            </a:endParaRPr>
          </a:p>
          <a:p>
            <a:r>
              <a:rPr lang="en-GB" sz="1800" b="1" dirty="0">
                <a:effectLst/>
              </a:rPr>
              <a:t>Television</a:t>
            </a:r>
          </a:p>
          <a:p>
            <a:r>
              <a:rPr lang="en-GB" sz="1800" dirty="0">
                <a:effectLst/>
              </a:rPr>
              <a:t>An often-overlooked way to play video games is on a television. If you own a smart TV, you can actually download games and play without a console. While every smart TV is different, most of them offer app stores where you can download these games in the same way you would download a mobile game. To play these games, you may need to connect a gaming controller, but you get to enjoy some pretty cool games on a large TV display, which is more affordable than getting a console.</a:t>
            </a:r>
          </a:p>
          <a:p>
            <a:endParaRPr lang="en-GB" sz="1800" dirty="0">
              <a:effectLst/>
            </a:endParaRPr>
          </a:p>
          <a:p>
            <a:r>
              <a:rPr lang="en-GB" sz="1800" b="1" dirty="0">
                <a:effectLst/>
              </a:rPr>
              <a:t>Web Browser</a:t>
            </a:r>
          </a:p>
          <a:p>
            <a:r>
              <a:rPr lang="en-GB" sz="1800" dirty="0">
                <a:effectLst/>
              </a:rPr>
              <a:t>Another easy way to game is to simply use a web browser. Thousands of free games are available on the Internet, from games based on TV shows to classics such as </a:t>
            </a:r>
            <a:r>
              <a:rPr lang="en-GB" sz="1800" i="1" dirty="0">
                <a:effectLst/>
              </a:rPr>
              <a:t>RuneScape </a:t>
            </a:r>
            <a:r>
              <a:rPr lang="en-GB" sz="1800" dirty="0">
                <a:effectLst/>
              </a:rPr>
              <a:t>and </a:t>
            </a:r>
            <a:r>
              <a:rPr lang="en-GB" sz="1800" i="1" dirty="0" err="1">
                <a:effectLst/>
              </a:rPr>
              <a:t>FarmVille</a:t>
            </a:r>
            <a:r>
              <a:rPr lang="en-GB" sz="1800" dirty="0">
                <a:effectLst/>
              </a:rPr>
              <a:t>. There are also plenty of fun, educational games that can actually help with school, such as </a:t>
            </a:r>
            <a:r>
              <a:rPr lang="en-GB" sz="1800" i="1" dirty="0">
                <a:effectLst/>
              </a:rPr>
              <a:t>Lemonade Stand</a:t>
            </a:r>
            <a:r>
              <a:rPr lang="en-GB" sz="1800" dirty="0">
                <a:effectLst/>
              </a:rPr>
              <a:t>. The Internet might be the most accessible way for people of all ages to play games today.</a:t>
            </a:r>
          </a:p>
          <a:p>
            <a:endParaRPr lang="en-GB" sz="1800" dirty="0">
              <a:effectLst/>
            </a:endParaRPr>
          </a:p>
          <a:p>
            <a:r>
              <a:rPr lang="en-GB" sz="1800" b="1" dirty="0">
                <a:effectLst/>
              </a:rPr>
              <a:t>Streaming</a:t>
            </a:r>
          </a:p>
          <a:p>
            <a:r>
              <a:rPr lang="en-GB" sz="1800" dirty="0">
                <a:effectLst/>
              </a:rPr>
              <a:t>The final gaming platform in our list is one that is still a new, exciting concept. TV has been transitioning into streaming, and now video games are trying to do the same. In most cases, you have to download a game in order to get good quality—however, Google is looking to make gaming more like Netflix with its cloud gaming service, Stadia. Instead of housing games on one platform, Stadia allows you to game across many platforms by streaming the games in 4K. This would make video games the latest piece of technology to move into the cloud. This will also make gaming easier than ever before and allow you to play wherever you want with a monthly subscription.</a:t>
            </a:r>
          </a:p>
          <a:p>
            <a:r>
              <a:rPr lang="en-GB" sz="1800" dirty="0">
                <a:effectLst/>
              </a:rPr>
              <a:t> </a:t>
            </a:r>
          </a:p>
          <a:p>
            <a:r>
              <a:rPr lang="en-GB" sz="1800" dirty="0">
                <a:effectLst/>
              </a:rPr>
              <a:t>The many platforms that produce video game titles are vastly different from one another. This has allowed the gaming industry to thrive and provide consumers with many different options. This progression will only continue as games continue to advance at a rate faster than in any other entertainment medium.</a:t>
            </a:r>
          </a:p>
          <a:p>
            <a:endParaRPr lang="en-GB" sz="180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8697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B5405-369E-47F0-B971-265ACDE5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142D-09CE-4A78-A3FA-F888FB438CF4}"/>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Think about what we have discussed – what will be your focus for today? What do you want to achieve?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Source Sans Pro" panose="020B0503030403020204" pitchFamily="34" charset="0"/>
              </a:rPr>
              <a:t>Assessment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Present a game prototype using a suitable format.</a:t>
            </a:r>
            <a:endParaRPr lang="en-GB" b="1"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ource Sans Pro" panose="020B0503030403020204" pitchFamily="34" charset="0"/>
              </a:rPr>
              <a:t>Q1. Present your game prototype to a group to obtain a critique (GDD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Outline strengths and weaknesses in design documents and game prototype </a:t>
            </a:r>
            <a:r>
              <a:rPr lang="en-GB" b="0" i="0" dirty="0">
                <a:solidFill>
                  <a:srgbClr val="333333"/>
                </a:solidFill>
                <a:effectLst/>
                <a:latin typeface="Source Sans Pro" panose="020B0503030403020204" pitchFamily="34" charset="0"/>
              </a:rPr>
              <a:t>(GDD 4.1) &amp; </a:t>
            </a:r>
            <a:r>
              <a:rPr lang="en-GB" sz="1200" dirty="0">
                <a:effectLst/>
                <a:latin typeface="Tahoma" panose="020B0604030504040204" pitchFamily="34" charset="0"/>
                <a:ea typeface="Calibri" panose="020F0502020204030204" pitchFamily="34" charset="0"/>
              </a:rPr>
              <a:t>Suggest improvements to own work and performance (GDD 4.2)</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ahoma" panose="020B0604030504040204" pitchFamily="34" charset="0"/>
                <a:ea typeface="Calibri" panose="020F0502020204030204" pitchFamily="34" charset="0"/>
              </a:rPr>
              <a:t>Q2. You must now review your game prototype by answering the questions below, whilst drawing on user feedback, your own self-assessment, and feedback from others.</a:t>
            </a:r>
            <a:endParaRPr lang="en-GB" b="0" i="0" dirty="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E5AB4B59-4A17-468E-B16D-219832E217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CF768F-7997-477F-B621-C3C1CBF8E8C6}" type="slidenum">
              <a:t>70</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858566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Do learners have questions?</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b="1" dirty="0">
                <a:effectLst/>
                <a:latin typeface="Calibri" panose="020F0502020204030204" pitchFamily="34" charset="0"/>
                <a:ea typeface="Calibri" panose="020F0502020204030204" pitchFamily="34" charset="0"/>
                <a:cs typeface="Arial" panose="020B0604020202020204" pitchFamily="34" charset="0"/>
              </a:rPr>
              <a:t>Unit 2 Creative Industries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62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ahoma" panose="020B0604030504040204" pitchFamily="34" charset="0"/>
                <a:ea typeface="Calibri" panose="020F0502020204030204" pitchFamily="34" charset="0"/>
                <a:cs typeface="Times New Roman" panose="02020603050405020304" pitchFamily="18" charset="0"/>
              </a:rPr>
              <a:t>Describe computer game types and platforms.</a:t>
            </a:r>
            <a:r>
              <a:rPr lang="en-GB" sz="12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0" i="0" dirty="0">
                <a:solidFill>
                  <a:srgbClr val="333333"/>
                </a:solidFill>
                <a:effectLst/>
                <a:latin typeface="Source Sans Pro" panose="020B0503030403020204" pitchFamily="34" charset="0"/>
              </a:rPr>
              <a:t>GDD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ahoma" panose="020B0604030504040204" pitchFamily="34" charset="0"/>
                <a:ea typeface="Calibri" panose="020F0502020204030204" pitchFamily="34" charset="0"/>
                <a:cs typeface="Times New Roman" panose="02020603050405020304" pitchFamily="18" charset="0"/>
              </a:rPr>
              <a:t>Q1. Describe two or more computer game types and two or more platforms.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b="1" dirty="0"/>
          </a:p>
          <a:p>
            <a:r>
              <a:rPr lang="en-GB" sz="1800" b="1" dirty="0"/>
              <a:t>Introduce learners to Jamboard – tutorial https://youtu.be/uvvYRmT0YmI</a:t>
            </a:r>
          </a:p>
          <a:p>
            <a:endParaRPr lang="en-GB" sz="1800" b="1" dirty="0"/>
          </a:p>
          <a:p>
            <a:r>
              <a:rPr lang="en-GB" sz="1800" b="1" dirty="0"/>
              <a:t>What is a computer/video game?</a:t>
            </a:r>
          </a:p>
          <a:p>
            <a:endParaRPr lang="en-GB" sz="1800" dirty="0"/>
          </a:p>
          <a:p>
            <a:r>
              <a:rPr lang="en-GB" sz="1800" dirty="0"/>
              <a:t>An </a:t>
            </a:r>
            <a:r>
              <a:rPr lang="en-GB" sz="1800" b="1" dirty="0"/>
              <a:t>electronic game</a:t>
            </a:r>
            <a:r>
              <a:rPr lang="en-GB" sz="1800" dirty="0"/>
              <a:t> and </a:t>
            </a:r>
            <a:r>
              <a:rPr lang="en-GB" sz="1800" b="1" dirty="0"/>
              <a:t>video game</a:t>
            </a:r>
            <a:r>
              <a:rPr lang="en-GB" sz="1800" dirty="0"/>
              <a:t>, a </a:t>
            </a:r>
            <a:r>
              <a:rPr lang="en-GB" sz="1800" b="1" dirty="0"/>
              <a:t>computer game</a:t>
            </a:r>
            <a:r>
              <a:rPr lang="en-GB" sz="1800" dirty="0"/>
              <a:t> is software code designed to entertain or educate an individual. Today, computer gaming is a big business, and there are millions of different computer games enjoyed by people of all ages.</a:t>
            </a:r>
          </a:p>
          <a:p>
            <a:endParaRPr lang="en-GB" sz="1800" dirty="0"/>
          </a:p>
          <a:p>
            <a:r>
              <a:rPr lang="en-GB" sz="1800" b="1" dirty="0"/>
              <a:t>What are the genres of games?</a:t>
            </a:r>
          </a:p>
          <a:p>
            <a:endParaRPr lang="en-GB" sz="1800" b="1" dirty="0"/>
          </a:p>
          <a:p>
            <a:r>
              <a:rPr lang="en-GB" sz="1800" dirty="0"/>
              <a:t>There are many genres (types) of games available today. Below are the most popular genre of games in alphabetical order.</a:t>
            </a:r>
          </a:p>
          <a:p>
            <a:pPr marL="228600" indent="-228600">
              <a:buFont typeface="+mj-lt"/>
              <a:buAutoNum type="arabicPeriod"/>
            </a:pPr>
            <a:r>
              <a:rPr lang="en-GB" sz="1800" dirty="0"/>
              <a:t>Action</a:t>
            </a:r>
          </a:p>
          <a:p>
            <a:pPr marL="228600" indent="-228600">
              <a:buFont typeface="+mj-lt"/>
              <a:buAutoNum type="arabicPeriod"/>
            </a:pPr>
            <a:r>
              <a:rPr lang="en-GB" sz="1800" dirty="0"/>
              <a:t>Adventure</a:t>
            </a:r>
          </a:p>
          <a:p>
            <a:pPr marL="228600" indent="-228600">
              <a:buFont typeface="+mj-lt"/>
              <a:buAutoNum type="arabicPeriod"/>
            </a:pPr>
            <a:r>
              <a:rPr lang="en-GB" sz="1800" dirty="0"/>
              <a:t>Alternate reality game</a:t>
            </a:r>
          </a:p>
          <a:p>
            <a:pPr marL="228600" indent="-228600">
              <a:buFont typeface="+mj-lt"/>
              <a:buAutoNum type="arabicPeriod"/>
            </a:pPr>
            <a:r>
              <a:rPr lang="en-GB" sz="1800" dirty="0"/>
              <a:t>Augmented reality game</a:t>
            </a:r>
          </a:p>
          <a:p>
            <a:pPr marL="228600" indent="-228600">
              <a:buFont typeface="+mj-lt"/>
              <a:buAutoNum type="arabicPeriod"/>
            </a:pPr>
            <a:r>
              <a:rPr lang="en-GB" sz="1800" dirty="0"/>
              <a:t>Battle royale</a:t>
            </a:r>
          </a:p>
          <a:p>
            <a:pPr marL="228600" indent="-228600">
              <a:buFont typeface="+mj-lt"/>
              <a:buAutoNum type="arabicPeriod"/>
            </a:pPr>
            <a:r>
              <a:rPr lang="en-GB" sz="1800" dirty="0"/>
              <a:t>Educational games</a:t>
            </a:r>
          </a:p>
          <a:p>
            <a:pPr marL="228600" indent="-228600">
              <a:buFont typeface="+mj-lt"/>
              <a:buAutoNum type="arabicPeriod"/>
            </a:pPr>
            <a:r>
              <a:rPr lang="en-GB" sz="1800" dirty="0"/>
              <a:t>Fighting</a:t>
            </a:r>
          </a:p>
          <a:p>
            <a:pPr marL="228600" indent="-228600">
              <a:buFont typeface="+mj-lt"/>
              <a:buAutoNum type="arabicPeriod"/>
            </a:pPr>
            <a:r>
              <a:rPr lang="en-GB" sz="1800" dirty="0"/>
              <a:t>FPS (first-person shooter)</a:t>
            </a:r>
          </a:p>
          <a:p>
            <a:pPr marL="228600" indent="-228600">
              <a:buFont typeface="+mj-lt"/>
              <a:buAutoNum type="arabicPeriod"/>
            </a:pPr>
            <a:r>
              <a:rPr lang="en-GB" sz="1800" dirty="0"/>
              <a:t>Interactive fiction</a:t>
            </a:r>
          </a:p>
          <a:p>
            <a:pPr marL="228600" indent="-228600">
              <a:buFont typeface="+mj-lt"/>
              <a:buAutoNum type="arabicPeriod"/>
            </a:pPr>
            <a:r>
              <a:rPr lang="en-GB" sz="1800" dirty="0"/>
              <a:t>MMO (massively multiplayer online).</a:t>
            </a:r>
          </a:p>
          <a:p>
            <a:pPr marL="228600" indent="-228600">
              <a:buFont typeface="+mj-lt"/>
              <a:buAutoNum type="arabicPeriod"/>
            </a:pPr>
            <a:r>
              <a:rPr lang="en-GB" sz="1800" dirty="0"/>
              <a:t>MMORPG (massively-multiplayer online role-playing game).</a:t>
            </a:r>
          </a:p>
          <a:p>
            <a:pPr marL="228600" indent="-228600">
              <a:buFont typeface="+mj-lt"/>
              <a:buAutoNum type="arabicPeriod"/>
            </a:pPr>
            <a:r>
              <a:rPr lang="en-GB" sz="1800" dirty="0"/>
              <a:t>Open-world</a:t>
            </a:r>
          </a:p>
          <a:p>
            <a:pPr marL="228600" indent="-228600">
              <a:buFont typeface="+mj-lt"/>
              <a:buAutoNum type="arabicPeriod"/>
            </a:pPr>
            <a:r>
              <a:rPr lang="en-GB" sz="1800" dirty="0"/>
              <a:t>Pay-to-earn</a:t>
            </a:r>
          </a:p>
          <a:p>
            <a:pPr marL="228600" indent="-228600">
              <a:buFont typeface="+mj-lt"/>
              <a:buAutoNum type="arabicPeriod"/>
            </a:pPr>
            <a:r>
              <a:rPr lang="en-GB" sz="1800" dirty="0"/>
              <a:t>Pay-to-win</a:t>
            </a:r>
          </a:p>
          <a:p>
            <a:pPr marL="228600" indent="-228600">
              <a:buFont typeface="+mj-lt"/>
              <a:buAutoNum type="arabicPeriod"/>
            </a:pPr>
            <a:r>
              <a:rPr lang="en-GB" sz="1800" dirty="0"/>
              <a:t>Puzzle games</a:t>
            </a:r>
          </a:p>
          <a:p>
            <a:pPr marL="228600" indent="-228600">
              <a:buFont typeface="+mj-lt"/>
              <a:buAutoNum type="arabicPeriod"/>
            </a:pPr>
            <a:r>
              <a:rPr lang="en-GB" sz="1800" dirty="0"/>
              <a:t>Racing game (car game)</a:t>
            </a:r>
          </a:p>
          <a:p>
            <a:pPr marL="228600" indent="-228600">
              <a:buFont typeface="+mj-lt"/>
              <a:buAutoNum type="arabicPeriod"/>
            </a:pPr>
            <a:r>
              <a:rPr lang="en-GB" sz="1800" dirty="0"/>
              <a:t>RPG (role-playing game)</a:t>
            </a:r>
          </a:p>
          <a:p>
            <a:pPr marL="228600" indent="-228600">
              <a:buFont typeface="+mj-lt"/>
              <a:buAutoNum type="arabicPeriod"/>
            </a:pPr>
            <a:r>
              <a:rPr lang="en-GB" sz="1800" dirty="0"/>
              <a:t>RTS (real-time strategy)</a:t>
            </a:r>
          </a:p>
          <a:p>
            <a:pPr marL="228600" indent="-228600">
              <a:buFont typeface="+mj-lt"/>
              <a:buAutoNum type="arabicPeriod"/>
            </a:pPr>
            <a:r>
              <a:rPr lang="en-GB" sz="1800" dirty="0"/>
              <a:t>Sandbox</a:t>
            </a:r>
          </a:p>
          <a:p>
            <a:pPr marL="228600" indent="-228600">
              <a:buFont typeface="+mj-lt"/>
              <a:buAutoNum type="arabicPeriod"/>
            </a:pPr>
            <a:r>
              <a:rPr lang="en-GB" sz="1800" dirty="0"/>
              <a:t>Simulation</a:t>
            </a:r>
          </a:p>
          <a:p>
            <a:pPr marL="228600" indent="-228600">
              <a:buFont typeface="+mj-lt"/>
              <a:buAutoNum type="arabicPeriod"/>
            </a:pPr>
            <a:r>
              <a:rPr lang="en-GB" sz="1800" dirty="0"/>
              <a:t>Sports</a:t>
            </a:r>
          </a:p>
          <a:p>
            <a:pPr marL="228600" indent="-228600">
              <a:buFont typeface="+mj-lt"/>
              <a:buAutoNum type="arabicPeriod"/>
            </a:pPr>
            <a:r>
              <a:rPr lang="en-GB" sz="1800" dirty="0"/>
              <a:t>Third-person shooter</a:t>
            </a:r>
          </a:p>
          <a:p>
            <a:pPr marL="228600" indent="-228600">
              <a:buFont typeface="+mj-lt"/>
              <a:buAutoNum type="arabicPeriod"/>
            </a:pPr>
            <a:r>
              <a:rPr lang="en-GB" sz="1800" dirty="0"/>
              <a:t>Turn-based strategy</a:t>
            </a:r>
          </a:p>
          <a:p>
            <a:endParaRPr lang="en-GB" sz="1800" dirty="0"/>
          </a:p>
          <a:p>
            <a:r>
              <a:rPr lang="en-GB" sz="1800" b="1" dirty="0"/>
              <a:t>For more detail</a:t>
            </a:r>
          </a:p>
          <a:p>
            <a:endParaRPr lang="en-GB" sz="1800" dirty="0"/>
          </a:p>
          <a:p>
            <a:r>
              <a:rPr lang="en-GB" sz="1800" dirty="0"/>
              <a:t>https://www.tech21century.com/types-of-computer-video-games/#:~:text=17%20Types%20of%20Popular%20Computer%20Video%20Games%20Genres,Survival%20Games%2016%20City-Building%20Games%2017%20Racing%20Games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6E8D2-CFE5-405B-8202-96311779A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93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36E8D2-CFE5-405B-8202-96311779AEA3}" type="slidenum">
              <a:rPr lang="en-GB" smtClean="0"/>
              <a:t>9</a:t>
            </a:fld>
            <a:endParaRPr lang="en-GB" dirty="0"/>
          </a:p>
        </p:txBody>
      </p:sp>
    </p:spTree>
    <p:extLst>
      <p:ext uri="{BB962C8B-B14F-4D97-AF65-F5344CB8AC3E}">
        <p14:creationId xmlns:p14="http://schemas.microsoft.com/office/powerpoint/2010/main" val="275257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10E4-60F0-134A-9E5C-9D570CF6A9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706540-F3F9-BC43-9A61-0CCA92A0D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2DBC4-2035-FE47-BF08-0BD6CB5452C8}"/>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5" name="Footer Placeholder 4">
            <a:extLst>
              <a:ext uri="{FF2B5EF4-FFF2-40B4-BE49-F238E27FC236}">
                <a16:creationId xmlns:a16="http://schemas.microsoft.com/office/drawing/2014/main" id="{875B8225-89F6-844F-9E43-F55955506B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FB93F-D8F3-2942-B946-5CAAAAECFE90}"/>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137277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BD75-1239-B94B-AEC0-F598288A56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9A73E-7AC6-684F-9251-A531CB2B56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65B10-786A-EA4A-B93D-6BEB301EBFC5}"/>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5" name="Footer Placeholder 4">
            <a:extLst>
              <a:ext uri="{FF2B5EF4-FFF2-40B4-BE49-F238E27FC236}">
                <a16:creationId xmlns:a16="http://schemas.microsoft.com/office/drawing/2014/main" id="{6A700BFE-902F-114D-92F2-5E6A99B4A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04195-D55B-7347-91BC-78CC93A9E1CA}"/>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346097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D57351-B588-B242-96DA-6EF9C1F3CC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014104-8434-1E46-AE0C-92E38B7E5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594A-AE9D-5B4B-8054-E884C41638C8}"/>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5" name="Footer Placeholder 4">
            <a:extLst>
              <a:ext uri="{FF2B5EF4-FFF2-40B4-BE49-F238E27FC236}">
                <a16:creationId xmlns:a16="http://schemas.microsoft.com/office/drawing/2014/main" id="{4F837AFC-F111-5643-8149-D95DAA2012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09FA04-1A61-304B-BAB3-2AD04EC9C0ED}"/>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56407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DA0D-657B-4844-BDE0-228AC16F9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95868C-307C-734A-A863-267FD3A9B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38730-0D39-6447-A386-6E5DE766A732}"/>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5" name="Footer Placeholder 4">
            <a:extLst>
              <a:ext uri="{FF2B5EF4-FFF2-40B4-BE49-F238E27FC236}">
                <a16:creationId xmlns:a16="http://schemas.microsoft.com/office/drawing/2014/main" id="{24695BDC-DFAC-FE4C-B630-280A7CE7D5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02BB3B-B989-F942-8DCF-D259A4E038FF}"/>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263456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BB59-9E6A-1C49-A5F5-2B8D85E088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0C226-E045-434A-BF12-E66CAD6D3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72B2BF-E55F-5A48-A5BF-AC28ECE3FD06}"/>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5" name="Footer Placeholder 4">
            <a:extLst>
              <a:ext uri="{FF2B5EF4-FFF2-40B4-BE49-F238E27FC236}">
                <a16:creationId xmlns:a16="http://schemas.microsoft.com/office/drawing/2014/main" id="{264ECA72-DCB6-2547-8824-62C1343912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815BE0-AC18-1B4F-911D-C74EC0BCEF62}"/>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1525608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63FD-97E8-DD41-9EC8-D8282BF6B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956A8-21B3-8644-9A6B-92EE198EE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5FACF-B60D-AB47-9A23-AD0572A7F3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D70E80-970B-2144-9AFA-C3E2CF5CF305}"/>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6" name="Footer Placeholder 5">
            <a:extLst>
              <a:ext uri="{FF2B5EF4-FFF2-40B4-BE49-F238E27FC236}">
                <a16:creationId xmlns:a16="http://schemas.microsoft.com/office/drawing/2014/main" id="{3F9ED663-C4D9-FC48-93A3-39667AC225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C14C57-E80E-2F44-919C-36A044D12BF5}"/>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44599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2B65-A754-A74A-B715-BAF94BBF6B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FBC4C-4FF2-C742-BBFC-44AC2C67E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8E486-FFC8-4245-9C91-17F9BF054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080596-14A9-794F-991B-709B291D9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B09C5B-F980-8C47-B1ED-CA5F624BC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879556-44FA-7148-B8D8-1ACCBC93DDAC}"/>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8" name="Footer Placeholder 7">
            <a:extLst>
              <a:ext uri="{FF2B5EF4-FFF2-40B4-BE49-F238E27FC236}">
                <a16:creationId xmlns:a16="http://schemas.microsoft.com/office/drawing/2014/main" id="{436034BF-D8E0-8349-AB1D-A8935BE121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9F7DBAD-DFD5-154C-BEBF-913B940C7C89}"/>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305157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A8CA-04E5-2E48-B468-0DA9E93592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2330E4-A479-674C-A7EC-C4D96CD1CE57}"/>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4" name="Footer Placeholder 3">
            <a:extLst>
              <a:ext uri="{FF2B5EF4-FFF2-40B4-BE49-F238E27FC236}">
                <a16:creationId xmlns:a16="http://schemas.microsoft.com/office/drawing/2014/main" id="{29DA1AA5-D98D-9540-8EBA-34A6AB32B2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50E7FD-CBE5-2646-A1BD-6BDDD19BF8A7}"/>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352579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12A90-54A2-A042-BBD7-6B90A864C229}"/>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3" name="Footer Placeholder 2">
            <a:extLst>
              <a:ext uri="{FF2B5EF4-FFF2-40B4-BE49-F238E27FC236}">
                <a16:creationId xmlns:a16="http://schemas.microsoft.com/office/drawing/2014/main" id="{BE223A8B-03C2-A141-AA7E-BA914D4237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35599BE-A57B-D649-B36B-DB903E0E676B}"/>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236212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DB41-77D9-5E48-B633-ADDFB4D25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CE7BD0-EC71-744A-BA83-2778E524B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C5B7C6-9E29-3346-AA0E-E58705BAB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A748-C7C7-9D46-B27F-EA5C97579A63}"/>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6" name="Footer Placeholder 5">
            <a:extLst>
              <a:ext uri="{FF2B5EF4-FFF2-40B4-BE49-F238E27FC236}">
                <a16:creationId xmlns:a16="http://schemas.microsoft.com/office/drawing/2014/main" id="{62DA66B5-800D-C74B-9272-F7BAFA5E37B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7347E2-0BE7-DB4D-8EEB-974EDCB1637E}"/>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75821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CDAB-6E2F-6444-887E-E0B5496CF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4BF657-A571-DC4B-A147-65DD954DE6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6599850-211C-184E-93C1-F272ACD0B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BC068-38B0-8141-B9CA-CA2F6E717C12}"/>
              </a:ext>
            </a:extLst>
          </p:cNvPr>
          <p:cNvSpPr>
            <a:spLocks noGrp="1"/>
          </p:cNvSpPr>
          <p:nvPr>
            <p:ph type="dt" sz="half" idx="10"/>
          </p:nvPr>
        </p:nvSpPr>
        <p:spPr/>
        <p:txBody>
          <a:bodyPr/>
          <a:lstStyle/>
          <a:p>
            <a:fld id="{B6C2202F-D68C-2744-9BB2-D4F81F50F8E6}" type="datetimeFigureOut">
              <a:rPr lang="en-US" smtClean="0"/>
              <a:t>7/7/2023</a:t>
            </a:fld>
            <a:endParaRPr lang="en-US" dirty="0"/>
          </a:p>
        </p:txBody>
      </p:sp>
      <p:sp>
        <p:nvSpPr>
          <p:cNvPr id="6" name="Footer Placeholder 5">
            <a:extLst>
              <a:ext uri="{FF2B5EF4-FFF2-40B4-BE49-F238E27FC236}">
                <a16:creationId xmlns:a16="http://schemas.microsoft.com/office/drawing/2014/main" id="{92EAB84A-FD16-6E45-AAFF-974BC01DF2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953752-7CCB-B240-BBF8-4628DB23CCD8}"/>
              </a:ext>
            </a:extLst>
          </p:cNvPr>
          <p:cNvSpPr>
            <a:spLocks noGrp="1"/>
          </p:cNvSpPr>
          <p:nvPr>
            <p:ph type="sldNum" sz="quarter" idx="12"/>
          </p:nvPr>
        </p:nvSpPr>
        <p:spPr/>
        <p:txBody>
          <a:bodyPr/>
          <a:lstStyle/>
          <a:p>
            <a:fld id="{C1EBB54E-04D3-D949-88C6-59CBF8A51EB0}" type="slidenum">
              <a:rPr lang="en-US" smtClean="0"/>
              <a:t>‹#›</a:t>
            </a:fld>
            <a:endParaRPr lang="en-US" dirty="0"/>
          </a:p>
        </p:txBody>
      </p:sp>
    </p:spTree>
    <p:extLst>
      <p:ext uri="{BB962C8B-B14F-4D97-AF65-F5344CB8AC3E}">
        <p14:creationId xmlns:p14="http://schemas.microsoft.com/office/powerpoint/2010/main" val="2236939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51AD0C-CB95-8742-A276-0EA2DE84AB80}"/>
              </a:ext>
            </a:extLst>
          </p:cNvPr>
          <p:cNvSpPr/>
          <p:nvPr/>
        </p:nvSpPr>
        <p:spPr>
          <a:xfrm>
            <a:off x="-34991" y="6356350"/>
            <a:ext cx="2449800" cy="513841"/>
          </a:xfrm>
          <a:prstGeom prst="rect">
            <a:avLst/>
          </a:prstGeom>
          <a:solidFill>
            <a:srgbClr val="96C36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7623AFD-7212-6440-A180-5EAF0006CD78}"/>
              </a:ext>
            </a:extLst>
          </p:cNvPr>
          <p:cNvSpPr/>
          <p:nvPr/>
        </p:nvSpPr>
        <p:spPr>
          <a:xfrm>
            <a:off x="2414809" y="6356350"/>
            <a:ext cx="2449800" cy="513841"/>
          </a:xfrm>
          <a:prstGeom prst="rect">
            <a:avLst/>
          </a:prstGeom>
          <a:solidFill>
            <a:srgbClr val="F0AB4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68DC23-5E1B-A44A-8228-4B84D6EC314F}"/>
              </a:ext>
            </a:extLst>
          </p:cNvPr>
          <p:cNvSpPr/>
          <p:nvPr/>
        </p:nvSpPr>
        <p:spPr>
          <a:xfrm>
            <a:off x="4860491" y="6356350"/>
            <a:ext cx="2449800" cy="513841"/>
          </a:xfrm>
          <a:prstGeom prst="rect">
            <a:avLst/>
          </a:prstGeom>
          <a:solidFill>
            <a:srgbClr val="0082B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8C3A5D7-9CB7-9E45-8B5C-4D143D71E301}"/>
              </a:ext>
            </a:extLst>
          </p:cNvPr>
          <p:cNvSpPr/>
          <p:nvPr/>
        </p:nvSpPr>
        <p:spPr>
          <a:xfrm>
            <a:off x="7312840" y="6356350"/>
            <a:ext cx="2449800" cy="513841"/>
          </a:xfrm>
          <a:prstGeom prst="rect">
            <a:avLst/>
          </a:prstGeom>
          <a:solidFill>
            <a:srgbClr val="6B539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1534120-2E70-954B-85AC-67B4DA1ACD07}"/>
              </a:ext>
            </a:extLst>
          </p:cNvPr>
          <p:cNvSpPr/>
          <p:nvPr/>
        </p:nvSpPr>
        <p:spPr>
          <a:xfrm>
            <a:off x="9766585" y="6356350"/>
            <a:ext cx="2449800" cy="513841"/>
          </a:xfrm>
          <a:prstGeom prst="rect">
            <a:avLst/>
          </a:prstGeom>
          <a:solidFill>
            <a:srgbClr val="DF326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CB1ED08C-24B7-6F4C-9BBD-6E52F9A6B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CE658486-A49A-F840-9DBF-18349FC09F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Body</a:t>
            </a:r>
          </a:p>
        </p:txBody>
      </p:sp>
      <p:sp>
        <p:nvSpPr>
          <p:cNvPr id="4" name="Date Placeholder 3">
            <a:extLst>
              <a:ext uri="{FF2B5EF4-FFF2-40B4-BE49-F238E27FC236}">
                <a16:creationId xmlns:a16="http://schemas.microsoft.com/office/drawing/2014/main" id="{AD6FCFE1-9C1A-F648-AA08-718FAB1E8C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2202F-D68C-2744-9BB2-D4F81F50F8E6}" type="datetimeFigureOut">
              <a:rPr lang="en-US" smtClean="0"/>
              <a:t>7/7/2023</a:t>
            </a:fld>
            <a:endParaRPr lang="en-US" dirty="0"/>
          </a:p>
        </p:txBody>
      </p:sp>
      <p:sp>
        <p:nvSpPr>
          <p:cNvPr id="5" name="Footer Placeholder 4">
            <a:extLst>
              <a:ext uri="{FF2B5EF4-FFF2-40B4-BE49-F238E27FC236}">
                <a16:creationId xmlns:a16="http://schemas.microsoft.com/office/drawing/2014/main" id="{6B150CB5-F1F0-0949-910C-4CB83267B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D418EC3-0265-F048-98F0-97AFA603D4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BB54E-04D3-D949-88C6-59CBF8A51EB0}" type="slidenum">
              <a:rPr lang="en-US" smtClean="0"/>
              <a:t>‹#›</a:t>
            </a:fld>
            <a:endParaRPr lang="en-US" dirty="0"/>
          </a:p>
        </p:txBody>
      </p:sp>
      <p:pic>
        <p:nvPicPr>
          <p:cNvPr id="17" name="Picture 16">
            <a:extLst>
              <a:ext uri="{FF2B5EF4-FFF2-40B4-BE49-F238E27FC236}">
                <a16:creationId xmlns:a16="http://schemas.microsoft.com/office/drawing/2014/main" id="{5B3F1464-3226-2843-937A-3E2ABB8004AD}"/>
              </a:ext>
            </a:extLst>
          </p:cNvPr>
          <p:cNvPicPr>
            <a:picLocks noChangeAspect="1"/>
          </p:cNvPicPr>
          <p:nvPr/>
        </p:nvPicPr>
        <p:blipFill>
          <a:blip r:embed="rId13">
            <a:alphaModFix amt="50000"/>
          </a:blip>
          <a:stretch>
            <a:fillRect/>
          </a:stretch>
        </p:blipFill>
        <p:spPr>
          <a:xfrm>
            <a:off x="11216640" y="136525"/>
            <a:ext cx="788162" cy="606901"/>
          </a:xfrm>
          <a:prstGeom prst="rect">
            <a:avLst/>
          </a:prstGeom>
        </p:spPr>
      </p:pic>
    </p:spTree>
    <p:extLst>
      <p:ext uri="{BB962C8B-B14F-4D97-AF65-F5344CB8AC3E}">
        <p14:creationId xmlns:p14="http://schemas.microsoft.com/office/powerpoint/2010/main" val="3010329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4.xml"/><Relationship Id="rId7" Type="http://schemas.openxmlformats.org/officeDocument/2006/relationships/hyperlink" Target="https://youtu.be/NArVyt8t-z4" TargetMode="External"/><Relationship Id="rId2" Type="http://schemas.openxmlformats.org/officeDocument/2006/relationships/slideLayout" Target="../slideLayouts/slideLayout2.xml"/><Relationship Id="rId1" Type="http://schemas.openxmlformats.org/officeDocument/2006/relationships/video" Target="https://www.youtube.com/embed/NArVyt8t-z4?feature=oembed" TargetMode="External"/><Relationship Id="rId6" Type="http://schemas.openxmlformats.org/officeDocument/2006/relationships/image" Target="../media/image20.png"/><Relationship Id="rId5" Type="http://schemas.openxmlformats.org/officeDocument/2006/relationships/hyperlink" Target="https://www.futurelearn.com/info/courses/programming-101/0/steps/43783" TargetMode="Externa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DKGZlaPlVLY?feature=oembed" TargetMode="External"/><Relationship Id="rId6" Type="http://schemas.openxmlformats.org/officeDocument/2006/relationships/image" Target="../media/image18.png"/><Relationship Id="rId5" Type="http://schemas.openxmlformats.org/officeDocument/2006/relationships/hyperlink" Target="https://youtu.be/DKGZlaPlVLY" TargetMode="Externa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video" Target="https://www.youtube.com/embed/eSYeHlwDCNA?feature=oembed" TargetMode="External"/><Relationship Id="rId6" Type="http://schemas.openxmlformats.org/officeDocument/2006/relationships/diagramQuickStyle" Target="../diagrams/quickStyle1.xml"/><Relationship Id="rId11" Type="http://schemas.openxmlformats.org/officeDocument/2006/relationships/image" Target="../media/image18.png"/><Relationship Id="rId5" Type="http://schemas.openxmlformats.org/officeDocument/2006/relationships/diagramLayout" Target="../diagrams/layout1.xml"/><Relationship Id="rId10" Type="http://schemas.openxmlformats.org/officeDocument/2006/relationships/hyperlink" Target="https://youtu.be/eSYeHlwDCNA" TargetMode="External"/><Relationship Id="rId4" Type="http://schemas.openxmlformats.org/officeDocument/2006/relationships/diagramData" Target="../diagrams/data1.xml"/><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bitesize/guides/znv3rwx/revision/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6.xml"/><Relationship Id="rId7" Type="http://schemas.openxmlformats.org/officeDocument/2006/relationships/hyperlink" Target="https://youtu.be/Y_9t3eQFmU4" TargetMode="External"/><Relationship Id="rId2" Type="http://schemas.openxmlformats.org/officeDocument/2006/relationships/slideLayout" Target="../slideLayouts/slideLayout2.xml"/><Relationship Id="rId1" Type="http://schemas.openxmlformats.org/officeDocument/2006/relationships/video" Target="https://www.youtube.com/embed/Y_9t3eQFmU4?feature=oembed" TargetMode="External"/><Relationship Id="rId6" Type="http://schemas.openxmlformats.org/officeDocument/2006/relationships/image" Target="../media/image41.jpeg"/><Relationship Id="rId5" Type="http://schemas.openxmlformats.org/officeDocument/2006/relationships/image" Target="../media/image25.pn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hyperlink" Target="https://www.simplilearn.com/best-programming-languages-start-learning-today-article#16_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52.png"/><Relationship Id="rId5" Type="http://schemas.openxmlformats.org/officeDocument/2006/relationships/diagramQuickStyle" Target="../diagrams/quickStyle2.xml"/><Relationship Id="rId10" Type="http://schemas.openxmlformats.org/officeDocument/2006/relationships/image" Target="../media/image51.png"/><Relationship Id="rId4" Type="http://schemas.openxmlformats.org/officeDocument/2006/relationships/diagramLayout" Target="../diagrams/layout2.xml"/><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thecreativeindustries.co.uk/site-content/uk-consumer-games-market-worth-ps7-12bn-in-2021" TargetMode="External"/><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www.youtube.com/watch?v=TOQTZ6N_eV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15.svg"/><Relationship Id="rId3" Type="http://schemas.openxmlformats.org/officeDocument/2006/relationships/image" Target="../media/image32.png"/><Relationship Id="rId7" Type="http://schemas.openxmlformats.org/officeDocument/2006/relationships/image" Target="../media/image63.JPG"/><Relationship Id="rId12"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JPG"/><Relationship Id="rId11" Type="http://schemas.openxmlformats.org/officeDocument/2006/relationships/hyperlink" Target="https://www.bbc.co.uk/bitesize/topics/zkcqn39/articles/zw96tfr" TargetMode="External"/><Relationship Id="rId5" Type="http://schemas.openxmlformats.org/officeDocument/2006/relationships/image" Target="../media/image20.png"/><Relationship Id="rId10" Type="http://schemas.openxmlformats.org/officeDocument/2006/relationships/image" Target="../media/image66.JPG"/><Relationship Id="rId4" Type="http://schemas.openxmlformats.org/officeDocument/2006/relationships/hyperlink" Target="https://milanote.com/inspiration/game-designers" TargetMode="External"/><Relationship Id="rId9"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image" Target="../media/image74.JPG"/><Relationship Id="rId4" Type="http://schemas.openxmlformats.org/officeDocument/2006/relationships/hyperlink" Target="https://uppbeat.io/"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junilearning.com/blog/coding-projects/how-to-make-a-scratch-game-step-by-step/"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https://www.youtube.com/embed/4bhIEoke13w?feature=oembed" TargetMode="External"/><Relationship Id="rId6" Type="http://schemas.openxmlformats.org/officeDocument/2006/relationships/image" Target="../media/image18.png"/><Relationship Id="rId5" Type="http://schemas.openxmlformats.org/officeDocument/2006/relationships/hyperlink" Target="https://youtu.be/4bhIEoke13w" TargetMode="Externa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7.sv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88.jpg"/></Relationships>
</file>

<file path=ppt/slides/_rels/slide5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8.xml"/><Relationship Id="rId7" Type="http://schemas.openxmlformats.org/officeDocument/2006/relationships/hyperlink" Target="https://youtu.be/A37-3lflh8I" TargetMode="External"/><Relationship Id="rId2" Type="http://schemas.openxmlformats.org/officeDocument/2006/relationships/slideLayout" Target="../slideLayouts/slideLayout2.xml"/><Relationship Id="rId1" Type="http://schemas.openxmlformats.org/officeDocument/2006/relationships/video" Target="https://www.youtube.com/embed/A37-3lflh8I?start=221&amp;feature=oembed" TargetMode="Externa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90.jpeg"/><Relationship Id="rId9" Type="http://schemas.openxmlformats.org/officeDocument/2006/relationships/hyperlink" Target="https://www.bbc.co.uk/bitesize/guides/zfnny4j/revision/2"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jLGBtkKPj2U?start=46&amp;feature=oembed" TargetMode="Externa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hyperlink" Target="https://www.youtube.com/watch?v=jLGBtkKPj2U"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4.JP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9.tiff"/><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tarloopstudios.com/what-are-the-best-platforms-for-video-games/" TargetMode="External"/><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hyperlink" Target="https://www.tech21century.com/types-of-computer-video-games/#:~:text=17%20Types%20of%20Popular%20Computer%20Video%20Games%20Genres,Survival%20Games%2016%20City-Building%20Games%2017%20Racing%20Games" TargetMode="External"/><Relationship Id="rId12" Type="http://schemas.openxmlformats.org/officeDocument/2006/relationships/hyperlink" Target="https://youtu.be/zfo_McUxzHg" TargetMode="External"/><Relationship Id="rId2" Type="http://schemas.openxmlformats.org/officeDocument/2006/relationships/video" Target="https://www.youtube.com/embed/uvvYRmT0YmI?feature=oembed" TargetMode="External"/><Relationship Id="rId1" Type="http://schemas.openxmlformats.org/officeDocument/2006/relationships/video" Target="https://www.youtube.com/embed/zfo_McUxzHg?start=3&amp;feature=oembed" TargetMode="External"/><Relationship Id="rId6" Type="http://schemas.openxmlformats.org/officeDocument/2006/relationships/image" Target="../media/image24.pn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22.png"/><Relationship Id="rId10" Type="http://schemas.openxmlformats.org/officeDocument/2006/relationships/image" Target="../media/image8.jpeg"/><Relationship Id="rId4" Type="http://schemas.openxmlformats.org/officeDocument/2006/relationships/notesSlide" Target="../notesSlides/notesSlide8.xml"/><Relationship Id="rId9" Type="http://schemas.openxmlformats.org/officeDocument/2006/relationships/image" Target="../media/image26.png"/><Relationship Id="rId14" Type="http://schemas.openxmlformats.org/officeDocument/2006/relationships/hyperlink" Target="https://youtu.be/uvvYRmT0Ym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FE6C-5E1B-4906-BE33-E6665F14AA51}"/>
              </a:ext>
            </a:extLst>
          </p:cNvPr>
          <p:cNvSpPr txBox="1">
            <a:spLocks noGrp="1"/>
          </p:cNvSpPr>
          <p:nvPr>
            <p:ph type="ctrTitle"/>
          </p:nvPr>
        </p:nvSpPr>
        <p:spPr>
          <a:xfrm>
            <a:off x="310244" y="5412827"/>
            <a:ext cx="11534915" cy="982185"/>
          </a:xfrm>
        </p:spPr>
        <p:txBody>
          <a:bodyPr>
            <a:normAutofit/>
          </a:bodyPr>
          <a:lstStyle/>
          <a:p>
            <a:pPr lvl="0"/>
            <a:r>
              <a:rPr lang="en-GB" sz="3200" dirty="0"/>
              <a:t>Unit 001 &amp; Unit 002</a:t>
            </a:r>
            <a:br>
              <a:rPr lang="en-GB" sz="3200" dirty="0"/>
            </a:br>
            <a:r>
              <a:rPr lang="en-GB" sz="3200" dirty="0"/>
              <a:t>Games Design and Development &amp; Introduction to Programming  </a:t>
            </a:r>
            <a:endParaRPr lang="en-GB" sz="3200" b="0" dirty="0"/>
          </a:p>
        </p:txBody>
      </p:sp>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20717"/>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5" name="Picture 4">
            <a:extLst>
              <a:ext uri="{FF2B5EF4-FFF2-40B4-BE49-F238E27FC236}">
                <a16:creationId xmlns:a16="http://schemas.microsoft.com/office/drawing/2014/main" id="{63272976-BAB6-42D4-1CE1-DF500C328B02}"/>
              </a:ext>
            </a:extLst>
          </p:cNvPr>
          <p:cNvPicPr>
            <a:picLocks noChangeAspect="1"/>
          </p:cNvPicPr>
          <p:nvPr/>
        </p:nvPicPr>
        <p:blipFill>
          <a:blip r:embed="rId3"/>
          <a:stretch>
            <a:fillRect/>
          </a:stretch>
        </p:blipFill>
        <p:spPr>
          <a:xfrm>
            <a:off x="2915448" y="1183287"/>
            <a:ext cx="6361104" cy="4156595"/>
          </a:xfrm>
          <a:prstGeom prst="rect">
            <a:avLst/>
          </a:prstGeom>
        </p:spPr>
      </p:pic>
      <p:sp>
        <p:nvSpPr>
          <p:cNvPr id="6" name="TextBox 5">
            <a:extLst>
              <a:ext uri="{FF2B5EF4-FFF2-40B4-BE49-F238E27FC236}">
                <a16:creationId xmlns:a16="http://schemas.microsoft.com/office/drawing/2014/main" id="{7FFED3E3-C7BA-19AB-B82E-3447CF1A9568}"/>
              </a:ext>
            </a:extLst>
          </p:cNvPr>
          <p:cNvSpPr txBox="1"/>
          <p:nvPr/>
        </p:nvSpPr>
        <p:spPr>
          <a:xfrm>
            <a:off x="914164" y="1730831"/>
            <a:ext cx="1838960" cy="2862322"/>
          </a:xfrm>
          <a:prstGeom prst="rect">
            <a:avLst/>
          </a:prstGeom>
          <a:noFill/>
        </p:spPr>
        <p:txBody>
          <a:bodyPr wrap="square" rtlCol="0">
            <a:spAutoFit/>
          </a:bodyPr>
          <a:lstStyle/>
          <a:p>
            <a:pPr algn="ctr"/>
            <a:r>
              <a:rPr lang="en-GB" b="1" dirty="0">
                <a:solidFill>
                  <a:schemeClr val="accent1">
                    <a:lumMod val="75000"/>
                  </a:schemeClr>
                </a:solidFill>
              </a:rPr>
              <a:t>In this unit you will develop an initial idea into a game prototype</a:t>
            </a:r>
          </a:p>
          <a:p>
            <a:pPr algn="ctr"/>
            <a:endParaRPr lang="en-GB" b="1" dirty="0">
              <a:solidFill>
                <a:schemeClr val="accent1">
                  <a:lumMod val="75000"/>
                </a:schemeClr>
              </a:solidFill>
            </a:endParaRPr>
          </a:p>
          <a:p>
            <a:pPr algn="ctr"/>
            <a:endParaRPr lang="en-GB" b="1" dirty="0">
              <a:solidFill>
                <a:schemeClr val="accent1">
                  <a:lumMod val="75000"/>
                </a:schemeClr>
              </a:solidFill>
            </a:endParaRPr>
          </a:p>
          <a:p>
            <a:pPr algn="ctr"/>
            <a:r>
              <a:rPr lang="en-GB" b="1" dirty="0">
                <a:solidFill>
                  <a:schemeClr val="accent1">
                    <a:lumMod val="75000"/>
                  </a:schemeClr>
                </a:solidFill>
              </a:rPr>
              <a:t>You will create visuals to show what the game will look like</a:t>
            </a:r>
          </a:p>
        </p:txBody>
      </p:sp>
      <p:sp>
        <p:nvSpPr>
          <p:cNvPr id="7" name="TextBox 6">
            <a:extLst>
              <a:ext uri="{FF2B5EF4-FFF2-40B4-BE49-F238E27FC236}">
                <a16:creationId xmlns:a16="http://schemas.microsoft.com/office/drawing/2014/main" id="{49BD6118-6D80-64BB-1D9F-9C7FBBA68D08}"/>
              </a:ext>
            </a:extLst>
          </p:cNvPr>
          <p:cNvSpPr txBox="1"/>
          <p:nvPr/>
        </p:nvSpPr>
        <p:spPr>
          <a:xfrm>
            <a:off x="9438876" y="1453832"/>
            <a:ext cx="1838960" cy="3416320"/>
          </a:xfrm>
          <a:prstGeom prst="rect">
            <a:avLst/>
          </a:prstGeom>
          <a:noFill/>
        </p:spPr>
        <p:txBody>
          <a:bodyPr wrap="square" rtlCol="0">
            <a:spAutoFit/>
          </a:bodyPr>
          <a:lstStyle/>
          <a:p>
            <a:pPr algn="ctr"/>
            <a:r>
              <a:rPr lang="en-GB" b="1" dirty="0">
                <a:solidFill>
                  <a:schemeClr val="accent1">
                    <a:lumMod val="75000"/>
                  </a:schemeClr>
                </a:solidFill>
              </a:rPr>
              <a:t>You will  create a design proposal that outlines aspects of the game </a:t>
            </a:r>
          </a:p>
          <a:p>
            <a:pPr algn="ctr"/>
            <a:endParaRPr lang="en-GB" b="1" dirty="0">
              <a:solidFill>
                <a:schemeClr val="accent1">
                  <a:lumMod val="75000"/>
                </a:schemeClr>
              </a:solidFill>
            </a:endParaRPr>
          </a:p>
          <a:p>
            <a:pPr algn="ctr"/>
            <a:endParaRPr lang="en-GB" b="1" dirty="0">
              <a:solidFill>
                <a:schemeClr val="accent1">
                  <a:lumMod val="75000"/>
                </a:schemeClr>
              </a:solidFill>
            </a:endParaRPr>
          </a:p>
          <a:p>
            <a:pPr algn="ctr"/>
            <a:r>
              <a:rPr lang="en-GB" b="1" dirty="0">
                <a:solidFill>
                  <a:schemeClr val="accent1">
                    <a:lumMod val="75000"/>
                  </a:schemeClr>
                </a:solidFill>
              </a:rPr>
              <a:t>You will present your game prototype and review your own performance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976821"/>
          </a:xfrm>
        </p:spPr>
        <p:txBody>
          <a:bodyPr anchor="ctr">
            <a:normAutofit/>
          </a:bodyPr>
          <a:lstStyle/>
          <a:p>
            <a:r>
              <a:rPr lang="en-GB" dirty="0"/>
              <a:t>Did we achieve?</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827031"/>
            <a:ext cx="7928982" cy="5684882"/>
          </a:xfrm>
        </p:spPr>
        <p:txBody>
          <a:bodyPr>
            <a:normAutofit lnSpcReduction="10000"/>
          </a:bodyPr>
          <a:lstStyle/>
          <a:p>
            <a:r>
              <a:rPr lang="en-GB" sz="2400" b="1" dirty="0">
                <a:solidFill>
                  <a:srgbClr val="FE007F"/>
                </a:solidFill>
              </a:rPr>
              <a:t>Intent</a:t>
            </a:r>
          </a:p>
          <a:p>
            <a:r>
              <a:rPr lang="en-GB" sz="2400" dirty="0">
                <a:solidFill>
                  <a:srgbClr val="000000"/>
                </a:solidFill>
              </a:rPr>
              <a:t>The purpose of this session is to introduce you to the basics of computer games design and to understand the types, purpose, and platforms used in computer games so that you can apply this when designing your own game. </a:t>
            </a:r>
          </a:p>
          <a:p>
            <a:r>
              <a:rPr lang="en-GB" sz="2400" b="1" dirty="0">
                <a:solidFill>
                  <a:srgbClr val="FE007F"/>
                </a:solidFill>
              </a:rPr>
              <a:t>Implementation</a:t>
            </a:r>
          </a:p>
          <a:p>
            <a:pPr marL="342900" indent="-342900">
              <a:buFontTx/>
              <a:buChar char="-"/>
            </a:pPr>
            <a:r>
              <a:rPr lang="en-GB" sz="2400" dirty="0">
                <a:solidFill>
                  <a:schemeClr val="tx1"/>
                </a:solidFill>
              </a:rPr>
              <a:t>Discuss games played and their purpose</a:t>
            </a:r>
          </a:p>
          <a:p>
            <a:pPr marL="342900" indent="-342900">
              <a:buFontTx/>
              <a:buChar char="-"/>
            </a:pPr>
            <a:r>
              <a:rPr lang="en-GB" sz="2400" dirty="0">
                <a:solidFill>
                  <a:schemeClr val="tx1"/>
                </a:solidFill>
              </a:rPr>
              <a:t>Identify the platforms used and why</a:t>
            </a:r>
          </a:p>
          <a:p>
            <a:pPr marL="342900" indent="-342900">
              <a:buFontTx/>
              <a:buChar char="-"/>
            </a:pPr>
            <a:r>
              <a:rPr lang="en-GB" sz="2400" dirty="0">
                <a:solidFill>
                  <a:schemeClr val="tx1"/>
                </a:solidFill>
              </a:rPr>
              <a:t>Give examples of different types of games</a:t>
            </a:r>
          </a:p>
          <a:p>
            <a:pPr marL="342900" indent="-342900">
              <a:buFontTx/>
              <a:buChar char="-"/>
            </a:pPr>
            <a:r>
              <a:rPr lang="en-GB" sz="2400" dirty="0">
                <a:solidFill>
                  <a:schemeClr val="tx1"/>
                </a:solidFill>
              </a:rPr>
              <a:t>Analyse what makes a successful game</a:t>
            </a:r>
          </a:p>
          <a:p>
            <a:r>
              <a:rPr lang="en-GB" sz="2400" b="1" dirty="0">
                <a:solidFill>
                  <a:srgbClr val="FE007F"/>
                </a:solidFill>
              </a:rPr>
              <a:t>Impact</a:t>
            </a:r>
          </a:p>
          <a:p>
            <a:r>
              <a:rPr lang="en-GB" sz="2400" dirty="0">
                <a:solidFill>
                  <a:schemeClr val="tx1"/>
                </a:solidFill>
              </a:rPr>
              <a:t>Upon completion of this session, you will have a good understanding of the different purpose, types and platforms for computer games and to consider these when designing your own game.</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5" name="Picture 4">
            <a:extLst>
              <a:ext uri="{FF2B5EF4-FFF2-40B4-BE49-F238E27FC236}">
                <a16:creationId xmlns:a16="http://schemas.microsoft.com/office/drawing/2014/main" id="{5923C22B-0A35-2670-CB62-F17DA42CF5C3}"/>
              </a:ext>
            </a:extLst>
          </p:cNvPr>
          <p:cNvPicPr>
            <a:picLocks noChangeAspect="1"/>
          </p:cNvPicPr>
          <p:nvPr/>
        </p:nvPicPr>
        <p:blipFill>
          <a:blip r:embed="rId3"/>
          <a:stretch>
            <a:fillRect/>
          </a:stretch>
        </p:blipFill>
        <p:spPr>
          <a:xfrm>
            <a:off x="8795841" y="2427618"/>
            <a:ext cx="2956795" cy="2483708"/>
          </a:xfrm>
          <a:prstGeom prst="rect">
            <a:avLst/>
          </a:prstGeom>
        </p:spPr>
      </p:pic>
    </p:spTree>
    <p:extLst>
      <p:ext uri="{BB962C8B-B14F-4D97-AF65-F5344CB8AC3E}">
        <p14:creationId xmlns:p14="http://schemas.microsoft.com/office/powerpoint/2010/main" val="318419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69511"/>
            <a:ext cx="11381014" cy="1238961"/>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001 Games Design and Development &amp; Introduction to Programming </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sz="4700" dirty="0">
              <a:solidFill>
                <a:schemeClr val="accent6"/>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4700" dirty="0">
                <a:solidFill>
                  <a:schemeClr val="accent6"/>
                </a:solidFill>
              </a:rPr>
              <a:t>Assessment 1</a:t>
            </a:r>
            <a:endParaRPr kumimoji="0" lang="en-GB" sz="4700" b="1" i="0" u="none" strike="noStrike" kern="1200" cap="none" spc="0" normalizeH="0" baseline="0" noProof="0" dirty="0">
              <a:ln>
                <a:noFill/>
              </a:ln>
              <a:solidFill>
                <a:schemeClr val="accent6"/>
              </a:solidFill>
              <a:effectLst/>
              <a:uLnTx/>
              <a:uFillTx/>
              <a:latin typeface="Calibri" panose="020F0502020204030204" pitchFamily="34" charset="0"/>
              <a:ea typeface="+mj-ea"/>
              <a:cs typeface="Calibri" panose="020F0502020204030204" pitchFamily="34" charset="0"/>
            </a:endParaRP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2696340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FE6C-5E1B-4906-BE33-E6665F14AA51}"/>
              </a:ext>
            </a:extLst>
          </p:cNvPr>
          <p:cNvSpPr txBox="1">
            <a:spLocks noGrp="1"/>
          </p:cNvSpPr>
          <p:nvPr>
            <p:ph type="ctrTitle"/>
          </p:nvPr>
        </p:nvSpPr>
        <p:spPr>
          <a:xfrm>
            <a:off x="310244" y="5412827"/>
            <a:ext cx="11534915" cy="982185"/>
          </a:xfrm>
        </p:spPr>
        <p:txBody>
          <a:bodyPr>
            <a:normAutofit/>
          </a:bodyPr>
          <a:lstStyle/>
          <a:p>
            <a:pPr lvl="0"/>
            <a:r>
              <a:rPr lang="en-GB" sz="3200" dirty="0"/>
              <a:t>Unit 001 Assessment 2</a:t>
            </a:r>
            <a:br>
              <a:rPr lang="en-GB" sz="3200" dirty="0"/>
            </a:br>
            <a:r>
              <a:rPr lang="en-GB" sz="3200" dirty="0"/>
              <a:t>Games Design and Development &amp; Introduction to Programming  </a:t>
            </a:r>
            <a:endParaRPr lang="en-GB" sz="3200" b="0" dirty="0"/>
          </a:p>
        </p:txBody>
      </p:sp>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20717"/>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5" name="Picture 4">
            <a:extLst>
              <a:ext uri="{FF2B5EF4-FFF2-40B4-BE49-F238E27FC236}">
                <a16:creationId xmlns:a16="http://schemas.microsoft.com/office/drawing/2014/main" id="{63272976-BAB6-42D4-1CE1-DF500C328B02}"/>
              </a:ext>
            </a:extLst>
          </p:cNvPr>
          <p:cNvPicPr>
            <a:picLocks noChangeAspect="1"/>
          </p:cNvPicPr>
          <p:nvPr/>
        </p:nvPicPr>
        <p:blipFill>
          <a:blip r:embed="rId3"/>
          <a:stretch>
            <a:fillRect/>
          </a:stretch>
        </p:blipFill>
        <p:spPr>
          <a:xfrm>
            <a:off x="2915448" y="1183287"/>
            <a:ext cx="6361104" cy="4156595"/>
          </a:xfrm>
          <a:prstGeom prst="rect">
            <a:avLst/>
          </a:prstGeom>
        </p:spPr>
      </p:pic>
    </p:spTree>
    <p:extLst>
      <p:ext uri="{BB962C8B-B14F-4D97-AF65-F5344CB8AC3E}">
        <p14:creationId xmlns:p14="http://schemas.microsoft.com/office/powerpoint/2010/main" val="2611066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662781"/>
          </a:xfrm>
        </p:spPr>
        <p:txBody>
          <a:bodyPr anchor="ctr">
            <a:normAutofit fontScale="90000"/>
          </a:bodyPr>
          <a:lstStyle/>
          <a:p>
            <a:r>
              <a:rPr lang="en-GB" dirty="0"/>
              <a:t>This session</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662781"/>
            <a:ext cx="7928982" cy="5684882"/>
          </a:xfrm>
        </p:spPr>
        <p:txBody>
          <a:bodyPr>
            <a:normAutofit fontScale="92500" lnSpcReduction="10000"/>
          </a:bodyPr>
          <a:lstStyle/>
          <a:p>
            <a:r>
              <a:rPr lang="en-GB" sz="2400" b="1" dirty="0">
                <a:solidFill>
                  <a:srgbClr val="FE007F"/>
                </a:solidFill>
              </a:rPr>
              <a:t>Intent</a:t>
            </a:r>
          </a:p>
          <a:p>
            <a:r>
              <a:rPr lang="en-GB" sz="2400" dirty="0">
                <a:solidFill>
                  <a:srgbClr val="000000"/>
                </a:solidFill>
              </a:rPr>
              <a:t>The purpose of this session is to introduce you to the key elements of a computer programme and the different programming languages used.  You will consider important aspects when designing  a game so that you can apply this when designing your own game. </a:t>
            </a:r>
          </a:p>
          <a:p>
            <a:r>
              <a:rPr lang="en-GB" sz="2400" b="1" dirty="0">
                <a:solidFill>
                  <a:srgbClr val="FE007F"/>
                </a:solidFill>
              </a:rPr>
              <a:t>Implementation</a:t>
            </a:r>
          </a:p>
          <a:p>
            <a:pPr marL="342900" indent="-342900">
              <a:buFontTx/>
              <a:buChar char="-"/>
            </a:pPr>
            <a:r>
              <a:rPr lang="en-GB" sz="2400" dirty="0">
                <a:solidFill>
                  <a:schemeClr val="tx1"/>
                </a:solidFill>
              </a:rPr>
              <a:t>Define key words such as sequence, selection and pseudocode.</a:t>
            </a:r>
          </a:p>
          <a:p>
            <a:pPr marL="342900" indent="-342900">
              <a:buFontTx/>
              <a:buChar char="-"/>
            </a:pPr>
            <a:r>
              <a:rPr lang="en-GB" sz="2400" dirty="0">
                <a:solidFill>
                  <a:schemeClr val="tx1"/>
                </a:solidFill>
              </a:rPr>
              <a:t>Understand how computers programmes are created. </a:t>
            </a:r>
          </a:p>
          <a:p>
            <a:pPr marL="342900" indent="-342900">
              <a:buFontTx/>
              <a:buChar char="-"/>
            </a:pPr>
            <a:r>
              <a:rPr lang="en-GB" sz="2400" dirty="0">
                <a:solidFill>
                  <a:schemeClr val="tx1"/>
                </a:solidFill>
              </a:rPr>
              <a:t>Know what it means for a computer to apply logic and create codes to allow computers to do this. </a:t>
            </a:r>
          </a:p>
          <a:p>
            <a:pPr marL="342900" indent="-342900">
              <a:buFontTx/>
              <a:buChar char="-"/>
            </a:pPr>
            <a:r>
              <a:rPr lang="en-GB" sz="2400" dirty="0">
                <a:solidFill>
                  <a:schemeClr val="tx1"/>
                </a:solidFill>
              </a:rPr>
              <a:t>Identify different game design aspects.</a:t>
            </a:r>
          </a:p>
          <a:p>
            <a:r>
              <a:rPr lang="en-GB" sz="2400" b="1" dirty="0">
                <a:solidFill>
                  <a:srgbClr val="FE007F"/>
                </a:solidFill>
              </a:rPr>
              <a:t>Impact</a:t>
            </a:r>
          </a:p>
          <a:p>
            <a:r>
              <a:rPr lang="en-GB" sz="2400" dirty="0">
                <a:solidFill>
                  <a:schemeClr val="tx1"/>
                </a:solidFill>
              </a:rPr>
              <a:t>Upon completion of this session, you will have an understanding of the basics of programming and will feel confident in defining and using programming language/techniques. </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tretch>
            <a:fillRect/>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83743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D28293-E9B7-D216-3A0E-D019EDEE825C}"/>
              </a:ext>
            </a:extLst>
          </p:cNvPr>
          <p:cNvSpPr txBox="1">
            <a:spLocks/>
          </p:cNvSpPr>
          <p:nvPr/>
        </p:nvSpPr>
        <p:spPr>
          <a:xfrm>
            <a:off x="2607511" y="271458"/>
            <a:ext cx="6976977" cy="777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Introduction to Programming</a:t>
            </a:r>
          </a:p>
        </p:txBody>
      </p:sp>
      <p:pic>
        <p:nvPicPr>
          <p:cNvPr id="4" name="Online Media 4" title="Introduction to Programming">
            <a:hlinkClick r:id="" action="ppaction://media"/>
            <a:extLst>
              <a:ext uri="{FF2B5EF4-FFF2-40B4-BE49-F238E27FC236}">
                <a16:creationId xmlns:a16="http://schemas.microsoft.com/office/drawing/2014/main" id="{5D66E996-A746-79C4-03EB-2D8B6686526C}"/>
              </a:ext>
            </a:extLst>
          </p:cNvPr>
          <p:cNvPicPr>
            <a:picLocks noRot="1" noChangeAspect="1"/>
          </p:cNvPicPr>
          <p:nvPr>
            <a:videoFile r:link="rId1"/>
          </p:nvPr>
        </p:nvPicPr>
        <p:blipFill>
          <a:blip r:embed="rId4"/>
          <a:stretch>
            <a:fillRect/>
          </a:stretch>
        </p:blipFill>
        <p:spPr>
          <a:xfrm>
            <a:off x="2607511" y="1223216"/>
            <a:ext cx="8277621" cy="4676857"/>
          </a:xfrm>
          <a:prstGeom prst="rect">
            <a:avLst/>
          </a:prstGeom>
        </p:spPr>
      </p:pic>
      <p:pic>
        <p:nvPicPr>
          <p:cNvPr id="2" name="Picture 1" descr="A picture containing graphics, circle, logo, font&#10;&#10;Description automatically generated">
            <a:hlinkClick r:id="rId5"/>
            <a:extLst>
              <a:ext uri="{FF2B5EF4-FFF2-40B4-BE49-F238E27FC236}">
                <a16:creationId xmlns:a16="http://schemas.microsoft.com/office/drawing/2014/main" id="{3F2FAD3D-CC3E-9265-4D61-39CA0ABF6463}"/>
              </a:ext>
            </a:extLst>
          </p:cNvPr>
          <p:cNvPicPr>
            <a:picLocks noChangeAspect="1"/>
          </p:cNvPicPr>
          <p:nvPr/>
        </p:nvPicPr>
        <p:blipFill>
          <a:blip r:embed="rId6"/>
          <a:stretch>
            <a:fillRect/>
          </a:stretch>
        </p:blipFill>
        <p:spPr>
          <a:xfrm>
            <a:off x="930114" y="3959186"/>
            <a:ext cx="914400" cy="914400"/>
          </a:xfrm>
          <a:prstGeom prst="rect">
            <a:avLst/>
          </a:prstGeom>
        </p:spPr>
      </p:pic>
      <p:sp>
        <p:nvSpPr>
          <p:cNvPr id="6" name="TextBox 5">
            <a:extLst>
              <a:ext uri="{FF2B5EF4-FFF2-40B4-BE49-F238E27FC236}">
                <a16:creationId xmlns:a16="http://schemas.microsoft.com/office/drawing/2014/main" id="{09BDF1D0-2B60-D212-855E-4E76A4C7C658}"/>
              </a:ext>
            </a:extLst>
          </p:cNvPr>
          <p:cNvSpPr txBox="1"/>
          <p:nvPr/>
        </p:nvSpPr>
        <p:spPr>
          <a:xfrm>
            <a:off x="415513" y="5126918"/>
            <a:ext cx="2041225" cy="954107"/>
          </a:xfrm>
          <a:prstGeom prst="rect">
            <a:avLst/>
          </a:prstGeom>
          <a:noFill/>
        </p:spPr>
        <p:txBody>
          <a:bodyPr wrap="square">
            <a:spAutoFit/>
          </a:bodyPr>
          <a:lstStyle/>
          <a:p>
            <a:r>
              <a:rPr lang="en-GB" sz="2800" b="1" dirty="0">
                <a:solidFill>
                  <a:schemeClr val="accent1"/>
                </a:solidFill>
                <a:hlinkClick r:id="rId5">
                  <a:extLst>
                    <a:ext uri="{A12FA001-AC4F-418D-AE19-62706E023703}">
                      <ahyp:hlinkClr xmlns:ahyp="http://schemas.microsoft.com/office/drawing/2018/hyperlinkcolor" val="tx"/>
                    </a:ext>
                  </a:extLst>
                </a:hlinkClick>
              </a:rPr>
              <a:t>Three basic structures</a:t>
            </a:r>
            <a:endParaRPr lang="en-GB" sz="2800" b="1" dirty="0">
              <a:solidFill>
                <a:schemeClr val="accent1"/>
              </a:solidFill>
            </a:endParaRPr>
          </a:p>
        </p:txBody>
      </p:sp>
      <p:pic>
        <p:nvPicPr>
          <p:cNvPr id="7" name="Picture 6">
            <a:hlinkClick r:id="rId7"/>
            <a:extLst>
              <a:ext uri="{FF2B5EF4-FFF2-40B4-BE49-F238E27FC236}">
                <a16:creationId xmlns:a16="http://schemas.microsoft.com/office/drawing/2014/main" id="{55005FA5-7F8B-F92D-1C18-94049D7B7B00}"/>
              </a:ext>
            </a:extLst>
          </p:cNvPr>
          <p:cNvPicPr>
            <a:picLocks noChangeAspect="1"/>
          </p:cNvPicPr>
          <p:nvPr/>
        </p:nvPicPr>
        <p:blipFill>
          <a:blip r:embed="rId8"/>
          <a:stretch>
            <a:fillRect/>
          </a:stretch>
        </p:blipFill>
        <p:spPr>
          <a:xfrm>
            <a:off x="930113" y="1258930"/>
            <a:ext cx="1012024" cy="810838"/>
          </a:xfrm>
          <a:prstGeom prst="rect">
            <a:avLst/>
          </a:prstGeom>
        </p:spPr>
      </p:pic>
    </p:spTree>
    <p:extLst>
      <p:ext uri="{BB962C8B-B14F-4D97-AF65-F5344CB8AC3E}">
        <p14:creationId xmlns:p14="http://schemas.microsoft.com/office/powerpoint/2010/main" val="297716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FD90E4-BDCD-1423-D14D-4A5E92F7A06F}"/>
              </a:ext>
            </a:extLst>
          </p:cNvPr>
          <p:cNvSpPr txBox="1">
            <a:spLocks/>
          </p:cNvSpPr>
          <p:nvPr/>
        </p:nvSpPr>
        <p:spPr>
          <a:xfrm>
            <a:off x="4412351" y="133042"/>
            <a:ext cx="3743109" cy="7319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sz="4000" dirty="0"/>
              <a:t>New Vocabulary</a:t>
            </a:r>
          </a:p>
        </p:txBody>
      </p:sp>
      <p:sp>
        <p:nvSpPr>
          <p:cNvPr id="7" name="TextBox 6">
            <a:extLst>
              <a:ext uri="{FF2B5EF4-FFF2-40B4-BE49-F238E27FC236}">
                <a16:creationId xmlns:a16="http://schemas.microsoft.com/office/drawing/2014/main" id="{B9911BCA-2222-761C-C375-A2AB9FF611D7}"/>
              </a:ext>
            </a:extLst>
          </p:cNvPr>
          <p:cNvSpPr txBox="1"/>
          <p:nvPr/>
        </p:nvSpPr>
        <p:spPr>
          <a:xfrm>
            <a:off x="2591646" y="914402"/>
            <a:ext cx="7419237" cy="532903"/>
          </a:xfrm>
          <a:prstGeom prst="rect">
            <a:avLst/>
          </a:prstGeom>
          <a:solidFill>
            <a:srgbClr val="FFDE75"/>
          </a:solidFill>
        </p:spPr>
        <p:txBody>
          <a:bodyPr wrap="square">
            <a:spAutoFit/>
          </a:bodyPr>
          <a:lstStyle/>
          <a:p>
            <a:pPr algn="ctr">
              <a:lnSpc>
                <a:spcPct val="107000"/>
              </a:lnSpc>
              <a:spcAft>
                <a:spcPts val="800"/>
              </a:spcAft>
            </a:pPr>
            <a:r>
              <a:rPr lang="en-GB" sz="2800" b="1" i="1" dirty="0">
                <a:effectLst/>
                <a:ea typeface="Calibri" panose="020F0502020204030204" pitchFamily="34" charset="0"/>
                <a:cs typeface="Times New Roman" panose="02020603050405020304" pitchFamily="18" charset="0"/>
              </a:rPr>
              <a:t>Can you define any of the following words</a:t>
            </a:r>
            <a:r>
              <a:rPr lang="en-GB" sz="2800" b="1" i="1" dirty="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9CBD1245-03AC-848C-4C07-6039CE037E52}"/>
              </a:ext>
            </a:extLst>
          </p:cNvPr>
          <p:cNvSpPr txBox="1"/>
          <p:nvPr/>
        </p:nvSpPr>
        <p:spPr>
          <a:xfrm>
            <a:off x="4943422" y="2601063"/>
            <a:ext cx="6128950" cy="1256947"/>
          </a:xfrm>
          <a:prstGeom prst="rect">
            <a:avLst/>
          </a:prstGeom>
          <a:noFill/>
        </p:spPr>
        <p:txBody>
          <a:bodyPr wrap="square">
            <a:spAutoFit/>
          </a:bodyPr>
          <a:lstStyle/>
          <a:p>
            <a:pPr>
              <a:lnSpc>
                <a:spcPct val="200000"/>
              </a:lnSpc>
            </a:pPr>
            <a:r>
              <a:rPr lang="en-US" sz="4400" b="1" dirty="0"/>
              <a:t>Sequence</a:t>
            </a:r>
          </a:p>
        </p:txBody>
      </p:sp>
      <p:sp>
        <p:nvSpPr>
          <p:cNvPr id="11" name="TextBox 10">
            <a:extLst>
              <a:ext uri="{FF2B5EF4-FFF2-40B4-BE49-F238E27FC236}">
                <a16:creationId xmlns:a16="http://schemas.microsoft.com/office/drawing/2014/main" id="{7EB88062-EC64-4AEA-CFA3-FF65AA0149E1}"/>
              </a:ext>
            </a:extLst>
          </p:cNvPr>
          <p:cNvSpPr txBox="1"/>
          <p:nvPr/>
        </p:nvSpPr>
        <p:spPr>
          <a:xfrm>
            <a:off x="2892470" y="4010629"/>
            <a:ext cx="6128950" cy="1256947"/>
          </a:xfrm>
          <a:prstGeom prst="rect">
            <a:avLst/>
          </a:prstGeom>
          <a:noFill/>
        </p:spPr>
        <p:txBody>
          <a:bodyPr wrap="square">
            <a:spAutoFit/>
          </a:bodyPr>
          <a:lstStyle/>
          <a:p>
            <a:pPr>
              <a:lnSpc>
                <a:spcPct val="200000"/>
              </a:lnSpc>
            </a:pPr>
            <a:r>
              <a:rPr lang="en-US" sz="4400" b="1" dirty="0"/>
              <a:t>Selection</a:t>
            </a:r>
          </a:p>
        </p:txBody>
      </p:sp>
      <p:sp>
        <p:nvSpPr>
          <p:cNvPr id="13" name="TextBox 12">
            <a:extLst>
              <a:ext uri="{FF2B5EF4-FFF2-40B4-BE49-F238E27FC236}">
                <a16:creationId xmlns:a16="http://schemas.microsoft.com/office/drawing/2014/main" id="{8CEC78B7-7E12-C931-9557-270C141880D5}"/>
              </a:ext>
            </a:extLst>
          </p:cNvPr>
          <p:cNvSpPr txBox="1"/>
          <p:nvPr/>
        </p:nvSpPr>
        <p:spPr>
          <a:xfrm>
            <a:off x="7472024" y="4769367"/>
            <a:ext cx="6128950" cy="1256947"/>
          </a:xfrm>
          <a:prstGeom prst="rect">
            <a:avLst/>
          </a:prstGeom>
          <a:noFill/>
        </p:spPr>
        <p:txBody>
          <a:bodyPr wrap="square">
            <a:spAutoFit/>
          </a:bodyPr>
          <a:lstStyle/>
          <a:p>
            <a:pPr>
              <a:lnSpc>
                <a:spcPct val="200000"/>
              </a:lnSpc>
            </a:pPr>
            <a:r>
              <a:rPr lang="en-US" sz="4400" b="1" dirty="0"/>
              <a:t>Iteration</a:t>
            </a:r>
          </a:p>
        </p:txBody>
      </p:sp>
      <p:sp>
        <p:nvSpPr>
          <p:cNvPr id="16" name="TextBox 15">
            <a:extLst>
              <a:ext uri="{FF2B5EF4-FFF2-40B4-BE49-F238E27FC236}">
                <a16:creationId xmlns:a16="http://schemas.microsoft.com/office/drawing/2014/main" id="{EA55684F-370A-8513-7433-5AFBD9AB4EFA}"/>
              </a:ext>
            </a:extLst>
          </p:cNvPr>
          <p:cNvSpPr txBox="1"/>
          <p:nvPr/>
        </p:nvSpPr>
        <p:spPr>
          <a:xfrm>
            <a:off x="928966" y="2316449"/>
            <a:ext cx="2504302" cy="1256947"/>
          </a:xfrm>
          <a:prstGeom prst="rect">
            <a:avLst/>
          </a:prstGeom>
          <a:noFill/>
        </p:spPr>
        <p:txBody>
          <a:bodyPr wrap="square">
            <a:spAutoFit/>
          </a:bodyPr>
          <a:lstStyle/>
          <a:p>
            <a:pPr>
              <a:lnSpc>
                <a:spcPct val="200000"/>
              </a:lnSpc>
            </a:pPr>
            <a:r>
              <a:rPr lang="en-US" sz="4400" b="1" dirty="0"/>
              <a:t>Algorithm </a:t>
            </a:r>
          </a:p>
        </p:txBody>
      </p:sp>
      <p:pic>
        <p:nvPicPr>
          <p:cNvPr id="18" name="Picture 17">
            <a:extLst>
              <a:ext uri="{FF2B5EF4-FFF2-40B4-BE49-F238E27FC236}">
                <a16:creationId xmlns:a16="http://schemas.microsoft.com/office/drawing/2014/main" id="{3D91B94C-9B3E-7C27-169C-7B3E51ADA668}"/>
              </a:ext>
            </a:extLst>
          </p:cNvPr>
          <p:cNvPicPr>
            <a:picLocks noChangeAspect="1"/>
          </p:cNvPicPr>
          <p:nvPr/>
        </p:nvPicPr>
        <p:blipFill>
          <a:blip r:embed="rId3"/>
          <a:stretch>
            <a:fillRect/>
          </a:stretch>
        </p:blipFill>
        <p:spPr>
          <a:xfrm>
            <a:off x="584887" y="4794252"/>
            <a:ext cx="792504" cy="1256947"/>
          </a:xfrm>
          <a:prstGeom prst="rect">
            <a:avLst/>
          </a:prstGeom>
        </p:spPr>
      </p:pic>
      <p:pic>
        <p:nvPicPr>
          <p:cNvPr id="19" name="Picture 18">
            <a:extLst>
              <a:ext uri="{FF2B5EF4-FFF2-40B4-BE49-F238E27FC236}">
                <a16:creationId xmlns:a16="http://schemas.microsoft.com/office/drawing/2014/main" id="{90C0ECE1-148A-4336-2BA0-A4983182E92F}"/>
              </a:ext>
            </a:extLst>
          </p:cNvPr>
          <p:cNvPicPr>
            <a:picLocks noChangeAspect="1"/>
          </p:cNvPicPr>
          <p:nvPr/>
        </p:nvPicPr>
        <p:blipFill>
          <a:blip r:embed="rId4"/>
          <a:stretch>
            <a:fillRect/>
          </a:stretch>
        </p:blipFill>
        <p:spPr>
          <a:xfrm>
            <a:off x="584842" y="911884"/>
            <a:ext cx="792549" cy="1261981"/>
          </a:xfrm>
          <a:prstGeom prst="rect">
            <a:avLst/>
          </a:prstGeom>
        </p:spPr>
      </p:pic>
      <p:pic>
        <p:nvPicPr>
          <p:cNvPr id="20" name="Picture 19">
            <a:extLst>
              <a:ext uri="{FF2B5EF4-FFF2-40B4-BE49-F238E27FC236}">
                <a16:creationId xmlns:a16="http://schemas.microsoft.com/office/drawing/2014/main" id="{43B5E4B5-1312-F247-0624-6D33544B6B21}"/>
              </a:ext>
            </a:extLst>
          </p:cNvPr>
          <p:cNvPicPr>
            <a:picLocks noChangeAspect="1"/>
          </p:cNvPicPr>
          <p:nvPr/>
        </p:nvPicPr>
        <p:blipFill>
          <a:blip r:embed="rId3"/>
          <a:stretch>
            <a:fillRect/>
          </a:stretch>
        </p:blipFill>
        <p:spPr>
          <a:xfrm>
            <a:off x="10983485" y="914402"/>
            <a:ext cx="792504" cy="1256947"/>
          </a:xfrm>
          <a:prstGeom prst="rect">
            <a:avLst/>
          </a:prstGeom>
        </p:spPr>
      </p:pic>
      <p:pic>
        <p:nvPicPr>
          <p:cNvPr id="21" name="Picture 20">
            <a:extLst>
              <a:ext uri="{FF2B5EF4-FFF2-40B4-BE49-F238E27FC236}">
                <a16:creationId xmlns:a16="http://schemas.microsoft.com/office/drawing/2014/main" id="{9B27451D-EDF7-AD45-6840-834839E94450}"/>
              </a:ext>
            </a:extLst>
          </p:cNvPr>
          <p:cNvPicPr>
            <a:picLocks noChangeAspect="1"/>
          </p:cNvPicPr>
          <p:nvPr/>
        </p:nvPicPr>
        <p:blipFill>
          <a:blip r:embed="rId3"/>
          <a:stretch>
            <a:fillRect/>
          </a:stretch>
        </p:blipFill>
        <p:spPr>
          <a:xfrm>
            <a:off x="11138438" y="4794251"/>
            <a:ext cx="792504" cy="1256947"/>
          </a:xfrm>
          <a:prstGeom prst="rect">
            <a:avLst/>
          </a:prstGeom>
        </p:spPr>
      </p:pic>
      <p:sp>
        <p:nvSpPr>
          <p:cNvPr id="2" name="TextBox 1">
            <a:extLst>
              <a:ext uri="{FF2B5EF4-FFF2-40B4-BE49-F238E27FC236}">
                <a16:creationId xmlns:a16="http://schemas.microsoft.com/office/drawing/2014/main" id="{1F7A0E55-A320-1EAC-1350-3BFFD95C36A5}"/>
              </a:ext>
            </a:extLst>
          </p:cNvPr>
          <p:cNvSpPr txBox="1"/>
          <p:nvPr/>
        </p:nvSpPr>
        <p:spPr>
          <a:xfrm>
            <a:off x="7601603" y="1293771"/>
            <a:ext cx="6128950" cy="1256947"/>
          </a:xfrm>
          <a:prstGeom prst="rect">
            <a:avLst/>
          </a:prstGeom>
          <a:noFill/>
        </p:spPr>
        <p:txBody>
          <a:bodyPr wrap="square">
            <a:spAutoFit/>
          </a:bodyPr>
          <a:lstStyle/>
          <a:p>
            <a:pPr>
              <a:lnSpc>
                <a:spcPct val="200000"/>
              </a:lnSpc>
            </a:pPr>
            <a:r>
              <a:rPr lang="en-US" sz="4400" b="1" dirty="0"/>
              <a:t>Flowchart</a:t>
            </a:r>
          </a:p>
        </p:txBody>
      </p:sp>
      <p:sp>
        <p:nvSpPr>
          <p:cNvPr id="4" name="TextBox 3">
            <a:extLst>
              <a:ext uri="{FF2B5EF4-FFF2-40B4-BE49-F238E27FC236}">
                <a16:creationId xmlns:a16="http://schemas.microsoft.com/office/drawing/2014/main" id="{5B73EB20-485F-E6E5-F78F-BF01202DDD4D}"/>
              </a:ext>
            </a:extLst>
          </p:cNvPr>
          <p:cNvSpPr txBox="1"/>
          <p:nvPr/>
        </p:nvSpPr>
        <p:spPr>
          <a:xfrm>
            <a:off x="3031525" y="1059502"/>
            <a:ext cx="6128950" cy="1256947"/>
          </a:xfrm>
          <a:prstGeom prst="rect">
            <a:avLst/>
          </a:prstGeom>
          <a:noFill/>
        </p:spPr>
        <p:txBody>
          <a:bodyPr wrap="square">
            <a:spAutoFit/>
          </a:bodyPr>
          <a:lstStyle/>
          <a:p>
            <a:pPr>
              <a:lnSpc>
                <a:spcPct val="200000"/>
              </a:lnSpc>
            </a:pPr>
            <a:r>
              <a:rPr lang="en-US" sz="4400" b="1" dirty="0"/>
              <a:t>Pseudocode</a:t>
            </a:r>
          </a:p>
        </p:txBody>
      </p:sp>
    </p:spTree>
    <p:extLst>
      <p:ext uri="{BB962C8B-B14F-4D97-AF65-F5344CB8AC3E}">
        <p14:creationId xmlns:p14="http://schemas.microsoft.com/office/powerpoint/2010/main" val="145114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2" title="How Computers Work: CPU, Memory, Input &amp; Output">
            <a:hlinkClick r:id="" action="ppaction://media"/>
            <a:extLst>
              <a:ext uri="{FF2B5EF4-FFF2-40B4-BE49-F238E27FC236}">
                <a16:creationId xmlns:a16="http://schemas.microsoft.com/office/drawing/2014/main" id="{7F082237-38D1-232C-5881-D33CABE565B6}"/>
              </a:ext>
            </a:extLst>
          </p:cNvPr>
          <p:cNvPicPr>
            <a:picLocks noRot="1" noChangeAspect="1"/>
          </p:cNvPicPr>
          <p:nvPr>
            <a:videoFile r:link="rId1"/>
          </p:nvPr>
        </p:nvPicPr>
        <p:blipFill>
          <a:blip r:embed="rId4"/>
          <a:stretch>
            <a:fillRect/>
          </a:stretch>
        </p:blipFill>
        <p:spPr>
          <a:xfrm>
            <a:off x="1685581" y="630085"/>
            <a:ext cx="10322018" cy="5686084"/>
          </a:xfrm>
          <a:prstGeom prst="rect">
            <a:avLst/>
          </a:prstGeom>
        </p:spPr>
      </p:pic>
      <p:pic>
        <p:nvPicPr>
          <p:cNvPr id="3" name="Picture 2">
            <a:hlinkClick r:id="rId5"/>
            <a:extLst>
              <a:ext uri="{FF2B5EF4-FFF2-40B4-BE49-F238E27FC236}">
                <a16:creationId xmlns:a16="http://schemas.microsoft.com/office/drawing/2014/main" id="{336D08D8-BD6F-6BF1-98C4-E3084343AAD0}"/>
              </a:ext>
            </a:extLst>
          </p:cNvPr>
          <p:cNvPicPr>
            <a:picLocks noChangeAspect="1"/>
          </p:cNvPicPr>
          <p:nvPr/>
        </p:nvPicPr>
        <p:blipFill>
          <a:blip r:embed="rId6"/>
          <a:stretch>
            <a:fillRect/>
          </a:stretch>
        </p:blipFill>
        <p:spPr>
          <a:xfrm>
            <a:off x="287202" y="881349"/>
            <a:ext cx="1012024" cy="810838"/>
          </a:xfrm>
          <a:prstGeom prst="rect">
            <a:avLst/>
          </a:prstGeom>
        </p:spPr>
      </p:pic>
    </p:spTree>
    <p:extLst>
      <p:ext uri="{BB962C8B-B14F-4D97-AF65-F5344CB8AC3E}">
        <p14:creationId xmlns:p14="http://schemas.microsoft.com/office/powerpoint/2010/main" val="27634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plugged - Computational Thinking.mp4" descr="Unplugged - Computational Thinking.mp4">
            <a:hlinkClick r:id="" action="ppaction://media"/>
            <a:extLst>
              <a:ext uri="{FF2B5EF4-FFF2-40B4-BE49-F238E27FC236}">
                <a16:creationId xmlns:a16="http://schemas.microsoft.com/office/drawing/2014/main" id="{87E57DF1-A0A4-A6D5-BD13-E3A48796C3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390" y="174195"/>
            <a:ext cx="10799395" cy="6074659"/>
          </a:xfrm>
          <a:prstGeom prst="rect">
            <a:avLst/>
          </a:prstGeom>
        </p:spPr>
      </p:pic>
    </p:spTree>
    <p:extLst>
      <p:ext uri="{BB962C8B-B14F-4D97-AF65-F5344CB8AC3E}">
        <p14:creationId xmlns:p14="http://schemas.microsoft.com/office/powerpoint/2010/main" val="102019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showWhenStopped="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A78251-725D-925B-DCDC-2C2AE088C95B}"/>
              </a:ext>
            </a:extLst>
          </p:cNvPr>
          <p:cNvSpPr txBox="1">
            <a:spLocks/>
          </p:cNvSpPr>
          <p:nvPr/>
        </p:nvSpPr>
        <p:spPr>
          <a:xfrm>
            <a:off x="179174" y="-236158"/>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Algorithms</a:t>
            </a:r>
          </a:p>
        </p:txBody>
      </p:sp>
      <p:pic>
        <p:nvPicPr>
          <p:cNvPr id="4" name="Computer Science Basics Algorithms.mp4" descr="Computer Science Basics Algorithms.mp4">
            <a:hlinkClick r:id="" action="ppaction://media"/>
            <a:extLst>
              <a:ext uri="{FF2B5EF4-FFF2-40B4-BE49-F238E27FC236}">
                <a16:creationId xmlns:a16="http://schemas.microsoft.com/office/drawing/2014/main" id="{85432E50-421F-5682-0300-14CABF8098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74800" y="797290"/>
            <a:ext cx="9356668" cy="5263420"/>
          </a:xfrm>
        </p:spPr>
      </p:pic>
    </p:spTree>
    <p:extLst>
      <p:ext uri="{BB962C8B-B14F-4D97-AF65-F5344CB8AC3E}">
        <p14:creationId xmlns:p14="http://schemas.microsoft.com/office/powerpoint/2010/main" val="23358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3539605" y="238076"/>
            <a:ext cx="5112789" cy="753595"/>
          </a:xfrm>
        </p:spPr>
        <p:txBody>
          <a:bodyPr>
            <a:normAutofit/>
          </a:bodyPr>
          <a:lstStyle/>
          <a:p>
            <a:pPr lvl="0"/>
            <a:r>
              <a:rPr lang="en-GB" dirty="0">
                <a:solidFill>
                  <a:schemeClr val="accent1">
                    <a:lumMod val="75000"/>
                  </a:schemeClr>
                </a:solidFill>
                <a:latin typeface="+mn-lt"/>
                <a:cs typeface="Calibri" pitchFamily="34"/>
              </a:rPr>
              <a:t>Logical Structures x 3</a:t>
            </a:r>
            <a:endParaRPr lang="en-GB" dirty="0">
              <a:solidFill>
                <a:schemeClr val="accent1">
                  <a:lumMod val="75000"/>
                </a:schemeClr>
              </a:solidFill>
              <a:latin typeface="+mn-lt"/>
            </a:endParaRPr>
          </a:p>
        </p:txBody>
      </p:sp>
      <p:graphicFrame>
        <p:nvGraphicFramePr>
          <p:cNvPr id="4" name="Diagram 3">
            <a:extLst>
              <a:ext uri="{FF2B5EF4-FFF2-40B4-BE49-F238E27FC236}">
                <a16:creationId xmlns:a16="http://schemas.microsoft.com/office/drawing/2014/main" id="{A6205D28-0F1A-8FDF-1C64-DB6D503F5218}"/>
              </a:ext>
            </a:extLst>
          </p:cNvPr>
          <p:cNvGraphicFramePr/>
          <p:nvPr>
            <p:extLst>
              <p:ext uri="{D42A27DB-BD31-4B8C-83A1-F6EECF244321}">
                <p14:modId xmlns:p14="http://schemas.microsoft.com/office/powerpoint/2010/main" val="2944714640"/>
              </p:ext>
            </p:extLst>
          </p:nvPr>
        </p:nvGraphicFramePr>
        <p:xfrm>
          <a:off x="1130490" y="991671"/>
          <a:ext cx="10068478" cy="2641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title="Computer Science Basics: Sequences, Selections, and Loops">
            <a:hlinkClick r:id="" action="ppaction://media"/>
            <a:extLst>
              <a:ext uri="{FF2B5EF4-FFF2-40B4-BE49-F238E27FC236}">
                <a16:creationId xmlns:a16="http://schemas.microsoft.com/office/drawing/2014/main" id="{707C6A74-345B-01BC-C996-B1260F98551C}"/>
              </a:ext>
            </a:extLst>
          </p:cNvPr>
          <p:cNvPicPr>
            <a:picLocks noRot="1" noChangeAspect="1"/>
          </p:cNvPicPr>
          <p:nvPr>
            <a:videoFile r:link="rId1"/>
          </p:nvPr>
        </p:nvPicPr>
        <p:blipFill>
          <a:blip r:embed="rId9"/>
          <a:stretch>
            <a:fillRect/>
          </a:stretch>
        </p:blipFill>
        <p:spPr>
          <a:xfrm>
            <a:off x="2913522" y="2588767"/>
            <a:ext cx="6364955" cy="3596200"/>
          </a:xfrm>
          <a:prstGeom prst="rect">
            <a:avLst/>
          </a:prstGeom>
        </p:spPr>
      </p:pic>
      <p:pic>
        <p:nvPicPr>
          <p:cNvPr id="6" name="Picture 5">
            <a:hlinkClick r:id="rId10"/>
            <a:extLst>
              <a:ext uri="{FF2B5EF4-FFF2-40B4-BE49-F238E27FC236}">
                <a16:creationId xmlns:a16="http://schemas.microsoft.com/office/drawing/2014/main" id="{66547148-C284-7A52-1656-9A9BA33CC35A}"/>
              </a:ext>
            </a:extLst>
          </p:cNvPr>
          <p:cNvPicPr>
            <a:picLocks noChangeAspect="1"/>
          </p:cNvPicPr>
          <p:nvPr/>
        </p:nvPicPr>
        <p:blipFill>
          <a:blip r:embed="rId11"/>
          <a:stretch>
            <a:fillRect/>
          </a:stretch>
        </p:blipFill>
        <p:spPr>
          <a:xfrm>
            <a:off x="1130490" y="3429000"/>
            <a:ext cx="1012024" cy="810838"/>
          </a:xfrm>
          <a:prstGeom prst="rect">
            <a:avLst/>
          </a:prstGeom>
        </p:spPr>
      </p:pic>
    </p:spTree>
    <p:extLst>
      <p:ext uri="{BB962C8B-B14F-4D97-AF65-F5344CB8AC3E}">
        <p14:creationId xmlns:p14="http://schemas.microsoft.com/office/powerpoint/2010/main" val="19598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50045" y="0"/>
            <a:ext cx="10515600" cy="1325563"/>
          </a:xfrm>
        </p:spPr>
        <p:txBody>
          <a:bodyPr anchor="ctr">
            <a:normAutofit/>
          </a:bodyPr>
          <a:lstStyle/>
          <a:p>
            <a:r>
              <a:rPr lang="en-GB" dirty="0"/>
              <a:t>This Unit  </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947411"/>
            <a:ext cx="7928982" cy="5684882"/>
          </a:xfrm>
        </p:spPr>
        <p:txBody>
          <a:bodyPr>
            <a:normAutofit fontScale="92500" lnSpcReduction="10000"/>
          </a:bodyPr>
          <a:lstStyle/>
          <a:p>
            <a:r>
              <a:rPr lang="en-GB" sz="2400" b="1" dirty="0">
                <a:solidFill>
                  <a:srgbClr val="FE007F"/>
                </a:solidFill>
              </a:rPr>
              <a:t>Intent</a:t>
            </a:r>
          </a:p>
          <a:p>
            <a:r>
              <a:rPr lang="en-GB" sz="2400" dirty="0">
                <a:solidFill>
                  <a:srgbClr val="000000"/>
                </a:solidFill>
              </a:rPr>
              <a:t>This unit is designed to is to introduce you to the basics of games design and development, and programming.  To then apply this knowledge in the development of your own game.</a:t>
            </a:r>
          </a:p>
          <a:p>
            <a:r>
              <a:rPr lang="en-GB" sz="2400" b="1" dirty="0">
                <a:solidFill>
                  <a:srgbClr val="FE007F"/>
                </a:solidFill>
              </a:rPr>
              <a:t>Implementation</a:t>
            </a:r>
          </a:p>
          <a:p>
            <a:pPr marL="342900" indent="-342900">
              <a:buFontTx/>
              <a:buChar char="-"/>
            </a:pPr>
            <a:r>
              <a:rPr lang="en-GB" sz="2400" dirty="0">
                <a:solidFill>
                  <a:schemeClr val="tx1"/>
                </a:solidFill>
              </a:rPr>
              <a:t>Formulating ideas for a unique games design</a:t>
            </a:r>
          </a:p>
          <a:p>
            <a:pPr marL="342900" indent="-342900">
              <a:buFontTx/>
              <a:buChar char="-"/>
            </a:pPr>
            <a:r>
              <a:rPr lang="en-GB" sz="2400" dirty="0">
                <a:solidFill>
                  <a:schemeClr val="tx1"/>
                </a:solidFill>
              </a:rPr>
              <a:t>Understanding the platforms used to create a game and what makes a successful game design</a:t>
            </a:r>
          </a:p>
          <a:p>
            <a:pPr marL="342900" indent="-342900">
              <a:buFontTx/>
              <a:buChar char="-"/>
            </a:pPr>
            <a:r>
              <a:rPr lang="en-GB" sz="2400" dirty="0">
                <a:solidFill>
                  <a:schemeClr val="tx1"/>
                </a:solidFill>
              </a:rPr>
              <a:t>Utilising programming languages within a game design. </a:t>
            </a:r>
          </a:p>
          <a:p>
            <a:pPr marL="342900" indent="-342900">
              <a:buFontTx/>
              <a:buChar char="-"/>
            </a:pPr>
            <a:r>
              <a:rPr lang="en-GB" sz="2400" dirty="0">
                <a:solidFill>
                  <a:schemeClr val="tx1"/>
                </a:solidFill>
              </a:rPr>
              <a:t>Creating a game utilising an online platform</a:t>
            </a:r>
          </a:p>
          <a:p>
            <a:pPr marL="342900" indent="-342900">
              <a:buFontTx/>
              <a:buChar char="-"/>
            </a:pPr>
            <a:r>
              <a:rPr lang="en-GB" sz="2400" dirty="0">
                <a:solidFill>
                  <a:schemeClr val="tx1"/>
                </a:solidFill>
              </a:rPr>
              <a:t>Evaluating the game and recognising steps to take to improve</a:t>
            </a:r>
          </a:p>
          <a:p>
            <a:r>
              <a:rPr lang="en-GB" sz="2400" b="1" dirty="0">
                <a:solidFill>
                  <a:srgbClr val="FE007F"/>
                </a:solidFill>
              </a:rPr>
              <a:t>Impact</a:t>
            </a:r>
          </a:p>
          <a:p>
            <a:r>
              <a:rPr lang="en-GB" sz="2400" dirty="0">
                <a:solidFill>
                  <a:schemeClr val="tx1"/>
                </a:solidFill>
              </a:rPr>
              <a:t>Upon completion of this unit, you will have a good understanding of the basics of programming and will have utilised these in your own game design to create a game.</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5" name="Picture 4">
            <a:extLst>
              <a:ext uri="{FF2B5EF4-FFF2-40B4-BE49-F238E27FC236}">
                <a16:creationId xmlns:a16="http://schemas.microsoft.com/office/drawing/2014/main" id="{5923C22B-0A35-2670-CB62-F17DA42CF5C3}"/>
              </a:ext>
            </a:extLst>
          </p:cNvPr>
          <p:cNvPicPr>
            <a:picLocks noChangeAspect="1"/>
          </p:cNvPicPr>
          <p:nvPr/>
        </p:nvPicPr>
        <p:blipFill>
          <a:blip r:embed="rId3"/>
          <a:stretch>
            <a:fillRect/>
          </a:stretch>
        </p:blipFill>
        <p:spPr>
          <a:xfrm>
            <a:off x="8795841" y="2427618"/>
            <a:ext cx="2956795" cy="2483708"/>
          </a:xfrm>
          <a:prstGeom prst="rect">
            <a:avLst/>
          </a:prstGeom>
        </p:spPr>
      </p:pic>
    </p:spTree>
    <p:extLst>
      <p:ext uri="{BB962C8B-B14F-4D97-AF65-F5344CB8AC3E}">
        <p14:creationId xmlns:p14="http://schemas.microsoft.com/office/powerpoint/2010/main" val="285121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4AAC7D7-88BB-E588-0233-14DEAF5B73C2}"/>
              </a:ext>
            </a:extLst>
          </p:cNvPr>
          <p:cNvSpPr txBox="1">
            <a:spLocks/>
          </p:cNvSpPr>
          <p:nvPr/>
        </p:nvSpPr>
        <p:spPr>
          <a:xfrm>
            <a:off x="3379574" y="-51153"/>
            <a:ext cx="5776783" cy="1142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The Application of Logic</a:t>
            </a:r>
          </a:p>
        </p:txBody>
      </p:sp>
      <p:sp>
        <p:nvSpPr>
          <p:cNvPr id="4" name="Content Placeholder 5">
            <a:extLst>
              <a:ext uri="{FF2B5EF4-FFF2-40B4-BE49-F238E27FC236}">
                <a16:creationId xmlns:a16="http://schemas.microsoft.com/office/drawing/2014/main" id="{BCA6F18D-9FA3-2FDA-FCA4-C15CF820116A}"/>
              </a:ext>
            </a:extLst>
          </p:cNvPr>
          <p:cNvSpPr>
            <a:spLocks noGrp="1"/>
          </p:cNvSpPr>
          <p:nvPr>
            <p:ph idx="1"/>
          </p:nvPr>
        </p:nvSpPr>
        <p:spPr>
          <a:xfrm>
            <a:off x="479376" y="949617"/>
            <a:ext cx="11233248" cy="1274599"/>
          </a:xfrm>
          <a:solidFill>
            <a:schemeClr val="accent1">
              <a:lumMod val="40000"/>
              <a:lumOff val="60000"/>
            </a:schemeClr>
          </a:solidFill>
        </p:spPr>
        <p:txBody>
          <a:bodyPr>
            <a:noAutofit/>
          </a:bodyPr>
          <a:lstStyle/>
          <a:p>
            <a:pPr marL="0" indent="0" algn="ctr">
              <a:buNone/>
            </a:pPr>
            <a:r>
              <a:rPr lang="en-GB" i="0" dirty="0">
                <a:solidFill>
                  <a:srgbClr val="231F20"/>
                </a:solidFill>
                <a:effectLst/>
                <a:latin typeface="Arial" panose="020B0604020202020204" pitchFamily="34" charset="0"/>
                <a:cs typeface="Arial" panose="020B0604020202020204" pitchFamily="34" charset="0"/>
              </a:rPr>
              <a:t>Computers use logic to make decisions and run programs. You can use logic to work out what a program/computer system is likely to do. Computers solve problems with logic</a:t>
            </a:r>
            <a:r>
              <a:rPr lang="en-GB" dirty="0">
                <a:solidFill>
                  <a:srgbClr val="231F20"/>
                </a:solidFill>
                <a:latin typeface="Arial" panose="020B0604020202020204" pitchFamily="34" charset="0"/>
                <a:cs typeface="Arial" panose="020B0604020202020204" pitchFamily="34" charset="0"/>
              </a:rPr>
              <a:t> and then they store</a:t>
            </a:r>
            <a:r>
              <a:rPr lang="en-GB" i="0" dirty="0">
                <a:solidFill>
                  <a:srgbClr val="231F20"/>
                </a:solidFill>
                <a:effectLst/>
                <a:latin typeface="Arial" panose="020B0604020202020204" pitchFamily="34" charset="0"/>
                <a:cs typeface="Arial" panose="020B0604020202020204" pitchFamily="34" charset="0"/>
              </a:rPr>
              <a:t> data.</a:t>
            </a:r>
            <a:endParaRPr lang="en-GB" dirty="0"/>
          </a:p>
        </p:txBody>
      </p:sp>
      <p:sp>
        <p:nvSpPr>
          <p:cNvPr id="5" name="TextBox 4">
            <a:extLst>
              <a:ext uri="{FF2B5EF4-FFF2-40B4-BE49-F238E27FC236}">
                <a16:creationId xmlns:a16="http://schemas.microsoft.com/office/drawing/2014/main" id="{3E02315A-5EB5-C74B-FBB9-00F9F302B329}"/>
              </a:ext>
            </a:extLst>
          </p:cNvPr>
          <p:cNvSpPr txBox="1"/>
          <p:nvPr/>
        </p:nvSpPr>
        <p:spPr>
          <a:xfrm>
            <a:off x="1222051" y="2569007"/>
            <a:ext cx="4315046" cy="3262432"/>
          </a:xfrm>
          <a:prstGeom prst="rect">
            <a:avLst/>
          </a:prstGeom>
          <a:noFill/>
          <a:ln>
            <a:solidFill>
              <a:schemeClr val="accent1"/>
            </a:solidFill>
          </a:ln>
        </p:spPr>
        <p:txBody>
          <a:bodyPr wrap="square" rtlCol="0">
            <a:spAutoFit/>
          </a:bodyPr>
          <a:lstStyle/>
          <a:p>
            <a:pPr marL="0" indent="0">
              <a:buNone/>
            </a:pPr>
            <a:r>
              <a:rPr lang="en-GB" sz="2400" b="0" i="0" dirty="0">
                <a:solidFill>
                  <a:srgbClr val="231F20"/>
                </a:solidFill>
                <a:effectLst/>
                <a:latin typeface="Arial" panose="020B0604020202020204" pitchFamily="34" charset="0"/>
                <a:cs typeface="Arial" panose="020B0604020202020204" pitchFamily="34" charset="0"/>
              </a:rPr>
              <a:t>A computer system is based on a two-value logic system. Here are some key terms:</a:t>
            </a:r>
          </a:p>
          <a:p>
            <a:pPr marL="0" indent="0">
              <a:buNone/>
            </a:pPr>
            <a:endParaRPr lang="en-GB" sz="2400" b="0" i="0" dirty="0">
              <a:solidFill>
                <a:srgbClr val="231F2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b="0" i="0" dirty="0">
                <a:solidFill>
                  <a:srgbClr val="231F20"/>
                </a:solidFill>
                <a:effectLst/>
                <a:latin typeface="Arial" panose="020B0604020202020204" pitchFamily="34" charset="0"/>
                <a:cs typeface="Arial" panose="020B0604020202020204" pitchFamily="34" charset="0"/>
              </a:rPr>
              <a:t>1/0</a:t>
            </a:r>
          </a:p>
          <a:p>
            <a:pPr marL="285750" indent="-28575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On/off</a:t>
            </a:r>
          </a:p>
          <a:p>
            <a:pPr marL="285750" indent="-285750">
              <a:buFont typeface="Arial" panose="020B0604020202020204" pitchFamily="34" charset="0"/>
              <a:buChar char="•"/>
            </a:pPr>
            <a:r>
              <a:rPr lang="en-GB" sz="2400" b="0" i="0" dirty="0">
                <a:solidFill>
                  <a:srgbClr val="231F20"/>
                </a:solidFill>
                <a:effectLst/>
                <a:latin typeface="Arial" panose="020B0604020202020204" pitchFamily="34" charset="0"/>
                <a:cs typeface="Arial" panose="020B0604020202020204" pitchFamily="34" charset="0"/>
              </a:rPr>
              <a:t>Yes/no</a:t>
            </a:r>
          </a:p>
          <a:p>
            <a:pPr marL="0" indent="0" algn="l">
              <a:buNone/>
            </a:pPr>
            <a:endParaRPr lang="en-GB" sz="900" dirty="0">
              <a:solidFill>
                <a:srgbClr val="231F20"/>
              </a:solidFill>
              <a:latin typeface="Arial" panose="020B0604020202020204" pitchFamily="34" charset="0"/>
              <a:cs typeface="Arial" panose="020B0604020202020204" pitchFamily="34" charset="0"/>
            </a:endParaRPr>
          </a:p>
          <a:p>
            <a:pPr marL="0" indent="0">
              <a:buNone/>
            </a:pPr>
            <a:endParaRPr lang="en-GB" sz="2400" dirty="0"/>
          </a:p>
        </p:txBody>
      </p:sp>
      <p:sp>
        <p:nvSpPr>
          <p:cNvPr id="6" name="TextBox 5">
            <a:extLst>
              <a:ext uri="{FF2B5EF4-FFF2-40B4-BE49-F238E27FC236}">
                <a16:creationId xmlns:a16="http://schemas.microsoft.com/office/drawing/2014/main" id="{B3702284-3DFF-B6D5-48DA-8CA555B13A42}"/>
              </a:ext>
            </a:extLst>
          </p:cNvPr>
          <p:cNvSpPr txBox="1"/>
          <p:nvPr/>
        </p:nvSpPr>
        <p:spPr>
          <a:xfrm>
            <a:off x="6466703" y="2492063"/>
            <a:ext cx="4873949" cy="3416320"/>
          </a:xfrm>
          <a:prstGeom prst="rect">
            <a:avLst/>
          </a:prstGeom>
          <a:noFill/>
          <a:ln>
            <a:solidFill>
              <a:schemeClr val="accent1"/>
            </a:solidFill>
          </a:ln>
        </p:spPr>
        <p:txBody>
          <a:bodyPr wrap="square" rtlCol="0">
            <a:spAutoFit/>
          </a:bodyPr>
          <a:lstStyle/>
          <a:p>
            <a:pPr marL="0" indent="0">
              <a:buNone/>
            </a:pPr>
            <a:r>
              <a:rPr lang="en-GB" sz="2400" dirty="0">
                <a:solidFill>
                  <a:srgbClr val="231F20"/>
                </a:solidFill>
                <a:latin typeface="Arial" panose="020B0604020202020204" pitchFamily="34" charset="0"/>
                <a:cs typeface="Arial" panose="020B0604020202020204" pitchFamily="34" charset="0"/>
              </a:rPr>
              <a:t>A computer will perform calculations using computational logic and logic gates:</a:t>
            </a:r>
          </a:p>
          <a:p>
            <a:pPr marL="0" indent="0">
              <a:buNone/>
            </a:pPr>
            <a:endParaRPr lang="en-GB" sz="2400" dirty="0">
              <a:solidFill>
                <a:srgbClr val="231F2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And </a:t>
            </a:r>
          </a:p>
          <a:p>
            <a:pPr marL="285750" indent="-285750">
              <a:buFont typeface="Arial" panose="020B0604020202020204" pitchFamily="34" charset="0"/>
              <a:buChar char="•"/>
            </a:pPr>
            <a:r>
              <a:rPr lang="en-GB" sz="2400" b="0" i="0" dirty="0">
                <a:solidFill>
                  <a:srgbClr val="231F20"/>
                </a:solidFill>
                <a:effectLst/>
                <a:latin typeface="Arial" panose="020B0604020202020204" pitchFamily="34" charset="0"/>
                <a:cs typeface="Arial" panose="020B0604020202020204" pitchFamily="34" charset="0"/>
              </a:rPr>
              <a:t>Or</a:t>
            </a:r>
          </a:p>
          <a:p>
            <a:pPr marL="285750" indent="-28575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Not</a:t>
            </a:r>
          </a:p>
          <a:p>
            <a:pPr marL="285750" indent="-285750">
              <a:buFont typeface="Arial" panose="020B0604020202020204" pitchFamily="34" charset="0"/>
              <a:buChar char="•"/>
            </a:pPr>
            <a:r>
              <a:rPr lang="en-GB" sz="2400" b="0" i="0" dirty="0">
                <a:solidFill>
                  <a:srgbClr val="231F20"/>
                </a:solidFill>
                <a:effectLst/>
                <a:latin typeface="Arial" panose="020B0604020202020204" pitchFamily="34" charset="0"/>
                <a:cs typeface="Arial" panose="020B0604020202020204" pitchFamily="34" charset="0"/>
              </a:rPr>
              <a:t>Input/output</a:t>
            </a:r>
          </a:p>
          <a:p>
            <a:pPr marL="285750" indent="-285750">
              <a:buFont typeface="Arial" panose="020B0604020202020204" pitchFamily="34" charset="0"/>
              <a:buChar char="•"/>
            </a:pPr>
            <a:r>
              <a:rPr lang="en-GB" sz="2400" dirty="0">
                <a:solidFill>
                  <a:srgbClr val="231F20"/>
                </a:solidFill>
                <a:latin typeface="Arial" panose="020B0604020202020204" pitchFamily="34" charset="0"/>
                <a:cs typeface="Arial" panose="020B0604020202020204" pitchFamily="34" charset="0"/>
              </a:rPr>
              <a:t>Truth tables</a:t>
            </a:r>
            <a:endParaRPr lang="en-GB" sz="2400" dirty="0"/>
          </a:p>
        </p:txBody>
      </p:sp>
    </p:spTree>
    <p:extLst>
      <p:ext uri="{BB962C8B-B14F-4D97-AF65-F5344CB8AC3E}">
        <p14:creationId xmlns:p14="http://schemas.microsoft.com/office/powerpoint/2010/main" val="385211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A5DF45-BD9B-B4E2-06EE-D60B7CDF52E3}"/>
              </a:ext>
            </a:extLst>
          </p:cNvPr>
          <p:cNvSpPr txBox="1">
            <a:spLocks/>
          </p:cNvSpPr>
          <p:nvPr/>
        </p:nvSpPr>
        <p:spPr>
          <a:xfrm>
            <a:off x="4587446" y="-72618"/>
            <a:ext cx="3552567" cy="1100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solidFill>
                  <a:srgbClr val="0070C0"/>
                </a:solidFill>
              </a:rPr>
              <a:t>Applying Logic</a:t>
            </a:r>
          </a:p>
        </p:txBody>
      </p:sp>
      <p:sp>
        <p:nvSpPr>
          <p:cNvPr id="4" name="Content Placeholder 2">
            <a:extLst>
              <a:ext uri="{FF2B5EF4-FFF2-40B4-BE49-F238E27FC236}">
                <a16:creationId xmlns:a16="http://schemas.microsoft.com/office/drawing/2014/main" id="{E5F453DD-483E-E761-3F6E-49CFE8E7C707}"/>
              </a:ext>
            </a:extLst>
          </p:cNvPr>
          <p:cNvSpPr>
            <a:spLocks noGrp="1"/>
          </p:cNvSpPr>
          <p:nvPr>
            <p:ph idx="1"/>
          </p:nvPr>
        </p:nvSpPr>
        <p:spPr>
          <a:xfrm>
            <a:off x="117330" y="1025774"/>
            <a:ext cx="11957340" cy="1938992"/>
          </a:xfrm>
          <a:solidFill>
            <a:schemeClr val="accent1">
              <a:lumMod val="40000"/>
              <a:lumOff val="60000"/>
            </a:schemeClr>
          </a:solidFill>
        </p:spPr>
        <p:txBody>
          <a:bodyPr>
            <a:noAutofit/>
          </a:bodyPr>
          <a:lstStyle/>
          <a:p>
            <a:pPr algn="ctr"/>
            <a:r>
              <a:rPr lang="en-GB" sz="2400" dirty="0">
                <a:solidFill>
                  <a:schemeClr val="tx1"/>
                </a:solidFill>
              </a:rPr>
              <a:t>If you want a computer to tell someone whether they are old enough to drive a car (Age 17), you need to set the computer to think logically. </a:t>
            </a:r>
          </a:p>
          <a:p>
            <a:pPr algn="ctr"/>
            <a:r>
              <a:rPr lang="en-GB" sz="2400" dirty="0">
                <a:solidFill>
                  <a:schemeClr val="tx1"/>
                </a:solidFill>
              </a:rPr>
              <a:t>The computer uses the information it has been given to make a decision. It uses </a:t>
            </a:r>
            <a:r>
              <a:rPr lang="en-GB" sz="2400" b="1" dirty="0">
                <a:solidFill>
                  <a:srgbClr val="FF0000"/>
                </a:solidFill>
              </a:rPr>
              <a:t>VARIABLES</a:t>
            </a:r>
            <a:r>
              <a:rPr lang="en-GB" sz="2400" dirty="0">
                <a:solidFill>
                  <a:srgbClr val="FF0000"/>
                </a:solidFill>
              </a:rPr>
              <a:t> </a:t>
            </a:r>
            <a:r>
              <a:rPr lang="en-GB" sz="2400" dirty="0">
                <a:solidFill>
                  <a:schemeClr val="tx1"/>
                </a:solidFill>
              </a:rPr>
              <a:t>to help the decision-making process. The variable here is the age of the person inputting the information. </a:t>
            </a:r>
          </a:p>
          <a:p>
            <a:pPr algn="ctr"/>
            <a:r>
              <a:rPr lang="en-GB" dirty="0">
                <a:solidFill>
                  <a:schemeClr val="tx1"/>
                </a:solidFill>
              </a:rPr>
              <a:t> </a:t>
            </a:r>
          </a:p>
          <a:p>
            <a:pPr marL="0" indent="0" algn="ctr">
              <a:buNone/>
            </a:pPr>
            <a:endParaRPr lang="en-GB" dirty="0">
              <a:solidFill>
                <a:schemeClr val="tx1"/>
              </a:solidFill>
            </a:endParaRPr>
          </a:p>
        </p:txBody>
      </p:sp>
      <p:sp>
        <p:nvSpPr>
          <p:cNvPr id="5" name="TextBox 4">
            <a:extLst>
              <a:ext uri="{FF2B5EF4-FFF2-40B4-BE49-F238E27FC236}">
                <a16:creationId xmlns:a16="http://schemas.microsoft.com/office/drawing/2014/main" id="{3C38E11C-D7D4-5F34-6B8D-A5D50F5EBAE6}"/>
              </a:ext>
            </a:extLst>
          </p:cNvPr>
          <p:cNvSpPr txBox="1"/>
          <p:nvPr/>
        </p:nvSpPr>
        <p:spPr>
          <a:xfrm>
            <a:off x="117330" y="4063158"/>
            <a:ext cx="4250642" cy="1938992"/>
          </a:xfrm>
          <a:prstGeom prst="rect">
            <a:avLst/>
          </a:prstGeom>
          <a:noFill/>
          <a:ln>
            <a:solidFill>
              <a:schemeClr val="accent1"/>
            </a:solidFill>
          </a:ln>
        </p:spPr>
        <p:txBody>
          <a:bodyPr wrap="square" rtlCol="0">
            <a:spAutoFit/>
          </a:bodyPr>
          <a:lstStyle/>
          <a:p>
            <a:pPr marL="0" indent="0">
              <a:buNone/>
            </a:pPr>
            <a:r>
              <a:rPr lang="en-GB" sz="2000" b="1" dirty="0">
                <a:solidFill>
                  <a:srgbClr val="FE007F"/>
                </a:solidFill>
                <a:latin typeface="Arial" panose="020B0604020202020204" pitchFamily="34" charset="0"/>
                <a:cs typeface="Arial" panose="020B0604020202020204" pitchFamily="34" charset="0"/>
              </a:rPr>
              <a:t>OUTPUT</a:t>
            </a:r>
            <a:r>
              <a:rPr lang="en-GB" sz="2000" dirty="0">
                <a:latin typeface="Arial" panose="020B0604020202020204" pitchFamily="34" charset="0"/>
                <a:cs typeface="Arial" panose="020B0604020202020204" pitchFamily="34" charset="0"/>
              </a:rPr>
              <a:t> ‘How old are you?’</a:t>
            </a:r>
          </a:p>
          <a:p>
            <a:pPr marL="0" indent="0">
              <a:buNone/>
            </a:pPr>
            <a:r>
              <a:rPr lang="en-GB" sz="2000" b="1" dirty="0">
                <a:solidFill>
                  <a:srgbClr val="FE007F"/>
                </a:solidFill>
                <a:latin typeface="Arial" panose="020B0604020202020204" pitchFamily="34" charset="0"/>
                <a:cs typeface="Arial" panose="020B0604020202020204" pitchFamily="34" charset="0"/>
              </a:rPr>
              <a:t>INPUT</a:t>
            </a:r>
            <a:r>
              <a:rPr lang="en-GB" sz="2000" dirty="0">
                <a:solidFill>
                  <a:srgbClr val="FE007F"/>
                </a:solidFill>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(you input your age)</a:t>
            </a:r>
          </a:p>
          <a:p>
            <a:pPr marL="0" indent="0">
              <a:buNone/>
            </a:pPr>
            <a:r>
              <a:rPr lang="en-GB" sz="2000" dirty="0">
                <a:latin typeface="Arial" panose="020B0604020202020204" pitchFamily="34" charset="0"/>
                <a:cs typeface="Arial" panose="020B0604020202020204" pitchFamily="34" charset="0"/>
              </a:rPr>
              <a:t>(The computer stores this input and then applies logic by using the age variable to check the answer)</a:t>
            </a:r>
          </a:p>
          <a:p>
            <a:pPr marL="0" indent="0" algn="ctr">
              <a:buNone/>
            </a:pPr>
            <a:endParaRPr lang="en-GB"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52E3AA2-D185-3C40-1955-63E5C003CCE0}"/>
              </a:ext>
            </a:extLst>
          </p:cNvPr>
          <p:cNvSpPr txBox="1"/>
          <p:nvPr/>
        </p:nvSpPr>
        <p:spPr>
          <a:xfrm>
            <a:off x="8140013" y="4204557"/>
            <a:ext cx="3934657" cy="1200329"/>
          </a:xfrm>
          <a:prstGeom prst="rect">
            <a:avLst/>
          </a:prstGeom>
          <a:noFill/>
          <a:ln>
            <a:solidFill>
              <a:schemeClr val="accent1"/>
            </a:solidFill>
          </a:ln>
        </p:spPr>
        <p:txBody>
          <a:bodyPr wrap="square" rtlCol="0">
            <a:spAutoFit/>
          </a:bodyPr>
          <a:lstStyle/>
          <a:p>
            <a:pPr marL="0" indent="0">
              <a:buNone/>
            </a:pPr>
            <a:r>
              <a:rPr lang="en-GB" sz="1800" dirty="0">
                <a:latin typeface="Arial" panose="020B0604020202020204" pitchFamily="34" charset="0"/>
                <a:cs typeface="Arial" panose="020B0604020202020204" pitchFamily="34" charset="0"/>
              </a:rPr>
              <a:t>IF =&gt;17 THEN</a:t>
            </a:r>
            <a:r>
              <a:rPr lang="en-GB"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OUTPUT </a:t>
            </a:r>
          </a:p>
          <a:p>
            <a:pPr marL="0" indent="0">
              <a:buNone/>
            </a:pPr>
            <a:r>
              <a:rPr lang="en-GB" sz="1800" b="1" dirty="0">
                <a:solidFill>
                  <a:schemeClr val="accent6"/>
                </a:solidFill>
                <a:latin typeface="Arial" panose="020B0604020202020204" pitchFamily="34" charset="0"/>
                <a:cs typeface="Arial" panose="020B0604020202020204" pitchFamily="34" charset="0"/>
              </a:rPr>
              <a:t>‘You can drive a car’</a:t>
            </a:r>
          </a:p>
          <a:p>
            <a:pPr marL="0" indent="0">
              <a:buNone/>
            </a:pPr>
            <a:r>
              <a:rPr lang="en-GB" sz="1800" dirty="0">
                <a:latin typeface="Arial" panose="020B0604020202020204" pitchFamily="34" charset="0"/>
                <a:cs typeface="Arial" panose="020B0604020202020204" pitchFamily="34" charset="0"/>
              </a:rPr>
              <a:t>ELSE IF =&lt;17 THEN OUTPUT</a:t>
            </a:r>
          </a:p>
          <a:p>
            <a:pPr marL="0" indent="0">
              <a:buNone/>
            </a:pPr>
            <a:r>
              <a:rPr lang="en-GB" sz="1800" dirty="0">
                <a:solidFill>
                  <a:srgbClr val="FE007F"/>
                </a:solidFill>
                <a:latin typeface="Arial" panose="020B0604020202020204" pitchFamily="34" charset="0"/>
                <a:cs typeface="Arial" panose="020B0604020202020204" pitchFamily="34" charset="0"/>
              </a:rPr>
              <a:t>‘No, you can’t drive a car’</a:t>
            </a:r>
            <a:endParaRPr lang="en-GB" dirty="0">
              <a:solidFill>
                <a:srgbClr val="FE007F"/>
              </a:solidFill>
            </a:endParaRPr>
          </a:p>
        </p:txBody>
      </p:sp>
      <p:sp>
        <p:nvSpPr>
          <p:cNvPr id="12" name="TextBox 11">
            <a:extLst>
              <a:ext uri="{FF2B5EF4-FFF2-40B4-BE49-F238E27FC236}">
                <a16:creationId xmlns:a16="http://schemas.microsoft.com/office/drawing/2014/main" id="{A5276B02-5AEF-11F2-2ADA-3038F4080332}"/>
              </a:ext>
            </a:extLst>
          </p:cNvPr>
          <p:cNvSpPr txBox="1"/>
          <p:nvPr/>
        </p:nvSpPr>
        <p:spPr>
          <a:xfrm>
            <a:off x="2712307" y="3138452"/>
            <a:ext cx="7302843" cy="707886"/>
          </a:xfrm>
          <a:prstGeom prst="rect">
            <a:avLst/>
          </a:prstGeom>
          <a:noFill/>
        </p:spPr>
        <p:txBody>
          <a:bodyPr wrap="square">
            <a:spAutoFit/>
          </a:bodyPr>
          <a:lstStyle/>
          <a:p>
            <a:r>
              <a:rPr lang="en-GB" sz="2000" dirty="0">
                <a:solidFill>
                  <a:schemeClr val="tx1"/>
                </a:solidFill>
              </a:rPr>
              <a:t>The computer follows a </a:t>
            </a:r>
            <a:r>
              <a:rPr lang="en-GB" sz="2000" b="1" dirty="0">
                <a:solidFill>
                  <a:srgbClr val="FF0000"/>
                </a:solidFill>
              </a:rPr>
              <a:t>SEQUENCE</a:t>
            </a:r>
            <a:r>
              <a:rPr lang="en-GB" sz="2000" dirty="0">
                <a:solidFill>
                  <a:srgbClr val="FF0000"/>
                </a:solidFill>
              </a:rPr>
              <a:t> </a:t>
            </a:r>
            <a:r>
              <a:rPr lang="en-GB" sz="2000" dirty="0">
                <a:solidFill>
                  <a:schemeClr val="tx1"/>
                </a:solidFill>
              </a:rPr>
              <a:t>to work through the problem.</a:t>
            </a:r>
          </a:p>
          <a:p>
            <a:r>
              <a:rPr lang="en-GB" sz="2000" dirty="0">
                <a:solidFill>
                  <a:schemeClr val="tx1"/>
                </a:solidFill>
              </a:rPr>
              <a:t>If the answer is =&gt;17 you can drive a car. This is how it could work:</a:t>
            </a:r>
          </a:p>
        </p:txBody>
      </p:sp>
      <p:pic>
        <p:nvPicPr>
          <p:cNvPr id="13" name="Picture 12">
            <a:extLst>
              <a:ext uri="{FF2B5EF4-FFF2-40B4-BE49-F238E27FC236}">
                <a16:creationId xmlns:a16="http://schemas.microsoft.com/office/drawing/2014/main" id="{317015B0-7B00-6180-5F86-2434E4F293C5}"/>
              </a:ext>
            </a:extLst>
          </p:cNvPr>
          <p:cNvPicPr>
            <a:picLocks noChangeAspect="1"/>
          </p:cNvPicPr>
          <p:nvPr/>
        </p:nvPicPr>
        <p:blipFill>
          <a:blip r:embed="rId3"/>
          <a:stretch>
            <a:fillRect/>
          </a:stretch>
        </p:blipFill>
        <p:spPr>
          <a:xfrm>
            <a:off x="5039495" y="4063158"/>
            <a:ext cx="2648465" cy="1760126"/>
          </a:xfrm>
          <a:prstGeom prst="rect">
            <a:avLst/>
          </a:prstGeom>
        </p:spPr>
      </p:pic>
    </p:spTree>
    <p:extLst>
      <p:ext uri="{BB962C8B-B14F-4D97-AF65-F5344CB8AC3E}">
        <p14:creationId xmlns:p14="http://schemas.microsoft.com/office/powerpoint/2010/main" val="390398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68436-AF1E-34CD-4CF5-EDF6EF1BA798}"/>
              </a:ext>
            </a:extLst>
          </p:cNvPr>
          <p:cNvSpPr txBox="1">
            <a:spLocks/>
          </p:cNvSpPr>
          <p:nvPr/>
        </p:nvSpPr>
        <p:spPr>
          <a:xfrm>
            <a:off x="363907" y="245005"/>
            <a:ext cx="6469380" cy="798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Information as a Flowchart</a:t>
            </a:r>
          </a:p>
        </p:txBody>
      </p:sp>
      <p:sp>
        <p:nvSpPr>
          <p:cNvPr id="4" name="Content Placeholder 3">
            <a:extLst>
              <a:ext uri="{FF2B5EF4-FFF2-40B4-BE49-F238E27FC236}">
                <a16:creationId xmlns:a16="http://schemas.microsoft.com/office/drawing/2014/main" id="{644FBFE3-2543-255E-8B48-B674DDCB79E4}"/>
              </a:ext>
            </a:extLst>
          </p:cNvPr>
          <p:cNvSpPr>
            <a:spLocks noGrp="1"/>
          </p:cNvSpPr>
          <p:nvPr>
            <p:ph idx="1"/>
          </p:nvPr>
        </p:nvSpPr>
        <p:spPr>
          <a:xfrm>
            <a:off x="494386" y="1901734"/>
            <a:ext cx="5455090" cy="2639524"/>
          </a:xfrm>
          <a:solidFill>
            <a:schemeClr val="accent4">
              <a:lumMod val="40000"/>
              <a:lumOff val="60000"/>
            </a:schemeClr>
          </a:solidFill>
        </p:spPr>
        <p:txBody>
          <a:bodyPr/>
          <a:lstStyle/>
          <a:p>
            <a:r>
              <a:rPr lang="en-GB" dirty="0">
                <a:solidFill>
                  <a:schemeClr val="tx1"/>
                </a:solidFill>
              </a:rPr>
              <a:t>When you are thinking of how to programme a computer to do something, you could break the activity down using a flowchart. </a:t>
            </a:r>
          </a:p>
          <a:p>
            <a:r>
              <a:rPr lang="en-GB" dirty="0">
                <a:solidFill>
                  <a:schemeClr val="tx1"/>
                </a:solidFill>
              </a:rPr>
              <a:t>For the car example, here’s what this would look like… </a:t>
            </a:r>
          </a:p>
          <a:p>
            <a:pPr marL="0" indent="0">
              <a:buNone/>
            </a:pPr>
            <a:endParaRPr lang="en-GB" dirty="0">
              <a:solidFill>
                <a:schemeClr val="tx1"/>
              </a:solidFill>
            </a:endParaRPr>
          </a:p>
        </p:txBody>
      </p:sp>
      <p:grpSp>
        <p:nvGrpSpPr>
          <p:cNvPr id="5" name="Group 4">
            <a:extLst>
              <a:ext uri="{FF2B5EF4-FFF2-40B4-BE49-F238E27FC236}">
                <a16:creationId xmlns:a16="http://schemas.microsoft.com/office/drawing/2014/main" id="{7F174E86-B30A-FB16-412C-74E539E73F59}"/>
              </a:ext>
            </a:extLst>
          </p:cNvPr>
          <p:cNvGrpSpPr/>
          <p:nvPr/>
        </p:nvGrpSpPr>
        <p:grpSpPr>
          <a:xfrm>
            <a:off x="7451125" y="388305"/>
            <a:ext cx="4263080" cy="5332301"/>
            <a:chOff x="0" y="0"/>
            <a:chExt cx="3907366" cy="4919133"/>
          </a:xfrm>
        </p:grpSpPr>
        <p:sp>
          <p:nvSpPr>
            <p:cNvPr id="6" name="Terminator 22">
              <a:extLst>
                <a:ext uri="{FF2B5EF4-FFF2-40B4-BE49-F238E27FC236}">
                  <a16:creationId xmlns:a16="http://schemas.microsoft.com/office/drawing/2014/main" id="{6D4C5135-A264-ADD1-D037-1523F004757F}"/>
                </a:ext>
              </a:extLst>
            </p:cNvPr>
            <p:cNvSpPr/>
            <p:nvPr/>
          </p:nvSpPr>
          <p:spPr>
            <a:xfrm>
              <a:off x="165100" y="4512733"/>
              <a:ext cx="1261534" cy="406400"/>
            </a:xfrm>
            <a:prstGeom prst="flowChartTerminator">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a:effectLst/>
                  <a:ea typeface="Calibri" panose="020F0502020204030204" pitchFamily="34" charset="0"/>
                  <a:cs typeface="Times New Roman" panose="02020603050405020304" pitchFamily="18" charset="0"/>
                </a:rPr>
                <a:t>END</a:t>
              </a:r>
            </a:p>
          </p:txBody>
        </p:sp>
        <p:sp>
          <p:nvSpPr>
            <p:cNvPr id="7" name="Decision 23">
              <a:extLst>
                <a:ext uri="{FF2B5EF4-FFF2-40B4-BE49-F238E27FC236}">
                  <a16:creationId xmlns:a16="http://schemas.microsoft.com/office/drawing/2014/main" id="{5DA6075C-3544-D274-AEAD-4C33204056F3}"/>
                </a:ext>
              </a:extLst>
            </p:cNvPr>
            <p:cNvSpPr/>
            <p:nvPr/>
          </p:nvSpPr>
          <p:spPr>
            <a:xfrm>
              <a:off x="143933" y="1993900"/>
              <a:ext cx="1460288" cy="876088"/>
            </a:xfrm>
            <a:prstGeom prst="flowChartDecision">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a:effectLst/>
                  <a:ea typeface="Calibri" panose="020F0502020204030204" pitchFamily="34" charset="0"/>
                  <a:cs typeface="Times New Roman" panose="02020603050405020304" pitchFamily="18" charset="0"/>
                </a:rPr>
                <a:t>Is age &gt;=17?</a:t>
              </a:r>
            </a:p>
          </p:txBody>
        </p:sp>
        <p:sp>
          <p:nvSpPr>
            <p:cNvPr id="8" name="Terminator 24">
              <a:extLst>
                <a:ext uri="{FF2B5EF4-FFF2-40B4-BE49-F238E27FC236}">
                  <a16:creationId xmlns:a16="http://schemas.microsoft.com/office/drawing/2014/main" id="{8F6ABE39-C490-6293-788A-EC267F2ED314}"/>
                </a:ext>
              </a:extLst>
            </p:cNvPr>
            <p:cNvSpPr/>
            <p:nvPr/>
          </p:nvSpPr>
          <p:spPr>
            <a:xfrm>
              <a:off x="275166" y="0"/>
              <a:ext cx="1261110" cy="406400"/>
            </a:xfrm>
            <a:prstGeom prst="flowChartTerminator">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a:effectLst/>
                  <a:ea typeface="Calibri" panose="020F0502020204030204" pitchFamily="34" charset="0"/>
                  <a:cs typeface="Times New Roman" panose="02020603050405020304" pitchFamily="18" charset="0"/>
                </a:rPr>
                <a:t>START</a:t>
              </a:r>
            </a:p>
          </p:txBody>
        </p:sp>
        <p:sp>
          <p:nvSpPr>
            <p:cNvPr id="9" name="Data 25">
              <a:extLst>
                <a:ext uri="{FF2B5EF4-FFF2-40B4-BE49-F238E27FC236}">
                  <a16:creationId xmlns:a16="http://schemas.microsoft.com/office/drawing/2014/main" id="{DCCBA702-71F4-ECAA-7F93-90AC6F2F0638}"/>
                </a:ext>
              </a:extLst>
            </p:cNvPr>
            <p:cNvSpPr/>
            <p:nvPr/>
          </p:nvSpPr>
          <p:spPr>
            <a:xfrm>
              <a:off x="2404533" y="2218266"/>
              <a:ext cx="1502833" cy="736388"/>
            </a:xfrm>
            <a:prstGeom prst="flowChartInputOutpu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a:effectLst/>
                  <a:ea typeface="Calibri" panose="020F0502020204030204" pitchFamily="34" charset="0"/>
                  <a:cs typeface="Times New Roman" panose="02020603050405020304" pitchFamily="18" charset="0"/>
                </a:rPr>
                <a:t>OUTPUT ‘You can drive a car’</a:t>
              </a:r>
            </a:p>
            <a:p>
              <a:pPr algn="ctr"/>
              <a:r>
                <a:rPr lang="en-GB" sz="1200">
                  <a:effectLst/>
                  <a:ea typeface="Calibri" panose="020F0502020204030204" pitchFamily="34" charset="0"/>
                  <a:cs typeface="Times New Roman" panose="02020603050405020304" pitchFamily="18" charset="0"/>
                </a:rPr>
                <a:t> </a:t>
              </a:r>
            </a:p>
          </p:txBody>
        </p:sp>
        <p:sp>
          <p:nvSpPr>
            <p:cNvPr id="10" name="Data 26">
              <a:extLst>
                <a:ext uri="{FF2B5EF4-FFF2-40B4-BE49-F238E27FC236}">
                  <a16:creationId xmlns:a16="http://schemas.microsoft.com/office/drawing/2014/main" id="{000CB0DB-097E-FECC-CE1D-041FA1758CFF}"/>
                </a:ext>
              </a:extLst>
            </p:cNvPr>
            <p:cNvSpPr/>
            <p:nvPr/>
          </p:nvSpPr>
          <p:spPr>
            <a:xfrm>
              <a:off x="0" y="3361266"/>
              <a:ext cx="1536700" cy="685800"/>
            </a:xfrm>
            <a:prstGeom prst="flowChartInputOutpu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a:effectLst/>
                  <a:ea typeface="Calibri" panose="020F0502020204030204" pitchFamily="34" charset="0"/>
                  <a:cs typeface="Times New Roman" panose="02020603050405020304" pitchFamily="18" charset="0"/>
                </a:rPr>
                <a:t>OUTPUT ‘You can’t drive a car’</a:t>
              </a:r>
            </a:p>
          </p:txBody>
        </p:sp>
        <p:sp>
          <p:nvSpPr>
            <p:cNvPr id="11" name="Data 27">
              <a:extLst>
                <a:ext uri="{FF2B5EF4-FFF2-40B4-BE49-F238E27FC236}">
                  <a16:creationId xmlns:a16="http://schemas.microsoft.com/office/drawing/2014/main" id="{06D2B808-37B2-3FAC-F321-162BB2D766FB}"/>
                </a:ext>
              </a:extLst>
            </p:cNvPr>
            <p:cNvSpPr/>
            <p:nvPr/>
          </p:nvSpPr>
          <p:spPr>
            <a:xfrm>
              <a:off x="143933" y="880533"/>
              <a:ext cx="1456267" cy="643467"/>
            </a:xfrm>
            <a:prstGeom prst="flowChartInputOutpu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a:effectLst/>
                  <a:ea typeface="Calibri" panose="020F0502020204030204" pitchFamily="34" charset="0"/>
                  <a:cs typeface="Times New Roman" panose="02020603050405020304" pitchFamily="18" charset="0"/>
                </a:rPr>
                <a:t>INPUT ‘How old are you’?</a:t>
              </a:r>
            </a:p>
          </p:txBody>
        </p:sp>
        <p:cxnSp>
          <p:nvCxnSpPr>
            <p:cNvPr id="12" name="Straight Arrow Connector 11">
              <a:extLst>
                <a:ext uri="{FF2B5EF4-FFF2-40B4-BE49-F238E27FC236}">
                  <a16:creationId xmlns:a16="http://schemas.microsoft.com/office/drawing/2014/main" id="{87D27190-8188-F9C3-D62D-28B293FA5BFF}"/>
                </a:ext>
              </a:extLst>
            </p:cNvPr>
            <p:cNvCxnSpPr/>
            <p:nvPr/>
          </p:nvCxnSpPr>
          <p:spPr>
            <a:xfrm>
              <a:off x="901700" y="406400"/>
              <a:ext cx="0" cy="47413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8E42A8B-364A-07CD-7B49-1396256D7658}"/>
                </a:ext>
              </a:extLst>
            </p:cNvPr>
            <p:cNvCxnSpPr/>
            <p:nvPr/>
          </p:nvCxnSpPr>
          <p:spPr>
            <a:xfrm>
              <a:off x="867833" y="2878666"/>
              <a:ext cx="0" cy="47413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610658D-8357-54CC-26B3-6AADA5B3F376}"/>
                </a:ext>
              </a:extLst>
            </p:cNvPr>
            <p:cNvCxnSpPr/>
            <p:nvPr/>
          </p:nvCxnSpPr>
          <p:spPr>
            <a:xfrm>
              <a:off x="893233" y="1524000"/>
              <a:ext cx="0" cy="47413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E5D6392-F068-5187-8E52-E87197B3C049}"/>
                </a:ext>
              </a:extLst>
            </p:cNvPr>
            <p:cNvCxnSpPr/>
            <p:nvPr/>
          </p:nvCxnSpPr>
          <p:spPr>
            <a:xfrm>
              <a:off x="817033" y="4047066"/>
              <a:ext cx="0" cy="474133"/>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79540DE-93FC-F954-D6A3-3FA1FBD43E4C}"/>
                </a:ext>
              </a:extLst>
            </p:cNvPr>
            <p:cNvCxnSpPr/>
            <p:nvPr/>
          </p:nvCxnSpPr>
          <p:spPr>
            <a:xfrm>
              <a:off x="3031066" y="2954866"/>
              <a:ext cx="212" cy="175260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54ADA1A-1B7A-56C4-91A4-A58DA7680C11}"/>
                </a:ext>
              </a:extLst>
            </p:cNvPr>
            <p:cNvCxnSpPr/>
            <p:nvPr/>
          </p:nvCxnSpPr>
          <p:spPr>
            <a:xfrm flipH="1">
              <a:off x="1426633" y="4707466"/>
              <a:ext cx="1604856"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62C9ACC0-5837-89FE-43FE-415A738B40FD}"/>
                </a:ext>
              </a:extLst>
            </p:cNvPr>
            <p:cNvCxnSpPr/>
            <p:nvPr/>
          </p:nvCxnSpPr>
          <p:spPr>
            <a:xfrm>
              <a:off x="1595966" y="2455333"/>
              <a:ext cx="1003512"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Text Box 17">
              <a:extLst>
                <a:ext uri="{FF2B5EF4-FFF2-40B4-BE49-F238E27FC236}">
                  <a16:creationId xmlns:a16="http://schemas.microsoft.com/office/drawing/2014/main" id="{27433800-BDC9-44DF-8D43-AD9E9F720595}"/>
                </a:ext>
              </a:extLst>
            </p:cNvPr>
            <p:cNvSpPr txBox="1"/>
            <p:nvPr/>
          </p:nvSpPr>
          <p:spPr>
            <a:xfrm>
              <a:off x="1951566" y="2142066"/>
              <a:ext cx="601133" cy="27093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Yes</a:t>
              </a:r>
            </a:p>
          </p:txBody>
        </p:sp>
        <p:sp>
          <p:nvSpPr>
            <p:cNvPr id="20" name="Text Box 18">
              <a:extLst>
                <a:ext uri="{FF2B5EF4-FFF2-40B4-BE49-F238E27FC236}">
                  <a16:creationId xmlns:a16="http://schemas.microsoft.com/office/drawing/2014/main" id="{D7347E95-1FCF-36F4-71EF-5E05B0F2A106}"/>
                </a:ext>
              </a:extLst>
            </p:cNvPr>
            <p:cNvSpPr txBox="1"/>
            <p:nvPr/>
          </p:nvSpPr>
          <p:spPr>
            <a:xfrm>
              <a:off x="1071033" y="2954866"/>
              <a:ext cx="601133" cy="27093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No</a:t>
              </a:r>
            </a:p>
          </p:txBody>
        </p:sp>
      </p:grpSp>
    </p:spTree>
    <p:extLst>
      <p:ext uri="{BB962C8B-B14F-4D97-AF65-F5344CB8AC3E}">
        <p14:creationId xmlns:p14="http://schemas.microsoft.com/office/powerpoint/2010/main" val="12911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A9233A-BD20-C604-5C45-0B1C3D40A195}"/>
              </a:ext>
            </a:extLst>
          </p:cNvPr>
          <p:cNvSpPr txBox="1">
            <a:spLocks/>
          </p:cNvSpPr>
          <p:nvPr/>
        </p:nvSpPr>
        <p:spPr>
          <a:xfrm>
            <a:off x="169097" y="195860"/>
            <a:ext cx="7588930" cy="767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US" dirty="0">
                <a:solidFill>
                  <a:srgbClr val="0070C0"/>
                </a:solidFill>
              </a:rPr>
              <a:t>Pseudocode “What is it?”</a:t>
            </a:r>
          </a:p>
        </p:txBody>
      </p:sp>
      <p:sp>
        <p:nvSpPr>
          <p:cNvPr id="4" name="Content Placeholder 2">
            <a:extLst>
              <a:ext uri="{FF2B5EF4-FFF2-40B4-BE49-F238E27FC236}">
                <a16:creationId xmlns:a16="http://schemas.microsoft.com/office/drawing/2014/main" id="{41EEF144-6A35-F5B1-9707-69F12B12E497}"/>
              </a:ext>
            </a:extLst>
          </p:cNvPr>
          <p:cNvSpPr>
            <a:spLocks noGrp="1"/>
          </p:cNvSpPr>
          <p:nvPr>
            <p:ph sz="half" idx="1"/>
          </p:nvPr>
        </p:nvSpPr>
        <p:spPr>
          <a:xfrm>
            <a:off x="1500809" y="1617603"/>
            <a:ext cx="3335809" cy="3282388"/>
          </a:xfrm>
          <a:ln>
            <a:noFill/>
          </a:ln>
        </p:spPr>
        <p:txBody>
          <a:bodyPr vert="horz" lIns="91440" tIns="45720" rIns="91440" bIns="45720" rtlCol="0">
            <a:normAutofit fontScale="92500" lnSpcReduction="10000"/>
          </a:bodyPr>
          <a:lstStyle/>
          <a:p>
            <a:r>
              <a:rPr lang="en-US" b="1" i="0" dirty="0">
                <a:solidFill>
                  <a:srgbClr val="00B050"/>
                </a:solidFill>
                <a:effectLst/>
              </a:rPr>
              <a:t>Pseudocode</a:t>
            </a:r>
            <a:r>
              <a:rPr lang="en-US" b="0" i="0" dirty="0">
                <a:solidFill>
                  <a:schemeClr val="tx1"/>
                </a:solidFill>
                <a:effectLst/>
              </a:rPr>
              <a:t> is not an actual programming language. </a:t>
            </a:r>
          </a:p>
          <a:p>
            <a:r>
              <a:rPr lang="en-US" b="0" i="0" dirty="0">
                <a:solidFill>
                  <a:schemeClr val="tx1"/>
                </a:solidFill>
                <a:effectLst/>
              </a:rPr>
              <a:t>Instead, it is a simple way of describing a set of instructions in a manner that resembles a programming language.</a:t>
            </a:r>
            <a:endParaRPr lang="en-US" dirty="0">
              <a:solidFill>
                <a:schemeClr val="tx1"/>
              </a:solidFill>
              <a:hlinkClick r:id="rId3">
                <a:extLst>
                  <a:ext uri="{A12FA001-AC4F-418D-AE19-62706E023703}">
                    <ahyp:hlinkClr xmlns:ahyp="http://schemas.microsoft.com/office/drawing/2018/hyperlinkcolor" val="tx"/>
                  </a:ext>
                </a:extLst>
              </a:hlinkClick>
            </a:endParaRPr>
          </a:p>
        </p:txBody>
      </p:sp>
      <p:sp>
        <p:nvSpPr>
          <p:cNvPr id="5" name="Text Box 20">
            <a:extLst>
              <a:ext uri="{FF2B5EF4-FFF2-40B4-BE49-F238E27FC236}">
                <a16:creationId xmlns:a16="http://schemas.microsoft.com/office/drawing/2014/main" id="{55180FED-859C-FEC6-DD50-E6F3D032EC55}"/>
              </a:ext>
            </a:extLst>
          </p:cNvPr>
          <p:cNvSpPr txBox="1"/>
          <p:nvPr/>
        </p:nvSpPr>
        <p:spPr>
          <a:xfrm>
            <a:off x="6096000" y="1341445"/>
            <a:ext cx="5954950" cy="3965046"/>
          </a:xfrm>
          <a:prstGeom prst="rect">
            <a:avLst/>
          </a:prstGeom>
          <a:solidFill>
            <a:srgbClr val="0070C0"/>
          </a:solidFill>
          <a:ln w="6350">
            <a:solidFill>
              <a:srgbClr val="40A3BC"/>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While answer == “computer science”</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Input “What is your favourite subject?” answer</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answer == “computer science”</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371600">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output “Good choice!”</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end if</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371600">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else</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371600">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output “Really!”</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repeat</a:t>
            </a:r>
            <a:endPar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371600"/>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2A9FCCB9-4925-F107-5C35-A792AE3C86D8}"/>
              </a:ext>
            </a:extLst>
          </p:cNvPr>
          <p:cNvSpPr/>
          <p:nvPr/>
        </p:nvSpPr>
        <p:spPr>
          <a:xfrm>
            <a:off x="4894283" y="3188043"/>
            <a:ext cx="1005016" cy="481913"/>
          </a:xfrm>
          <a:prstGeom prst="rightArrow">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105307A-6609-F7BA-7876-F39E0E6A1F5F}"/>
              </a:ext>
            </a:extLst>
          </p:cNvPr>
          <p:cNvSpPr txBox="1"/>
          <p:nvPr/>
        </p:nvSpPr>
        <p:spPr>
          <a:xfrm>
            <a:off x="1347734" y="5375492"/>
            <a:ext cx="6977767" cy="584775"/>
          </a:xfrm>
          <a:prstGeom prst="rect">
            <a:avLst/>
          </a:prstGeom>
          <a:noFill/>
        </p:spPr>
        <p:txBody>
          <a:bodyPr wrap="square">
            <a:spAutoFit/>
          </a:bodyPr>
          <a:lstStyle/>
          <a:p>
            <a:r>
              <a:rPr lang="en-GB" sz="3200" b="1" dirty="0">
                <a:hlinkClick r:id="rId3"/>
              </a:rPr>
              <a:t>Designing algorithms with pseudocode</a:t>
            </a:r>
            <a:endParaRPr lang="en-GB" sz="3200" b="1" dirty="0"/>
          </a:p>
        </p:txBody>
      </p:sp>
      <p:pic>
        <p:nvPicPr>
          <p:cNvPr id="7" name="Picture 6" descr="A picture containing graphics, circle, logo, font&#10;&#10;Description automatically generated">
            <a:extLst>
              <a:ext uri="{FF2B5EF4-FFF2-40B4-BE49-F238E27FC236}">
                <a16:creationId xmlns:a16="http://schemas.microsoft.com/office/drawing/2014/main" id="{C6B66D7D-6470-38F2-8E9C-E37AF9BCFDF6}"/>
              </a:ext>
            </a:extLst>
          </p:cNvPr>
          <p:cNvPicPr>
            <a:picLocks noChangeAspect="1"/>
          </p:cNvPicPr>
          <p:nvPr/>
        </p:nvPicPr>
        <p:blipFill>
          <a:blip r:embed="rId4"/>
          <a:stretch>
            <a:fillRect/>
          </a:stretch>
        </p:blipFill>
        <p:spPr>
          <a:xfrm>
            <a:off x="466642" y="5225810"/>
            <a:ext cx="914400" cy="914400"/>
          </a:xfrm>
          <a:prstGeom prst="rect">
            <a:avLst/>
          </a:prstGeom>
        </p:spPr>
      </p:pic>
      <p:pic>
        <p:nvPicPr>
          <p:cNvPr id="9" name="Graphic 8" descr="Books with solid fill">
            <a:extLst>
              <a:ext uri="{FF2B5EF4-FFF2-40B4-BE49-F238E27FC236}">
                <a16:creationId xmlns:a16="http://schemas.microsoft.com/office/drawing/2014/main" id="{57CFD5B9-DA46-463F-7E3F-05C0336842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753" y="1460505"/>
            <a:ext cx="801226" cy="801226"/>
          </a:xfrm>
          <a:prstGeom prst="rect">
            <a:avLst/>
          </a:prstGeom>
        </p:spPr>
      </p:pic>
    </p:spTree>
    <p:extLst>
      <p:ext uri="{BB962C8B-B14F-4D97-AF65-F5344CB8AC3E}">
        <p14:creationId xmlns:p14="http://schemas.microsoft.com/office/powerpoint/2010/main" val="174021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D1DCA7-B93C-8997-9C61-6ED5227DE7EE}"/>
              </a:ext>
            </a:extLst>
          </p:cNvPr>
          <p:cNvSpPr txBox="1">
            <a:spLocks/>
          </p:cNvSpPr>
          <p:nvPr/>
        </p:nvSpPr>
        <p:spPr>
          <a:xfrm>
            <a:off x="129747" y="109832"/>
            <a:ext cx="9905998" cy="878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Structured English vs Pseudocode</a:t>
            </a:r>
          </a:p>
        </p:txBody>
      </p:sp>
      <p:pic>
        <p:nvPicPr>
          <p:cNvPr id="4" name="Content Placeholder 4" descr="Table&#10;&#10;Description automatically generated with medium confidence">
            <a:extLst>
              <a:ext uri="{FF2B5EF4-FFF2-40B4-BE49-F238E27FC236}">
                <a16:creationId xmlns:a16="http://schemas.microsoft.com/office/drawing/2014/main" id="{F25BA905-E015-3CF2-5196-C6F2B8E54114}"/>
              </a:ext>
            </a:extLst>
          </p:cNvPr>
          <p:cNvPicPr>
            <a:picLocks noGrp="1" noChangeAspect="1"/>
          </p:cNvPicPr>
          <p:nvPr>
            <p:ph idx="1"/>
          </p:nvPr>
        </p:nvPicPr>
        <p:blipFill rotWithShape="1">
          <a:blip r:embed="rId3"/>
          <a:srcRect t="17648"/>
          <a:stretch/>
        </p:blipFill>
        <p:spPr>
          <a:xfrm>
            <a:off x="530214" y="988541"/>
            <a:ext cx="11131572" cy="5214551"/>
          </a:xfrm>
        </p:spPr>
      </p:pic>
    </p:spTree>
    <p:extLst>
      <p:ext uri="{BB962C8B-B14F-4D97-AF65-F5344CB8AC3E}">
        <p14:creationId xmlns:p14="http://schemas.microsoft.com/office/powerpoint/2010/main" val="1460314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F225A0-5F9D-9F5F-04C9-F983C9C66B16}"/>
              </a:ext>
            </a:extLst>
          </p:cNvPr>
          <p:cNvSpPr txBox="1"/>
          <p:nvPr/>
        </p:nvSpPr>
        <p:spPr>
          <a:xfrm>
            <a:off x="2142556" y="958799"/>
            <a:ext cx="3071191" cy="369332"/>
          </a:xfrm>
          <a:prstGeom prst="rect">
            <a:avLst/>
          </a:prstGeom>
          <a:noFill/>
        </p:spPr>
        <p:txBody>
          <a:bodyPr wrap="square" rtlCol="0">
            <a:spAutoFit/>
          </a:bodyPr>
          <a:lstStyle/>
          <a:p>
            <a:endParaRPr lang="en-GB" dirty="0"/>
          </a:p>
        </p:txBody>
      </p:sp>
      <p:grpSp>
        <p:nvGrpSpPr>
          <p:cNvPr id="55" name="Group 54">
            <a:extLst>
              <a:ext uri="{FF2B5EF4-FFF2-40B4-BE49-F238E27FC236}">
                <a16:creationId xmlns:a16="http://schemas.microsoft.com/office/drawing/2014/main" id="{8C6C3B55-D8FF-9792-34E2-3683D271E07C}"/>
              </a:ext>
            </a:extLst>
          </p:cNvPr>
          <p:cNvGrpSpPr/>
          <p:nvPr/>
        </p:nvGrpSpPr>
        <p:grpSpPr>
          <a:xfrm>
            <a:off x="6783811" y="651022"/>
            <a:ext cx="4572991" cy="5465106"/>
            <a:chOff x="6736565" y="31029"/>
            <a:chExt cx="3870233" cy="4856025"/>
          </a:xfrm>
        </p:grpSpPr>
        <p:pic>
          <p:nvPicPr>
            <p:cNvPr id="3" name="Content Placeholder 5" descr="Diagram&#10;&#10;Description automatically generated">
              <a:extLst>
                <a:ext uri="{FF2B5EF4-FFF2-40B4-BE49-F238E27FC236}">
                  <a16:creationId xmlns:a16="http://schemas.microsoft.com/office/drawing/2014/main" id="{20044664-DA1D-4BFE-178D-D9B255A2B1C8}"/>
                </a:ext>
              </a:extLst>
            </p:cNvPr>
            <p:cNvPicPr>
              <a:picLocks noChangeAspect="1"/>
            </p:cNvPicPr>
            <p:nvPr/>
          </p:nvPicPr>
          <p:blipFill>
            <a:blip r:embed="rId3"/>
            <a:stretch>
              <a:fillRect/>
            </a:stretch>
          </p:blipFill>
          <p:spPr>
            <a:xfrm>
              <a:off x="6736565" y="31029"/>
              <a:ext cx="3168466" cy="4856025"/>
            </a:xfrm>
            <a:prstGeom prst="rect">
              <a:avLst/>
            </a:prstGeom>
          </p:spPr>
        </p:pic>
        <p:sp>
          <p:nvSpPr>
            <p:cNvPr id="9" name="TextBox 8">
              <a:extLst>
                <a:ext uri="{FF2B5EF4-FFF2-40B4-BE49-F238E27FC236}">
                  <a16:creationId xmlns:a16="http://schemas.microsoft.com/office/drawing/2014/main" id="{54F06165-0E19-CDC6-686F-8DE6CC26ED13}"/>
                </a:ext>
              </a:extLst>
            </p:cNvPr>
            <p:cNvSpPr txBox="1"/>
            <p:nvPr/>
          </p:nvSpPr>
          <p:spPr>
            <a:xfrm>
              <a:off x="8320798" y="66640"/>
              <a:ext cx="2286000" cy="307777"/>
            </a:xfrm>
            <a:prstGeom prst="rect">
              <a:avLst/>
            </a:prstGeom>
            <a:solidFill>
              <a:schemeClr val="bg1"/>
            </a:solidFill>
          </p:spPr>
          <p:txBody>
            <a:bodyPr wrap="square" rtlCol="0">
              <a:spAutoFit/>
            </a:bodyPr>
            <a:lstStyle/>
            <a:p>
              <a:endParaRPr lang="en-GB" sz="1400" b="1" dirty="0">
                <a:solidFill>
                  <a:srgbClr val="FE007F"/>
                </a:solidFill>
              </a:endParaRPr>
            </a:p>
          </p:txBody>
        </p:sp>
      </p:grpSp>
      <p:sp>
        <p:nvSpPr>
          <p:cNvPr id="8" name="TextBox 7">
            <a:extLst>
              <a:ext uri="{FF2B5EF4-FFF2-40B4-BE49-F238E27FC236}">
                <a16:creationId xmlns:a16="http://schemas.microsoft.com/office/drawing/2014/main" id="{B1D19EA8-0F9D-C652-9704-64EF10A5787B}"/>
              </a:ext>
            </a:extLst>
          </p:cNvPr>
          <p:cNvSpPr txBox="1"/>
          <p:nvPr/>
        </p:nvSpPr>
        <p:spPr>
          <a:xfrm>
            <a:off x="2806722" y="651022"/>
            <a:ext cx="3244660" cy="307777"/>
          </a:xfrm>
          <a:prstGeom prst="rect">
            <a:avLst/>
          </a:prstGeom>
          <a:solidFill>
            <a:schemeClr val="bg1"/>
          </a:solidFill>
        </p:spPr>
        <p:txBody>
          <a:bodyPr wrap="square" rtlCol="0">
            <a:spAutoFit/>
          </a:bodyPr>
          <a:lstStyle/>
          <a:p>
            <a:endParaRPr lang="en-GB" sz="1400" b="1" dirty="0">
              <a:solidFill>
                <a:srgbClr val="FE007F"/>
              </a:solidFill>
            </a:endParaRPr>
          </a:p>
        </p:txBody>
      </p:sp>
      <p:sp>
        <p:nvSpPr>
          <p:cNvPr id="5" name="Title 1">
            <a:extLst>
              <a:ext uri="{FF2B5EF4-FFF2-40B4-BE49-F238E27FC236}">
                <a16:creationId xmlns:a16="http://schemas.microsoft.com/office/drawing/2014/main" id="{12A7D716-CB3F-672E-3300-488909CAD3BD}"/>
              </a:ext>
            </a:extLst>
          </p:cNvPr>
          <p:cNvSpPr txBox="1">
            <a:spLocks/>
          </p:cNvSpPr>
          <p:nvPr/>
        </p:nvSpPr>
        <p:spPr>
          <a:xfrm>
            <a:off x="8097243" y="2191994"/>
            <a:ext cx="2851417" cy="805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US" sz="3200" dirty="0">
                <a:solidFill>
                  <a:srgbClr val="00B050"/>
                </a:solidFill>
              </a:rPr>
              <a:t>Flowchart</a:t>
            </a:r>
          </a:p>
        </p:txBody>
      </p:sp>
      <p:sp>
        <p:nvSpPr>
          <p:cNvPr id="57" name="Title 1">
            <a:extLst>
              <a:ext uri="{FF2B5EF4-FFF2-40B4-BE49-F238E27FC236}">
                <a16:creationId xmlns:a16="http://schemas.microsoft.com/office/drawing/2014/main" id="{AD8D9DA5-D318-CA55-18B3-9941EBBA9F27}"/>
              </a:ext>
            </a:extLst>
          </p:cNvPr>
          <p:cNvSpPr txBox="1">
            <a:spLocks/>
          </p:cNvSpPr>
          <p:nvPr/>
        </p:nvSpPr>
        <p:spPr>
          <a:xfrm>
            <a:off x="3198280" y="-574"/>
            <a:ext cx="7588930" cy="767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US" dirty="0">
                <a:solidFill>
                  <a:srgbClr val="0070C0"/>
                </a:solidFill>
              </a:rPr>
              <a:t>Making a cup of tea</a:t>
            </a:r>
          </a:p>
        </p:txBody>
      </p:sp>
      <p:pic>
        <p:nvPicPr>
          <p:cNvPr id="6" name="Content Placeholder 5" descr="Text&#10;&#10;Description automatically generated">
            <a:extLst>
              <a:ext uri="{FF2B5EF4-FFF2-40B4-BE49-F238E27FC236}">
                <a16:creationId xmlns:a16="http://schemas.microsoft.com/office/drawing/2014/main" id="{51AE90F0-FCC9-44A2-B224-E6B368E056EB}"/>
              </a:ext>
            </a:extLst>
          </p:cNvPr>
          <p:cNvPicPr>
            <a:picLocks noGrp="1" noChangeAspect="1"/>
          </p:cNvPicPr>
          <p:nvPr>
            <p:ph sz="half" idx="1"/>
          </p:nvPr>
        </p:nvPicPr>
        <p:blipFill>
          <a:blip r:embed="rId4"/>
          <a:stretch>
            <a:fillRect/>
          </a:stretch>
        </p:blipFill>
        <p:spPr>
          <a:xfrm>
            <a:off x="2142556" y="613103"/>
            <a:ext cx="4572991" cy="5593875"/>
          </a:xfrm>
          <a:prstGeom prst="rect">
            <a:avLst/>
          </a:prstGeom>
        </p:spPr>
      </p:pic>
      <p:sp>
        <p:nvSpPr>
          <p:cNvPr id="2" name="Title 1">
            <a:extLst>
              <a:ext uri="{FF2B5EF4-FFF2-40B4-BE49-F238E27FC236}">
                <a16:creationId xmlns:a16="http://schemas.microsoft.com/office/drawing/2014/main" id="{DAD9A042-C933-490E-A911-261A726D0D51}"/>
              </a:ext>
            </a:extLst>
          </p:cNvPr>
          <p:cNvSpPr>
            <a:spLocks noGrp="1"/>
          </p:cNvSpPr>
          <p:nvPr>
            <p:ph type="title"/>
          </p:nvPr>
        </p:nvSpPr>
        <p:spPr>
          <a:xfrm>
            <a:off x="346863" y="2460978"/>
            <a:ext cx="2851417" cy="1072170"/>
          </a:xfrm>
        </p:spPr>
        <p:txBody>
          <a:bodyPr vert="horz" lIns="91440" tIns="45720" rIns="91440" bIns="45720" rtlCol="0" anchor="ctr">
            <a:normAutofit/>
          </a:bodyPr>
          <a:lstStyle/>
          <a:p>
            <a:r>
              <a:rPr lang="en-US" sz="3200" dirty="0">
                <a:solidFill>
                  <a:srgbClr val="00B050"/>
                </a:solidFill>
              </a:rPr>
              <a:t>Pseudocode</a:t>
            </a:r>
          </a:p>
        </p:txBody>
      </p:sp>
    </p:spTree>
    <p:extLst>
      <p:ext uri="{BB962C8B-B14F-4D97-AF65-F5344CB8AC3E}">
        <p14:creationId xmlns:p14="http://schemas.microsoft.com/office/powerpoint/2010/main" val="794739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363861" y="78052"/>
            <a:ext cx="7268237" cy="1325563"/>
          </a:xfrm>
        </p:spPr>
        <p:txBody>
          <a:bodyPr>
            <a:normAutofit/>
          </a:bodyPr>
          <a:lstStyle/>
          <a:p>
            <a:pPr lvl="0"/>
            <a:r>
              <a:rPr lang="en-GB" dirty="0">
                <a:solidFill>
                  <a:schemeClr val="accent1">
                    <a:lumMod val="75000"/>
                  </a:schemeClr>
                </a:solidFill>
                <a:latin typeface="+mn-lt"/>
                <a:cs typeface="Calibri" pitchFamily="34"/>
              </a:rPr>
              <a:t>Programming Languages</a:t>
            </a:r>
            <a:endParaRPr lang="en-GB" dirty="0">
              <a:solidFill>
                <a:schemeClr val="accent1">
                  <a:lumMod val="75000"/>
                </a:schemeClr>
              </a:solidFill>
              <a:latin typeface="+mn-lt"/>
            </a:endParaRPr>
          </a:p>
        </p:txBody>
      </p:sp>
      <p:sp>
        <p:nvSpPr>
          <p:cNvPr id="7" name="Content Placeholder 8">
            <a:extLst>
              <a:ext uri="{FF2B5EF4-FFF2-40B4-BE49-F238E27FC236}">
                <a16:creationId xmlns:a16="http://schemas.microsoft.com/office/drawing/2014/main" id="{32B8117E-832B-78FA-E29C-47705BCA828D}"/>
              </a:ext>
            </a:extLst>
          </p:cNvPr>
          <p:cNvSpPr txBox="1">
            <a:spLocks/>
          </p:cNvSpPr>
          <p:nvPr/>
        </p:nvSpPr>
        <p:spPr>
          <a:xfrm>
            <a:off x="1213072" y="5319342"/>
            <a:ext cx="10834386" cy="954107"/>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rgbClr val="00B050"/>
                </a:solidFill>
              </a:rPr>
              <a:t>20minute activity – In teams, research computer languages and their uses</a:t>
            </a:r>
            <a:endParaRPr lang="en-US" dirty="0">
              <a:solidFill>
                <a:schemeClr val="tx1"/>
              </a:solidFill>
            </a:endParaRPr>
          </a:p>
          <a:p>
            <a:endParaRPr lang="en-US" dirty="0"/>
          </a:p>
        </p:txBody>
      </p:sp>
      <p:pic>
        <p:nvPicPr>
          <p:cNvPr id="9" name="Picture 8" descr="Animated Light Bulb Clipart Free Download">
            <a:extLst>
              <a:ext uri="{FF2B5EF4-FFF2-40B4-BE49-F238E27FC236}">
                <a16:creationId xmlns:a16="http://schemas.microsoft.com/office/drawing/2014/main" id="{014ECB6F-8A29-D05D-E00B-C5F42C5E35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542" y="5094438"/>
            <a:ext cx="1068530" cy="1035821"/>
          </a:xfrm>
          <a:prstGeom prst="rect">
            <a:avLst/>
          </a:prstGeom>
          <a:noFill/>
          <a:ln>
            <a:noFill/>
          </a:ln>
        </p:spPr>
      </p:pic>
      <p:grpSp>
        <p:nvGrpSpPr>
          <p:cNvPr id="14" name="Group 13">
            <a:extLst>
              <a:ext uri="{FF2B5EF4-FFF2-40B4-BE49-F238E27FC236}">
                <a16:creationId xmlns:a16="http://schemas.microsoft.com/office/drawing/2014/main" id="{5F7433CD-59B8-0C33-E3D4-32D8EC9E5F4F}"/>
              </a:ext>
            </a:extLst>
          </p:cNvPr>
          <p:cNvGrpSpPr/>
          <p:nvPr/>
        </p:nvGrpSpPr>
        <p:grpSpPr>
          <a:xfrm>
            <a:off x="3425579" y="5668004"/>
            <a:ext cx="7254975" cy="599436"/>
            <a:chOff x="5402844" y="6223617"/>
            <a:chExt cx="6585648" cy="599436"/>
          </a:xfrm>
        </p:grpSpPr>
        <p:sp>
          <p:nvSpPr>
            <p:cNvPr id="15" name="TextBox 14">
              <a:extLst>
                <a:ext uri="{FF2B5EF4-FFF2-40B4-BE49-F238E27FC236}">
                  <a16:creationId xmlns:a16="http://schemas.microsoft.com/office/drawing/2014/main" id="{20E9617A-E22C-C36B-C629-8C40A7AB498F}"/>
                </a:ext>
              </a:extLst>
            </p:cNvPr>
            <p:cNvSpPr txBox="1"/>
            <p:nvPr/>
          </p:nvSpPr>
          <p:spPr>
            <a:xfrm>
              <a:off x="5402844" y="6299833"/>
              <a:ext cx="6585648"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pic>
          <p:nvPicPr>
            <p:cNvPr id="16" name="Picture 15">
              <a:extLst>
                <a:ext uri="{FF2B5EF4-FFF2-40B4-BE49-F238E27FC236}">
                  <a16:creationId xmlns:a16="http://schemas.microsoft.com/office/drawing/2014/main" id="{A3D91D00-8DFB-B519-8D41-5B9678D85BF9}"/>
                </a:ext>
              </a:extLst>
            </p:cNvPr>
            <p:cNvPicPr>
              <a:picLocks noChangeAspect="1"/>
            </p:cNvPicPr>
            <p:nvPr/>
          </p:nvPicPr>
          <p:blipFill>
            <a:blip r:embed="rId5"/>
            <a:stretch>
              <a:fillRect/>
            </a:stretch>
          </p:blipFill>
          <p:spPr>
            <a:xfrm>
              <a:off x="9371730" y="6223617"/>
              <a:ext cx="599436" cy="599436"/>
            </a:xfrm>
            <a:prstGeom prst="rect">
              <a:avLst/>
            </a:prstGeom>
          </p:spPr>
        </p:pic>
      </p:grpSp>
      <p:pic>
        <p:nvPicPr>
          <p:cNvPr id="11" name="Online Media 3" title="Computer Science Basics: Programming Languages">
            <a:hlinkClick r:id="" action="ppaction://media"/>
            <a:extLst>
              <a:ext uri="{FF2B5EF4-FFF2-40B4-BE49-F238E27FC236}">
                <a16:creationId xmlns:a16="http://schemas.microsoft.com/office/drawing/2014/main" id="{148D692C-8F32-0CFC-4BE4-93EB1AA26D89}"/>
              </a:ext>
            </a:extLst>
          </p:cNvPr>
          <p:cNvPicPr>
            <a:picLocks noRot="1" noChangeAspect="1"/>
          </p:cNvPicPr>
          <p:nvPr>
            <a:videoFile r:link="rId1"/>
          </p:nvPr>
        </p:nvPicPr>
        <p:blipFill>
          <a:blip r:embed="rId6"/>
          <a:stretch>
            <a:fillRect/>
          </a:stretch>
        </p:blipFill>
        <p:spPr>
          <a:xfrm>
            <a:off x="2378802" y="1100336"/>
            <a:ext cx="7268237" cy="4106554"/>
          </a:xfrm>
          <a:prstGeom prst="rect">
            <a:avLst/>
          </a:prstGeom>
        </p:spPr>
      </p:pic>
      <p:pic>
        <p:nvPicPr>
          <p:cNvPr id="19" name="Picture 18">
            <a:hlinkClick r:id="rId7"/>
            <a:extLst>
              <a:ext uri="{FF2B5EF4-FFF2-40B4-BE49-F238E27FC236}">
                <a16:creationId xmlns:a16="http://schemas.microsoft.com/office/drawing/2014/main" id="{378B3B1E-DAD4-5AE2-34DE-A62F2AAD0FC9}"/>
              </a:ext>
            </a:extLst>
          </p:cNvPr>
          <p:cNvPicPr>
            <a:picLocks noChangeAspect="1"/>
          </p:cNvPicPr>
          <p:nvPr/>
        </p:nvPicPr>
        <p:blipFill>
          <a:blip r:embed="rId8"/>
          <a:stretch>
            <a:fillRect/>
          </a:stretch>
        </p:blipFill>
        <p:spPr>
          <a:xfrm>
            <a:off x="707060" y="2145221"/>
            <a:ext cx="1012024" cy="810838"/>
          </a:xfrm>
          <a:prstGeom prst="rect">
            <a:avLst/>
          </a:prstGeom>
        </p:spPr>
      </p:pic>
    </p:spTree>
    <p:extLst>
      <p:ext uri="{BB962C8B-B14F-4D97-AF65-F5344CB8AC3E}">
        <p14:creationId xmlns:p14="http://schemas.microsoft.com/office/powerpoint/2010/main" val="394074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59205" y="54794"/>
            <a:ext cx="6471796"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285925" y="980501"/>
            <a:ext cx="10829581" cy="4076241"/>
            <a:chOff x="152400" y="1229379"/>
            <a:chExt cx="11925300" cy="5518363"/>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397031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031325"/>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a:t>
              </a:r>
              <a:r>
                <a:rPr lang="en-GB" b="1" dirty="0"/>
                <a:t>fairly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37E0BA4-4559-C9C7-A2D3-313E845B6775}"/>
              </a:ext>
            </a:extLst>
          </p:cNvPr>
          <p:cNvPicPr>
            <a:picLocks noChangeAspect="1"/>
          </p:cNvPicPr>
          <p:nvPr/>
        </p:nvPicPr>
        <p:blipFill>
          <a:blip r:embed="rId7"/>
          <a:stretch>
            <a:fillRect/>
          </a:stretch>
        </p:blipFill>
        <p:spPr>
          <a:xfrm>
            <a:off x="434351" y="1101261"/>
            <a:ext cx="836084" cy="1480508"/>
          </a:xfrm>
          <a:prstGeom prst="rect">
            <a:avLst/>
          </a:prstGeom>
        </p:spPr>
      </p:pic>
      <p:sp>
        <p:nvSpPr>
          <p:cNvPr id="21" name="TextBox 20">
            <a:extLst>
              <a:ext uri="{FF2B5EF4-FFF2-40B4-BE49-F238E27FC236}">
                <a16:creationId xmlns:a16="http://schemas.microsoft.com/office/drawing/2014/main" id="{E9925691-E854-38B2-5C2F-6D3BD5D55830}"/>
              </a:ext>
            </a:extLst>
          </p:cNvPr>
          <p:cNvSpPr txBox="1"/>
          <p:nvPr/>
        </p:nvSpPr>
        <p:spPr>
          <a:xfrm>
            <a:off x="1270435" y="1529027"/>
            <a:ext cx="2175763" cy="523220"/>
          </a:xfrm>
          <a:prstGeom prst="rect">
            <a:avLst/>
          </a:prstGeom>
          <a:noFill/>
        </p:spPr>
        <p:txBody>
          <a:bodyPr wrap="square" rtlCol="0">
            <a:spAutoFit/>
          </a:bodyPr>
          <a:lstStyle/>
          <a:p>
            <a:r>
              <a:rPr lang="en-GB" sz="2800" b="1" dirty="0">
                <a:solidFill>
                  <a:srgbClr val="FE007F"/>
                </a:solidFill>
              </a:rPr>
              <a:t>20 minutes</a:t>
            </a:r>
          </a:p>
        </p:txBody>
      </p:sp>
    </p:spTree>
    <p:extLst>
      <p:ext uri="{BB962C8B-B14F-4D97-AF65-F5344CB8AC3E}">
        <p14:creationId xmlns:p14="http://schemas.microsoft.com/office/powerpoint/2010/main" val="162195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2343792" y="105692"/>
            <a:ext cx="7501240" cy="759069"/>
          </a:xfrm>
        </p:spPr>
        <p:txBody>
          <a:bodyPr>
            <a:normAutofit/>
          </a:bodyPr>
          <a:lstStyle/>
          <a:p>
            <a:pPr lvl="0"/>
            <a:r>
              <a:rPr lang="en-GB" dirty="0">
                <a:solidFill>
                  <a:schemeClr val="accent1">
                    <a:lumMod val="75000"/>
                  </a:schemeClr>
                </a:solidFill>
                <a:latin typeface="+mn-lt"/>
                <a:cs typeface="Calibri" pitchFamily="34"/>
              </a:rPr>
              <a:t>Top 10 Programming Languages </a:t>
            </a:r>
            <a:endParaRPr lang="en-GB"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43F2267D-CEE3-D5AA-CE6E-F8127B8113B8}"/>
              </a:ext>
            </a:extLst>
          </p:cNvPr>
          <p:cNvSpPr>
            <a:spLocks noGrp="1"/>
          </p:cNvSpPr>
          <p:nvPr>
            <p:ph sz="half" idx="1"/>
          </p:nvPr>
        </p:nvSpPr>
        <p:spPr>
          <a:xfrm>
            <a:off x="7016449" y="1394991"/>
            <a:ext cx="2352904" cy="4461557"/>
          </a:xfrm>
          <a:ln>
            <a:solidFill>
              <a:srgbClr val="00B050"/>
            </a:solidFill>
          </a:ln>
        </p:spPr>
        <p:txBody>
          <a:bodyPr>
            <a:normAutofit fontScale="92500" lnSpcReduction="10000"/>
          </a:bodyPr>
          <a:lstStyle/>
          <a:p>
            <a:pPr marL="457200" indent="-457200">
              <a:buFont typeface="+mj-lt"/>
              <a:buAutoNum type="arabicPeriod"/>
            </a:pPr>
            <a:r>
              <a:rPr lang="en-GB" b="1" dirty="0">
                <a:solidFill>
                  <a:srgbClr val="00B050"/>
                </a:solidFill>
                <a:latin typeface="Calibri" panose="020F0502020204030204" pitchFamily="34" charset="0"/>
                <a:cs typeface="Calibri" panose="020F0502020204030204" pitchFamily="34" charset="0"/>
              </a:rPr>
              <a:t>Python</a:t>
            </a:r>
          </a:p>
          <a:p>
            <a:pPr marL="457200" indent="-457200">
              <a:buFont typeface="+mj-lt"/>
              <a:buAutoNum type="arabicPeriod"/>
            </a:pPr>
            <a:r>
              <a:rPr lang="en-GB" b="1" dirty="0">
                <a:solidFill>
                  <a:srgbClr val="00B050"/>
                </a:solidFill>
                <a:latin typeface="Calibri" panose="020F0502020204030204" pitchFamily="34" charset="0"/>
                <a:cs typeface="Calibri" panose="020F0502020204030204" pitchFamily="34" charset="0"/>
              </a:rPr>
              <a:t>Javascript</a:t>
            </a:r>
          </a:p>
          <a:p>
            <a:pPr marL="457200" indent="-457200">
              <a:buFont typeface="+mj-lt"/>
              <a:buAutoNum type="arabicPeriod"/>
            </a:pPr>
            <a:r>
              <a:rPr lang="en-GB" b="1" dirty="0">
                <a:solidFill>
                  <a:srgbClr val="00B050"/>
                </a:solidFill>
                <a:latin typeface="Calibri" panose="020F0502020204030204" pitchFamily="34" charset="0"/>
                <a:cs typeface="Calibri" panose="020F0502020204030204" pitchFamily="34" charset="0"/>
              </a:rPr>
              <a:t>Java</a:t>
            </a:r>
          </a:p>
          <a:p>
            <a:pPr marL="457200" indent="-457200">
              <a:buFont typeface="+mj-lt"/>
              <a:buAutoNum type="arabicPeriod"/>
            </a:pPr>
            <a:r>
              <a:rPr lang="en-GB" b="1" dirty="0">
                <a:solidFill>
                  <a:srgbClr val="00B050"/>
                </a:solidFill>
                <a:latin typeface="Calibri" panose="020F0502020204030204" pitchFamily="34" charset="0"/>
                <a:cs typeface="Calibri" panose="020F0502020204030204" pitchFamily="34" charset="0"/>
              </a:rPr>
              <a:t>C#</a:t>
            </a:r>
          </a:p>
          <a:p>
            <a:pPr marL="457200" indent="-457200">
              <a:buFont typeface="+mj-lt"/>
              <a:buAutoNum type="arabicPeriod"/>
            </a:pPr>
            <a:r>
              <a:rPr lang="en-GB" b="1" dirty="0">
                <a:solidFill>
                  <a:srgbClr val="00B050"/>
                </a:solidFill>
                <a:latin typeface="Calibri" panose="020F0502020204030204" pitchFamily="34" charset="0"/>
                <a:cs typeface="Calibri" panose="020F0502020204030204" pitchFamily="34" charset="0"/>
              </a:rPr>
              <a:t>C</a:t>
            </a:r>
          </a:p>
          <a:p>
            <a:pPr marL="457200" indent="-457200">
              <a:buFont typeface="+mj-lt"/>
              <a:buAutoNum type="arabicPeriod" startAt="6"/>
            </a:pPr>
            <a:r>
              <a:rPr lang="en-GB" b="1" dirty="0">
                <a:solidFill>
                  <a:srgbClr val="00B050"/>
                </a:solidFill>
                <a:latin typeface="Calibri" panose="020F0502020204030204" pitchFamily="34" charset="0"/>
                <a:cs typeface="Calibri" panose="020F0502020204030204" pitchFamily="34" charset="0"/>
              </a:rPr>
              <a:t>C++</a:t>
            </a:r>
          </a:p>
          <a:p>
            <a:pPr marL="457200" indent="-457200">
              <a:buFont typeface="+mj-lt"/>
              <a:buAutoNum type="arabicPeriod" startAt="6"/>
            </a:pPr>
            <a:r>
              <a:rPr lang="en-GB" b="1" dirty="0">
                <a:solidFill>
                  <a:srgbClr val="00B050"/>
                </a:solidFill>
                <a:latin typeface="Calibri" panose="020F0502020204030204" pitchFamily="34" charset="0"/>
                <a:cs typeface="Calibri" panose="020F0502020204030204" pitchFamily="34" charset="0"/>
              </a:rPr>
              <a:t>Go</a:t>
            </a:r>
          </a:p>
          <a:p>
            <a:pPr marL="457200" indent="-457200">
              <a:buFont typeface="+mj-lt"/>
              <a:buAutoNum type="arabicPeriod" startAt="6"/>
            </a:pPr>
            <a:r>
              <a:rPr lang="en-GB" b="1" dirty="0">
                <a:solidFill>
                  <a:srgbClr val="00B050"/>
                </a:solidFill>
                <a:latin typeface="Calibri" panose="020F0502020204030204" pitchFamily="34" charset="0"/>
                <a:cs typeface="Calibri" panose="020F0502020204030204" pitchFamily="34" charset="0"/>
              </a:rPr>
              <a:t>R</a:t>
            </a:r>
          </a:p>
          <a:p>
            <a:pPr marL="457200" indent="-457200">
              <a:buFont typeface="+mj-lt"/>
              <a:buAutoNum type="arabicPeriod" startAt="6"/>
            </a:pPr>
            <a:r>
              <a:rPr lang="en-GB" b="1" dirty="0">
                <a:solidFill>
                  <a:srgbClr val="00B050"/>
                </a:solidFill>
                <a:latin typeface="Calibri" panose="020F0502020204030204" pitchFamily="34" charset="0"/>
                <a:cs typeface="Calibri" panose="020F0502020204030204" pitchFamily="34" charset="0"/>
              </a:rPr>
              <a:t>Swift</a:t>
            </a:r>
          </a:p>
          <a:p>
            <a:pPr marL="457200" indent="-457200">
              <a:buFont typeface="+mj-lt"/>
              <a:buAutoNum type="arabicPeriod" startAt="6"/>
            </a:pPr>
            <a:r>
              <a:rPr lang="en-GB" b="1" dirty="0">
                <a:solidFill>
                  <a:srgbClr val="00B050"/>
                </a:solidFill>
                <a:latin typeface="Calibri" panose="020F0502020204030204" pitchFamily="34" charset="0"/>
                <a:cs typeface="Calibri" panose="020F0502020204030204" pitchFamily="34" charset="0"/>
              </a:rPr>
              <a:t>PHP</a:t>
            </a:r>
          </a:p>
          <a:p>
            <a:pPr marL="457200" indent="-457200">
              <a:buFont typeface="+mj-lt"/>
              <a:buAutoNum type="arabicPeriod"/>
            </a:pPr>
            <a:endParaRPr lang="en-GB"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A13F242-0B1D-E877-297A-E75850D3760F}"/>
              </a:ext>
            </a:extLst>
          </p:cNvPr>
          <p:cNvSpPr txBox="1"/>
          <p:nvPr/>
        </p:nvSpPr>
        <p:spPr>
          <a:xfrm>
            <a:off x="3365576" y="864761"/>
            <a:ext cx="1809976" cy="5247590"/>
          </a:xfrm>
          <a:prstGeom prst="rect">
            <a:avLst/>
          </a:prstGeom>
          <a:noFill/>
          <a:ln>
            <a:solidFill>
              <a:srgbClr val="FF0000"/>
            </a:solidFill>
          </a:ln>
        </p:spPr>
        <p:txBody>
          <a:bodyPr wrap="square" rtlCol="0">
            <a:spAutoFit/>
          </a:bodyPr>
          <a:lstStyle/>
          <a:p>
            <a:pPr algn="ctr">
              <a:spcBef>
                <a:spcPts val="1000"/>
              </a:spcBef>
            </a:pPr>
            <a:r>
              <a:rPr lang="en-GB" sz="2600" b="1" dirty="0">
                <a:solidFill>
                  <a:srgbClr val="FF0000"/>
                </a:solidFill>
                <a:latin typeface="Calibri" panose="020F0502020204030204" pitchFamily="34" charset="0"/>
                <a:cs typeface="Calibri" panose="020F0502020204030204" pitchFamily="34" charset="0"/>
              </a:rPr>
              <a:t>C</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C++</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C#</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Python</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Go</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Java</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Javascript</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PHP</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R</a:t>
            </a:r>
          </a:p>
          <a:p>
            <a:pPr algn="ctr">
              <a:spcBef>
                <a:spcPts val="1000"/>
              </a:spcBef>
            </a:pPr>
            <a:r>
              <a:rPr lang="en-GB" sz="2600" b="1" dirty="0">
                <a:solidFill>
                  <a:srgbClr val="FF0000"/>
                </a:solidFill>
                <a:latin typeface="Calibri" panose="020F0502020204030204" pitchFamily="34" charset="0"/>
                <a:cs typeface="Calibri" panose="020F0502020204030204" pitchFamily="34" charset="0"/>
              </a:rPr>
              <a:t>Swift</a:t>
            </a:r>
          </a:p>
        </p:txBody>
      </p:sp>
      <p:sp>
        <p:nvSpPr>
          <p:cNvPr id="5" name="Arrow: Right 4">
            <a:extLst>
              <a:ext uri="{FF2B5EF4-FFF2-40B4-BE49-F238E27FC236}">
                <a16:creationId xmlns:a16="http://schemas.microsoft.com/office/drawing/2014/main" id="{17B1ECD5-89B8-AED2-8C51-6EA2BDFF677E}"/>
              </a:ext>
            </a:extLst>
          </p:cNvPr>
          <p:cNvSpPr/>
          <p:nvPr/>
        </p:nvSpPr>
        <p:spPr>
          <a:xfrm>
            <a:off x="5509193" y="3063815"/>
            <a:ext cx="1064871" cy="561954"/>
          </a:xfrm>
          <a:prstGeom prst="rightArrow">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8F2FEF1-4BAD-7939-A96B-93EB70530DAB}"/>
              </a:ext>
            </a:extLst>
          </p:cNvPr>
          <p:cNvPicPr>
            <a:picLocks noChangeAspect="1"/>
          </p:cNvPicPr>
          <p:nvPr/>
        </p:nvPicPr>
        <p:blipFill rotWithShape="1">
          <a:blip r:embed="rId3"/>
          <a:srcRect r="32712"/>
          <a:stretch/>
        </p:blipFill>
        <p:spPr>
          <a:xfrm>
            <a:off x="9603205" y="2276034"/>
            <a:ext cx="2291733" cy="1915790"/>
          </a:xfrm>
          <a:prstGeom prst="rect">
            <a:avLst/>
          </a:prstGeom>
        </p:spPr>
      </p:pic>
      <p:sp>
        <p:nvSpPr>
          <p:cNvPr id="10" name="TextBox 9">
            <a:extLst>
              <a:ext uri="{FF2B5EF4-FFF2-40B4-BE49-F238E27FC236}">
                <a16:creationId xmlns:a16="http://schemas.microsoft.com/office/drawing/2014/main" id="{5824AB83-ACB4-6DD5-2689-AAC24BF3790E}"/>
              </a:ext>
            </a:extLst>
          </p:cNvPr>
          <p:cNvSpPr txBox="1"/>
          <p:nvPr/>
        </p:nvSpPr>
        <p:spPr>
          <a:xfrm>
            <a:off x="327587" y="4801289"/>
            <a:ext cx="2626129" cy="1323439"/>
          </a:xfrm>
          <a:prstGeom prst="rect">
            <a:avLst/>
          </a:prstGeom>
          <a:noFill/>
        </p:spPr>
        <p:txBody>
          <a:bodyPr wrap="square">
            <a:spAutoFit/>
          </a:bodyPr>
          <a:lstStyle/>
          <a:p>
            <a:pPr algn="ctr"/>
            <a:r>
              <a:rPr lang="en-GB" sz="2000" b="1" i="0" dirty="0">
                <a:solidFill>
                  <a:srgbClr val="272C37"/>
                </a:solidFill>
                <a:effectLst/>
                <a:latin typeface="Roboto" panose="02000000000000000000" pitchFamily="2" charset="0"/>
                <a:hlinkClick r:id="rId4"/>
              </a:rPr>
              <a:t>Top 20 Best Programming Languages To Learn in 2023</a:t>
            </a:r>
            <a:endParaRPr lang="en-GB" sz="2000" b="1" i="0" dirty="0">
              <a:solidFill>
                <a:srgbClr val="272C37"/>
              </a:solidFill>
              <a:effectLst/>
              <a:latin typeface="Roboto" panose="02000000000000000000" pitchFamily="2" charset="0"/>
            </a:endParaRPr>
          </a:p>
        </p:txBody>
      </p:sp>
      <p:pic>
        <p:nvPicPr>
          <p:cNvPr id="13" name="Picture 12" descr="A picture containing graphics, circle, logo, font&#10;&#10;Description automatically generated">
            <a:hlinkClick r:id="rId4"/>
            <a:extLst>
              <a:ext uri="{FF2B5EF4-FFF2-40B4-BE49-F238E27FC236}">
                <a16:creationId xmlns:a16="http://schemas.microsoft.com/office/drawing/2014/main" id="{4CCC91F7-6CCB-FF55-C33E-3ACE67AB4082}"/>
              </a:ext>
            </a:extLst>
          </p:cNvPr>
          <p:cNvPicPr>
            <a:picLocks noChangeAspect="1"/>
          </p:cNvPicPr>
          <p:nvPr/>
        </p:nvPicPr>
        <p:blipFill>
          <a:blip r:embed="rId5"/>
          <a:stretch>
            <a:fillRect/>
          </a:stretch>
        </p:blipFill>
        <p:spPr>
          <a:xfrm>
            <a:off x="1183451" y="3886889"/>
            <a:ext cx="914400" cy="914400"/>
          </a:xfrm>
          <a:prstGeom prst="rect">
            <a:avLst/>
          </a:prstGeom>
        </p:spPr>
      </p:pic>
      <p:pic>
        <p:nvPicPr>
          <p:cNvPr id="14" name="Picture 13">
            <a:extLst>
              <a:ext uri="{FF2B5EF4-FFF2-40B4-BE49-F238E27FC236}">
                <a16:creationId xmlns:a16="http://schemas.microsoft.com/office/drawing/2014/main" id="{2E52E35F-28BD-9E54-7DC1-51F7AFEF8F33}"/>
              </a:ext>
            </a:extLst>
          </p:cNvPr>
          <p:cNvPicPr>
            <a:picLocks noChangeAspect="1"/>
          </p:cNvPicPr>
          <p:nvPr/>
        </p:nvPicPr>
        <p:blipFill>
          <a:blip r:embed="rId6"/>
          <a:stretch>
            <a:fillRect/>
          </a:stretch>
        </p:blipFill>
        <p:spPr>
          <a:xfrm>
            <a:off x="346171" y="843889"/>
            <a:ext cx="836084" cy="1480508"/>
          </a:xfrm>
          <a:prstGeom prst="rect">
            <a:avLst/>
          </a:prstGeom>
        </p:spPr>
      </p:pic>
      <p:sp>
        <p:nvSpPr>
          <p:cNvPr id="15" name="TextBox 14">
            <a:extLst>
              <a:ext uri="{FF2B5EF4-FFF2-40B4-BE49-F238E27FC236}">
                <a16:creationId xmlns:a16="http://schemas.microsoft.com/office/drawing/2014/main" id="{521C2EB7-23AE-7D22-C375-9E333A8EE29C}"/>
              </a:ext>
            </a:extLst>
          </p:cNvPr>
          <p:cNvSpPr txBox="1"/>
          <p:nvPr/>
        </p:nvSpPr>
        <p:spPr>
          <a:xfrm>
            <a:off x="1262552" y="1394991"/>
            <a:ext cx="1315395" cy="400110"/>
          </a:xfrm>
          <a:prstGeom prst="rect">
            <a:avLst/>
          </a:prstGeom>
          <a:noFill/>
        </p:spPr>
        <p:txBody>
          <a:bodyPr wrap="square" rtlCol="0">
            <a:spAutoFit/>
          </a:bodyPr>
          <a:lstStyle/>
          <a:p>
            <a:r>
              <a:rPr lang="en-GB" sz="2000" b="1" dirty="0">
                <a:solidFill>
                  <a:schemeClr val="accent1"/>
                </a:solidFill>
              </a:rPr>
              <a:t>5 minutes</a:t>
            </a:r>
          </a:p>
        </p:txBody>
      </p:sp>
    </p:spTree>
    <p:extLst>
      <p:ext uri="{BB962C8B-B14F-4D97-AF65-F5344CB8AC3E}">
        <p14:creationId xmlns:p14="http://schemas.microsoft.com/office/powerpoint/2010/main" val="8710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bg/>
                                          </p:spTgt>
                                        </p:tgtEl>
                                        <p:attrNameLst>
                                          <p:attrName>style.visibility</p:attrName>
                                        </p:attrNameLst>
                                      </p:cBhvr>
                                      <p:to>
                                        <p:strVal val="visible"/>
                                      </p:to>
                                    </p:set>
                                    <p:anim calcmode="lin" valueType="num">
                                      <p:cBhvr additive="base">
                                        <p:cTn id="1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additive="base">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 calcmode="lin" valueType="num">
                                      <p:cBhvr additive="base">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 calcmode="lin" valueType="num">
                                      <p:cBhvr additive="base">
                                        <p:cTn id="5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xEl>
                                              <p:pRg st="7" end="7"/>
                                            </p:txEl>
                                          </p:spTgt>
                                        </p:tgtEl>
                                        <p:attrNameLst>
                                          <p:attrName>style.visibility</p:attrName>
                                        </p:attrNameLst>
                                      </p:cBhvr>
                                      <p:to>
                                        <p:strVal val="visible"/>
                                      </p:to>
                                    </p:set>
                                    <p:anim calcmode="lin" valueType="num">
                                      <p:cBhvr additive="base">
                                        <p:cTn id="6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
                                            <p:txEl>
                                              <p:pRg st="8" end="8"/>
                                            </p:txEl>
                                          </p:spTgt>
                                        </p:tgtEl>
                                        <p:attrNameLst>
                                          <p:attrName>style.visibility</p:attrName>
                                        </p:attrNameLst>
                                      </p:cBhvr>
                                      <p:to>
                                        <p:strVal val="visible"/>
                                      </p:to>
                                    </p:set>
                                    <p:anim calcmode="lin" valueType="num">
                                      <p:cBhvr additive="base">
                                        <p:cTn id="7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
                                            <p:txEl>
                                              <p:pRg st="9" end="9"/>
                                            </p:txEl>
                                          </p:spTgt>
                                        </p:tgtEl>
                                        <p:attrNameLst>
                                          <p:attrName>style.visibility</p:attrName>
                                        </p:attrNameLst>
                                      </p:cBhvr>
                                      <p:to>
                                        <p:strVal val="visible"/>
                                      </p:to>
                                    </p:set>
                                    <p:anim calcmode="lin" valueType="num">
                                      <p:cBhvr additive="base">
                                        <p:cTn id="7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ppt_x"/>
                                          </p:val>
                                        </p:tav>
                                        <p:tav tm="100000">
                                          <p:val>
                                            <p:strVal val="#ppt_x"/>
                                          </p:val>
                                        </p:tav>
                                      </p:tavLst>
                                    </p:anim>
                                    <p:anim calcmode="lin" valueType="num">
                                      <p:cBhvr additive="base">
                                        <p:cTn id="8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animBg="1"/>
      <p:bldP spid="5"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0FCBB5-C084-C94D-8E8B-D75C01EC3C4E}"/>
              </a:ext>
            </a:extLst>
          </p:cNvPr>
          <p:cNvSpPr txBox="1">
            <a:spLocks/>
          </p:cNvSpPr>
          <p:nvPr/>
        </p:nvSpPr>
        <p:spPr>
          <a:xfrm>
            <a:off x="3136428" y="143956"/>
            <a:ext cx="5919144" cy="724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Programming Languages</a:t>
            </a:r>
          </a:p>
        </p:txBody>
      </p:sp>
      <p:graphicFrame>
        <p:nvGraphicFramePr>
          <p:cNvPr id="4" name="Table 4">
            <a:extLst>
              <a:ext uri="{FF2B5EF4-FFF2-40B4-BE49-F238E27FC236}">
                <a16:creationId xmlns:a16="http://schemas.microsoft.com/office/drawing/2014/main" id="{C86B539F-5671-6C39-7E5A-CD120F76C622}"/>
              </a:ext>
            </a:extLst>
          </p:cNvPr>
          <p:cNvGraphicFramePr>
            <a:graphicFrameLocks noGrp="1"/>
          </p:cNvGraphicFramePr>
          <p:nvPr>
            <p:extLst>
              <p:ext uri="{D42A27DB-BD31-4B8C-83A1-F6EECF244321}">
                <p14:modId xmlns:p14="http://schemas.microsoft.com/office/powerpoint/2010/main" val="1336745688"/>
              </p:ext>
            </p:extLst>
          </p:nvPr>
        </p:nvGraphicFramePr>
        <p:xfrm>
          <a:off x="3136428" y="1258079"/>
          <a:ext cx="8912506" cy="1982832"/>
        </p:xfrm>
        <a:graphic>
          <a:graphicData uri="http://schemas.openxmlformats.org/drawingml/2006/table">
            <a:tbl>
              <a:tblPr firstCol="1" bandRow="1">
                <a:tableStyleId>{93296810-A885-4BE3-A3E7-6D5BEEA58F35}</a:tableStyleId>
              </a:tblPr>
              <a:tblGrid>
                <a:gridCol w="2303361">
                  <a:extLst>
                    <a:ext uri="{9D8B030D-6E8A-4147-A177-3AD203B41FA5}">
                      <a16:colId xmlns:a16="http://schemas.microsoft.com/office/drawing/2014/main" val="3927865199"/>
                    </a:ext>
                  </a:extLst>
                </a:gridCol>
                <a:gridCol w="6609145">
                  <a:extLst>
                    <a:ext uri="{9D8B030D-6E8A-4147-A177-3AD203B41FA5}">
                      <a16:colId xmlns:a16="http://schemas.microsoft.com/office/drawing/2014/main" val="906218321"/>
                    </a:ext>
                  </a:extLst>
                </a:gridCol>
              </a:tblGrid>
              <a:tr h="1982832">
                <a:tc>
                  <a:txBody>
                    <a:bodyPr/>
                    <a:lstStyle/>
                    <a:p>
                      <a:pPr algn="l"/>
                      <a:r>
                        <a:rPr lang="en-GB" sz="2400" dirty="0">
                          <a:latin typeface="Arial" panose="020B0604020202020204" pitchFamily="34" charset="0"/>
                          <a:cs typeface="Arial" panose="020B0604020202020204" pitchFamily="34" charset="0"/>
                        </a:rPr>
                        <a:t>Text-based programming languages</a:t>
                      </a:r>
                    </a:p>
                  </a:txBody>
                  <a:tcPr anchor="ctr">
                    <a:solidFill>
                      <a:schemeClr val="accent1">
                        <a:lumMod val="60000"/>
                        <a:lumOff val="40000"/>
                      </a:schemeClr>
                    </a:solidFill>
                  </a:tcPr>
                </a:tc>
                <a:tc>
                  <a:txBody>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Write lines and lines of code which can be time-consuming.</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Higher level of technical knowledge required to understand the set of rules.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These rules tell you how to combine instructions so the computer can understand them.</a:t>
                      </a:r>
                    </a:p>
                  </a:txBody>
                  <a:tcPr anchor="ctr">
                    <a:solidFill>
                      <a:schemeClr val="accent1">
                        <a:lumMod val="60000"/>
                        <a:lumOff val="40000"/>
                      </a:schemeClr>
                    </a:solidFill>
                  </a:tcPr>
                </a:tc>
                <a:extLst>
                  <a:ext uri="{0D108BD9-81ED-4DB2-BD59-A6C34878D82A}">
                    <a16:rowId xmlns:a16="http://schemas.microsoft.com/office/drawing/2014/main" val="1883406246"/>
                  </a:ext>
                </a:extLst>
              </a:tr>
            </a:tbl>
          </a:graphicData>
        </a:graphic>
      </p:graphicFrame>
      <p:graphicFrame>
        <p:nvGraphicFramePr>
          <p:cNvPr id="7" name="Table 6">
            <a:extLst>
              <a:ext uri="{FF2B5EF4-FFF2-40B4-BE49-F238E27FC236}">
                <a16:creationId xmlns:a16="http://schemas.microsoft.com/office/drawing/2014/main" id="{D5B85B96-EE0D-53EA-E3A7-E0C281862851}"/>
              </a:ext>
            </a:extLst>
          </p:cNvPr>
          <p:cNvGraphicFramePr>
            <a:graphicFrameLocks noGrp="1"/>
          </p:cNvGraphicFramePr>
          <p:nvPr>
            <p:extLst>
              <p:ext uri="{D42A27DB-BD31-4B8C-83A1-F6EECF244321}">
                <p14:modId xmlns:p14="http://schemas.microsoft.com/office/powerpoint/2010/main" val="213630665"/>
              </p:ext>
            </p:extLst>
          </p:nvPr>
        </p:nvGraphicFramePr>
        <p:xfrm>
          <a:off x="324092" y="3889094"/>
          <a:ext cx="7627716" cy="1920240"/>
        </p:xfrm>
        <a:graphic>
          <a:graphicData uri="http://schemas.openxmlformats.org/drawingml/2006/table">
            <a:tbl>
              <a:tblPr firstCol="1" bandRow="1">
                <a:tableStyleId>{93296810-A885-4BE3-A3E7-6D5BEEA58F35}</a:tableStyleId>
              </a:tblPr>
              <a:tblGrid>
                <a:gridCol w="2257062">
                  <a:extLst>
                    <a:ext uri="{9D8B030D-6E8A-4147-A177-3AD203B41FA5}">
                      <a16:colId xmlns:a16="http://schemas.microsoft.com/office/drawing/2014/main" val="3613713097"/>
                    </a:ext>
                  </a:extLst>
                </a:gridCol>
                <a:gridCol w="5370654">
                  <a:extLst>
                    <a:ext uri="{9D8B030D-6E8A-4147-A177-3AD203B41FA5}">
                      <a16:colId xmlns:a16="http://schemas.microsoft.com/office/drawing/2014/main" val="2757954613"/>
                    </a:ext>
                  </a:extLst>
                </a:gridCol>
              </a:tblGrid>
              <a:tr h="1710827">
                <a:tc>
                  <a:txBody>
                    <a:bodyPr/>
                    <a:lstStyle/>
                    <a:p>
                      <a:r>
                        <a:rPr lang="en-GB" sz="2400" dirty="0">
                          <a:latin typeface="Arial" panose="020B0604020202020204" pitchFamily="34" charset="0"/>
                          <a:cs typeface="Arial" panose="020B0604020202020204" pitchFamily="34" charset="0"/>
                        </a:rPr>
                        <a:t>Graphical programming languages</a:t>
                      </a:r>
                    </a:p>
                  </a:txBody>
                  <a:tcPr anchor="ctr">
                    <a:solidFill>
                      <a:schemeClr val="accent2">
                        <a:lumMod val="60000"/>
                        <a:lumOff val="40000"/>
                      </a:schemeClr>
                    </a:solidFill>
                  </a:tcPr>
                </a:tc>
                <a:tc>
                  <a:txBody>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Visual and therefore less intimidating to learn.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Commands to choose from so no need to memorise.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Easy for beginners to start coding.</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No syntax (rules) errors.</a:t>
                      </a:r>
                    </a:p>
                  </a:txBody>
                  <a:tcPr anchor="ctr">
                    <a:solidFill>
                      <a:schemeClr val="accent2">
                        <a:lumMod val="60000"/>
                        <a:lumOff val="40000"/>
                      </a:schemeClr>
                    </a:solidFill>
                  </a:tcPr>
                </a:tc>
                <a:extLst>
                  <a:ext uri="{0D108BD9-81ED-4DB2-BD59-A6C34878D82A}">
                    <a16:rowId xmlns:a16="http://schemas.microsoft.com/office/drawing/2014/main" val="140800579"/>
                  </a:ext>
                </a:extLst>
              </a:tr>
            </a:tbl>
          </a:graphicData>
        </a:graphic>
      </p:graphicFrame>
      <p:pic>
        <p:nvPicPr>
          <p:cNvPr id="8" name="Picture 7">
            <a:extLst>
              <a:ext uri="{FF2B5EF4-FFF2-40B4-BE49-F238E27FC236}">
                <a16:creationId xmlns:a16="http://schemas.microsoft.com/office/drawing/2014/main" id="{93065440-C9BA-4E4D-387E-B1671F842610}"/>
              </a:ext>
            </a:extLst>
          </p:cNvPr>
          <p:cNvPicPr>
            <a:picLocks noChangeAspect="1"/>
          </p:cNvPicPr>
          <p:nvPr/>
        </p:nvPicPr>
        <p:blipFill rotWithShape="1">
          <a:blip r:embed="rId3"/>
          <a:srcRect l="44059" t="15981" r="11283" b="12702"/>
          <a:stretch/>
        </p:blipFill>
        <p:spPr>
          <a:xfrm>
            <a:off x="8623141" y="3630889"/>
            <a:ext cx="2782040" cy="2480544"/>
          </a:xfrm>
          <a:prstGeom prst="rect">
            <a:avLst/>
          </a:prstGeom>
        </p:spPr>
      </p:pic>
      <p:pic>
        <p:nvPicPr>
          <p:cNvPr id="9" name="Picture 8">
            <a:extLst>
              <a:ext uri="{FF2B5EF4-FFF2-40B4-BE49-F238E27FC236}">
                <a16:creationId xmlns:a16="http://schemas.microsoft.com/office/drawing/2014/main" id="{3A7AA5E3-8A1E-76B3-6758-CCDE3408BD8A}"/>
              </a:ext>
            </a:extLst>
          </p:cNvPr>
          <p:cNvPicPr>
            <a:picLocks noChangeAspect="1"/>
          </p:cNvPicPr>
          <p:nvPr/>
        </p:nvPicPr>
        <p:blipFill rotWithShape="1">
          <a:blip r:embed="rId4"/>
          <a:srcRect r="20302"/>
          <a:stretch/>
        </p:blipFill>
        <p:spPr>
          <a:xfrm>
            <a:off x="143066" y="1258079"/>
            <a:ext cx="2809387" cy="1982832"/>
          </a:xfrm>
          <a:prstGeom prst="rect">
            <a:avLst/>
          </a:prstGeom>
        </p:spPr>
      </p:pic>
    </p:spTree>
    <p:extLst>
      <p:ext uri="{BB962C8B-B14F-4D97-AF65-F5344CB8AC3E}">
        <p14:creationId xmlns:p14="http://schemas.microsoft.com/office/powerpoint/2010/main" val="355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11989" y="86265"/>
            <a:ext cx="10515600" cy="750498"/>
          </a:xfrm>
        </p:spPr>
        <p:txBody>
          <a:bodyPr anchor="ctr">
            <a:normAutofit/>
          </a:bodyPr>
          <a:lstStyle/>
          <a:p>
            <a:r>
              <a:rPr lang="en-GB" dirty="0"/>
              <a:t>This session</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11989" y="836763"/>
            <a:ext cx="8284997" cy="5684882"/>
          </a:xfrm>
        </p:spPr>
        <p:txBody>
          <a:bodyPr>
            <a:normAutofit lnSpcReduction="10000"/>
          </a:bodyPr>
          <a:lstStyle/>
          <a:p>
            <a:r>
              <a:rPr lang="en-GB" sz="2400" b="1" dirty="0">
                <a:solidFill>
                  <a:srgbClr val="FE007F"/>
                </a:solidFill>
              </a:rPr>
              <a:t>Intent</a:t>
            </a:r>
          </a:p>
          <a:p>
            <a:r>
              <a:rPr lang="en-GB" sz="2400" dirty="0">
                <a:solidFill>
                  <a:srgbClr val="000000"/>
                </a:solidFill>
              </a:rPr>
              <a:t>The purpose of this session is to introduce you to the basics of computer games design and to understand the types, purpose, and platforms used in computer games design so that you can apply these principles when designing your own game. </a:t>
            </a:r>
          </a:p>
          <a:p>
            <a:r>
              <a:rPr lang="en-GB" sz="2400" b="1" dirty="0">
                <a:solidFill>
                  <a:srgbClr val="FE007F"/>
                </a:solidFill>
              </a:rPr>
              <a:t>Implementation</a:t>
            </a:r>
          </a:p>
          <a:p>
            <a:pPr marL="342900" indent="-342900">
              <a:buFontTx/>
              <a:buChar char="-"/>
            </a:pPr>
            <a:r>
              <a:rPr lang="en-GB" sz="2400" dirty="0">
                <a:solidFill>
                  <a:schemeClr val="tx1"/>
                </a:solidFill>
              </a:rPr>
              <a:t>Discuss games played and their purpose</a:t>
            </a:r>
          </a:p>
          <a:p>
            <a:pPr marL="342900" indent="-342900">
              <a:buFontTx/>
              <a:buChar char="-"/>
            </a:pPr>
            <a:r>
              <a:rPr lang="en-GB" sz="2400" dirty="0">
                <a:solidFill>
                  <a:schemeClr val="tx1"/>
                </a:solidFill>
              </a:rPr>
              <a:t>Identify the platforms used and why</a:t>
            </a:r>
          </a:p>
          <a:p>
            <a:pPr marL="342900" indent="-342900">
              <a:buFontTx/>
              <a:buChar char="-"/>
            </a:pPr>
            <a:r>
              <a:rPr lang="en-GB" sz="2400" dirty="0">
                <a:solidFill>
                  <a:schemeClr val="tx1"/>
                </a:solidFill>
              </a:rPr>
              <a:t>Give examples of different types of games</a:t>
            </a:r>
          </a:p>
          <a:p>
            <a:pPr marL="342900" indent="-342900">
              <a:buFontTx/>
              <a:buChar char="-"/>
            </a:pPr>
            <a:r>
              <a:rPr lang="en-GB" sz="2400" dirty="0">
                <a:solidFill>
                  <a:schemeClr val="tx1"/>
                </a:solidFill>
              </a:rPr>
              <a:t>Analyse what makes a successful game</a:t>
            </a:r>
          </a:p>
          <a:p>
            <a:r>
              <a:rPr lang="en-GB" sz="2400" b="1" dirty="0">
                <a:solidFill>
                  <a:srgbClr val="FE007F"/>
                </a:solidFill>
              </a:rPr>
              <a:t>Impact</a:t>
            </a:r>
          </a:p>
          <a:p>
            <a:r>
              <a:rPr lang="en-GB" sz="2400" dirty="0">
                <a:solidFill>
                  <a:schemeClr val="tx1"/>
                </a:solidFill>
              </a:rPr>
              <a:t>Upon completion of this session, you will have a good understanding of the different purpose, types and platforms for computer games and to consider these when designing your own game.</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5" name="Picture 4">
            <a:extLst>
              <a:ext uri="{FF2B5EF4-FFF2-40B4-BE49-F238E27FC236}">
                <a16:creationId xmlns:a16="http://schemas.microsoft.com/office/drawing/2014/main" id="{5923C22B-0A35-2670-CB62-F17DA42CF5C3}"/>
              </a:ext>
            </a:extLst>
          </p:cNvPr>
          <p:cNvPicPr>
            <a:picLocks noChangeAspect="1"/>
          </p:cNvPicPr>
          <p:nvPr/>
        </p:nvPicPr>
        <p:blipFill>
          <a:blip r:embed="rId3"/>
          <a:stretch>
            <a:fillRect/>
          </a:stretch>
        </p:blipFill>
        <p:spPr>
          <a:xfrm>
            <a:off x="8795841" y="2427618"/>
            <a:ext cx="2956795" cy="2483708"/>
          </a:xfrm>
          <a:prstGeom prst="rect">
            <a:avLst/>
          </a:prstGeom>
        </p:spPr>
      </p:pic>
    </p:spTree>
    <p:extLst>
      <p:ext uri="{BB962C8B-B14F-4D97-AF65-F5344CB8AC3E}">
        <p14:creationId xmlns:p14="http://schemas.microsoft.com/office/powerpoint/2010/main" val="1129699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322B33-2323-87F4-4548-4FE42D948019}"/>
              </a:ext>
            </a:extLst>
          </p:cNvPr>
          <p:cNvSpPr txBox="1">
            <a:spLocks/>
          </p:cNvSpPr>
          <p:nvPr/>
        </p:nvSpPr>
        <p:spPr>
          <a:xfrm>
            <a:off x="3630287" y="143179"/>
            <a:ext cx="5208913" cy="81752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US" dirty="0"/>
              <a:t>Graphic Programming</a:t>
            </a:r>
            <a:endParaRPr lang="en-GB" dirty="0"/>
          </a:p>
        </p:txBody>
      </p:sp>
      <p:sp>
        <p:nvSpPr>
          <p:cNvPr id="4" name="Content Placeholder 2">
            <a:extLst>
              <a:ext uri="{FF2B5EF4-FFF2-40B4-BE49-F238E27FC236}">
                <a16:creationId xmlns:a16="http://schemas.microsoft.com/office/drawing/2014/main" id="{38621740-6455-7C8E-C619-69BDB4E9046A}"/>
              </a:ext>
            </a:extLst>
          </p:cNvPr>
          <p:cNvSpPr>
            <a:spLocks noGrp="1"/>
          </p:cNvSpPr>
          <p:nvPr>
            <p:ph sz="half" idx="1"/>
          </p:nvPr>
        </p:nvSpPr>
        <p:spPr>
          <a:xfrm>
            <a:off x="5239989" y="862641"/>
            <a:ext cx="6206672" cy="5422086"/>
          </a:xfrm>
        </p:spPr>
        <p:txBody>
          <a:bodyPr>
            <a:normAutofit/>
          </a:bodyPr>
          <a:lstStyle/>
          <a:p>
            <a:pPr marL="514350" indent="-514350">
              <a:lnSpc>
                <a:spcPct val="90000"/>
              </a:lnSpc>
              <a:spcAft>
                <a:spcPts val="600"/>
              </a:spcAft>
              <a:buFont typeface="Courier New" panose="02070309020205020404" pitchFamily="49" charset="0"/>
              <a:buChar char="o"/>
            </a:pPr>
            <a:r>
              <a:rPr lang="en-US" sz="2600" i="1" dirty="0"/>
              <a:t>Graphic or visual programming use visual objects like symbols, blocks, pictures, etc. to code the program. </a:t>
            </a:r>
          </a:p>
          <a:p>
            <a:pPr marL="514350" indent="-514350">
              <a:lnSpc>
                <a:spcPct val="90000"/>
              </a:lnSpc>
              <a:spcAft>
                <a:spcPts val="600"/>
              </a:spcAft>
              <a:buFont typeface="Courier New" panose="02070309020205020404" pitchFamily="49" charset="0"/>
              <a:buChar char="o"/>
            </a:pPr>
            <a:r>
              <a:rPr lang="en-US" sz="2600" i="1" dirty="0"/>
              <a:t>These representations of physical objects are connected through arrows, arcs, lines, or wires to make the system understand what to perform and how to perform the instructions.</a:t>
            </a:r>
          </a:p>
          <a:p>
            <a:pPr marL="514350" indent="-514350">
              <a:lnSpc>
                <a:spcPct val="90000"/>
              </a:lnSpc>
              <a:spcAft>
                <a:spcPts val="600"/>
              </a:spcAft>
              <a:buFont typeface="Courier New" panose="02070309020205020404" pitchFamily="49" charset="0"/>
              <a:buChar char="o"/>
            </a:pPr>
            <a:r>
              <a:rPr lang="en-US" sz="2600" i="1" dirty="0"/>
              <a:t>Unlike text-based programming, it instructs the system with the help of the arrangement of the objects. </a:t>
            </a:r>
          </a:p>
          <a:p>
            <a:pPr marL="514350" indent="-514350">
              <a:lnSpc>
                <a:spcPct val="90000"/>
              </a:lnSpc>
              <a:spcAft>
                <a:spcPts val="600"/>
              </a:spcAft>
              <a:buFont typeface="Courier New" panose="02070309020205020404" pitchFamily="49" charset="0"/>
              <a:buChar char="o"/>
            </a:pPr>
            <a:r>
              <a:rPr lang="en-US" sz="2600" i="1" dirty="0"/>
              <a:t>The source code is graphical, and the code block tells the program what to do. </a:t>
            </a:r>
          </a:p>
          <a:p>
            <a:pPr>
              <a:lnSpc>
                <a:spcPct val="90000"/>
              </a:lnSpc>
              <a:spcAft>
                <a:spcPts val="600"/>
              </a:spcAft>
            </a:pPr>
            <a:endParaRPr lang="en-US" sz="2100" dirty="0"/>
          </a:p>
        </p:txBody>
      </p:sp>
      <p:pic>
        <p:nvPicPr>
          <p:cNvPr id="5" name="Picture 4" descr="Graphical user interface, application, Word&#10;&#10;Description automatically generated">
            <a:extLst>
              <a:ext uri="{FF2B5EF4-FFF2-40B4-BE49-F238E27FC236}">
                <a16:creationId xmlns:a16="http://schemas.microsoft.com/office/drawing/2014/main" id="{A93757DF-E347-F419-AD0C-C40F82051A21}"/>
              </a:ext>
            </a:extLst>
          </p:cNvPr>
          <p:cNvPicPr>
            <a:picLocks noChangeAspect="1"/>
          </p:cNvPicPr>
          <p:nvPr/>
        </p:nvPicPr>
        <p:blipFill rotWithShape="1">
          <a:blip r:embed="rId3"/>
          <a:srcRect r="19084" b="-1"/>
          <a:stretch/>
        </p:blipFill>
        <p:spPr>
          <a:xfrm>
            <a:off x="165368" y="2304047"/>
            <a:ext cx="2457061" cy="2026933"/>
          </a:xfrm>
          <a:prstGeom prst="rect">
            <a:avLst/>
          </a:prstGeom>
          <a:noFill/>
        </p:spPr>
      </p:pic>
      <p:pic>
        <p:nvPicPr>
          <p:cNvPr id="6" name="Picture 5" descr="A screenshot of a computer&#10;&#10;Description automatically generated">
            <a:extLst>
              <a:ext uri="{FF2B5EF4-FFF2-40B4-BE49-F238E27FC236}">
                <a16:creationId xmlns:a16="http://schemas.microsoft.com/office/drawing/2014/main" id="{4D994287-A443-31EE-45FE-CBC2EFF8D687}"/>
              </a:ext>
            </a:extLst>
          </p:cNvPr>
          <p:cNvPicPr>
            <a:picLocks noChangeAspect="1"/>
          </p:cNvPicPr>
          <p:nvPr/>
        </p:nvPicPr>
        <p:blipFill>
          <a:blip r:embed="rId4"/>
          <a:stretch>
            <a:fillRect/>
          </a:stretch>
        </p:blipFill>
        <p:spPr>
          <a:xfrm>
            <a:off x="167540" y="378257"/>
            <a:ext cx="1810021" cy="1745034"/>
          </a:xfrm>
          <a:prstGeom prst="rect">
            <a:avLst/>
          </a:prstGeom>
        </p:spPr>
      </p:pic>
      <p:sp>
        <p:nvSpPr>
          <p:cNvPr id="7" name="TextBox 6">
            <a:extLst>
              <a:ext uri="{FF2B5EF4-FFF2-40B4-BE49-F238E27FC236}">
                <a16:creationId xmlns:a16="http://schemas.microsoft.com/office/drawing/2014/main" id="{40FE4B6B-9E0A-C93C-B22F-55C6DF767429}"/>
              </a:ext>
            </a:extLst>
          </p:cNvPr>
          <p:cNvSpPr txBox="1"/>
          <p:nvPr/>
        </p:nvSpPr>
        <p:spPr>
          <a:xfrm>
            <a:off x="1977561" y="1562973"/>
            <a:ext cx="1449238" cy="369332"/>
          </a:xfrm>
          <a:prstGeom prst="rect">
            <a:avLst/>
          </a:prstGeom>
          <a:noFill/>
        </p:spPr>
        <p:txBody>
          <a:bodyPr wrap="square" rtlCol="0">
            <a:spAutoFit/>
          </a:bodyPr>
          <a:lstStyle/>
          <a:p>
            <a:r>
              <a:rPr lang="en-GB" b="1" dirty="0" err="1">
                <a:solidFill>
                  <a:srgbClr val="FE007F"/>
                </a:solidFill>
              </a:rPr>
              <a:t>Ardublock</a:t>
            </a:r>
            <a:endParaRPr lang="en-GB" b="1" dirty="0">
              <a:solidFill>
                <a:srgbClr val="FE007F"/>
              </a:solidFill>
            </a:endParaRPr>
          </a:p>
        </p:txBody>
      </p:sp>
      <p:sp>
        <p:nvSpPr>
          <p:cNvPr id="8" name="TextBox 7">
            <a:extLst>
              <a:ext uri="{FF2B5EF4-FFF2-40B4-BE49-F238E27FC236}">
                <a16:creationId xmlns:a16="http://schemas.microsoft.com/office/drawing/2014/main" id="{A60ADF87-65A3-6328-B73F-CF8137C3D47B}"/>
              </a:ext>
            </a:extLst>
          </p:cNvPr>
          <p:cNvSpPr txBox="1"/>
          <p:nvPr/>
        </p:nvSpPr>
        <p:spPr>
          <a:xfrm>
            <a:off x="2622429" y="3132847"/>
            <a:ext cx="1613140" cy="369332"/>
          </a:xfrm>
          <a:prstGeom prst="rect">
            <a:avLst/>
          </a:prstGeom>
          <a:noFill/>
        </p:spPr>
        <p:txBody>
          <a:bodyPr wrap="square" rtlCol="0">
            <a:spAutoFit/>
          </a:bodyPr>
          <a:lstStyle/>
          <a:p>
            <a:r>
              <a:rPr lang="en-GB" b="1" dirty="0">
                <a:solidFill>
                  <a:srgbClr val="FE007F"/>
                </a:solidFill>
              </a:rPr>
              <a:t>Scratch</a:t>
            </a:r>
          </a:p>
        </p:txBody>
      </p:sp>
      <p:pic>
        <p:nvPicPr>
          <p:cNvPr id="10" name="Picture 9" descr="A screenshot of a computer">
            <a:extLst>
              <a:ext uri="{FF2B5EF4-FFF2-40B4-BE49-F238E27FC236}">
                <a16:creationId xmlns:a16="http://schemas.microsoft.com/office/drawing/2014/main" id="{4AEEF139-246A-94C4-AD62-F21DB1C328B0}"/>
              </a:ext>
            </a:extLst>
          </p:cNvPr>
          <p:cNvPicPr>
            <a:picLocks noChangeAspect="1"/>
          </p:cNvPicPr>
          <p:nvPr/>
        </p:nvPicPr>
        <p:blipFill>
          <a:blip r:embed="rId5"/>
          <a:stretch>
            <a:fillRect/>
          </a:stretch>
        </p:blipFill>
        <p:spPr>
          <a:xfrm>
            <a:off x="94827" y="4413378"/>
            <a:ext cx="3765468" cy="1871349"/>
          </a:xfrm>
          <a:prstGeom prst="rect">
            <a:avLst/>
          </a:prstGeom>
        </p:spPr>
      </p:pic>
      <p:sp>
        <p:nvSpPr>
          <p:cNvPr id="11" name="TextBox 10">
            <a:extLst>
              <a:ext uri="{FF2B5EF4-FFF2-40B4-BE49-F238E27FC236}">
                <a16:creationId xmlns:a16="http://schemas.microsoft.com/office/drawing/2014/main" id="{2F6747B5-403C-7FE5-8FDF-7AF9C11AA977}"/>
              </a:ext>
            </a:extLst>
          </p:cNvPr>
          <p:cNvSpPr txBox="1"/>
          <p:nvPr/>
        </p:nvSpPr>
        <p:spPr>
          <a:xfrm>
            <a:off x="3786071" y="4702721"/>
            <a:ext cx="1764469" cy="646331"/>
          </a:xfrm>
          <a:prstGeom prst="rect">
            <a:avLst/>
          </a:prstGeom>
          <a:noFill/>
        </p:spPr>
        <p:txBody>
          <a:bodyPr wrap="square" rtlCol="0">
            <a:spAutoFit/>
          </a:bodyPr>
          <a:lstStyle/>
          <a:p>
            <a:r>
              <a:rPr lang="en-GB" b="1" dirty="0" err="1">
                <a:solidFill>
                  <a:srgbClr val="FE007F"/>
                </a:solidFill>
              </a:rPr>
              <a:t>mBlock</a:t>
            </a:r>
            <a:r>
              <a:rPr lang="en-GB" b="1" dirty="0">
                <a:solidFill>
                  <a:srgbClr val="FE007F"/>
                </a:solidFill>
              </a:rPr>
              <a:t> </a:t>
            </a:r>
          </a:p>
          <a:p>
            <a:r>
              <a:rPr lang="en-GB" b="1" dirty="0">
                <a:solidFill>
                  <a:srgbClr val="FE007F"/>
                </a:solidFill>
              </a:rPr>
              <a:t>(Make Block)</a:t>
            </a:r>
          </a:p>
        </p:txBody>
      </p:sp>
    </p:spTree>
    <p:extLst>
      <p:ext uri="{BB962C8B-B14F-4D97-AF65-F5344CB8AC3E}">
        <p14:creationId xmlns:p14="http://schemas.microsoft.com/office/powerpoint/2010/main" val="23037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DAB3FF3-E087-0844-6171-B58885300A84}"/>
              </a:ext>
            </a:extLst>
          </p:cNvPr>
          <p:cNvSpPr txBox="1">
            <a:spLocks noGrp="1"/>
          </p:cNvSpPr>
          <p:nvPr>
            <p:ph type="title"/>
          </p:nvPr>
        </p:nvSpPr>
        <p:spPr>
          <a:xfrm>
            <a:off x="2684785" y="66284"/>
            <a:ext cx="6822430" cy="805368"/>
          </a:xfrm>
        </p:spPr>
        <p:txBody>
          <a:bodyPr>
            <a:normAutofit fontScale="90000"/>
          </a:bodyPr>
          <a:lstStyle/>
          <a:p>
            <a:pPr lvl="0" algn="ctr"/>
            <a:r>
              <a:rPr lang="en-US" dirty="0"/>
              <a:t>Graphic-based VS Text-based</a:t>
            </a:r>
            <a:endParaRPr lang="en-GB"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E0FD8933-69EE-3937-EA56-EED896564DBC}"/>
              </a:ext>
            </a:extLst>
          </p:cNvPr>
          <p:cNvSpPr>
            <a:spLocks noGrp="1"/>
          </p:cNvSpPr>
          <p:nvPr>
            <p:ph idx="1"/>
          </p:nvPr>
        </p:nvSpPr>
        <p:spPr>
          <a:xfrm>
            <a:off x="3515387" y="871779"/>
            <a:ext cx="5254906" cy="1153660"/>
          </a:xfrm>
        </p:spPr>
        <p:txBody>
          <a:bodyPr>
            <a:normAutofit fontScale="92500" lnSpcReduction="10000"/>
          </a:bodyPr>
          <a:lstStyle/>
          <a:p>
            <a:pPr marL="0" indent="0" algn="ctr">
              <a:lnSpc>
                <a:spcPct val="107000"/>
              </a:lnSpc>
              <a:spcAft>
                <a:spcPts val="600"/>
              </a:spcAft>
              <a:buNone/>
            </a:pPr>
            <a:r>
              <a:rPr lang="en-US" b="1" dirty="0">
                <a:solidFill>
                  <a:schemeClr val="tx1"/>
                </a:solidFill>
              </a:rPr>
              <a:t>A Hello World Program written in…</a:t>
            </a:r>
          </a:p>
          <a:p>
            <a:pPr marL="0" indent="0" algn="ctr">
              <a:lnSpc>
                <a:spcPct val="107000"/>
              </a:lnSpc>
              <a:spcAft>
                <a:spcPts val="600"/>
              </a:spcAft>
              <a:buNone/>
            </a:pPr>
            <a:r>
              <a:rPr lang="en-US" b="1" dirty="0">
                <a:solidFill>
                  <a:schemeClr val="tx1"/>
                </a:solidFill>
              </a:rPr>
              <a:t> Scratch and C++ </a:t>
            </a:r>
          </a:p>
          <a:p>
            <a:pPr>
              <a:lnSpc>
                <a:spcPct val="107000"/>
              </a:lnSpc>
              <a:spcAft>
                <a:spcPts val="600"/>
              </a:spcAft>
            </a:pPr>
            <a:endParaRPr lang="en-US" dirty="0"/>
          </a:p>
          <a:p>
            <a:pPr>
              <a:lnSpc>
                <a:spcPct val="107000"/>
              </a:lnSpc>
              <a:spcAft>
                <a:spcPts val="600"/>
              </a:spcAft>
            </a:pPr>
            <a:endParaRPr lang="en-US" dirty="0"/>
          </a:p>
        </p:txBody>
      </p:sp>
      <p:pic>
        <p:nvPicPr>
          <p:cNvPr id="7" name="Picture 2">
            <a:extLst>
              <a:ext uri="{FF2B5EF4-FFF2-40B4-BE49-F238E27FC236}">
                <a16:creationId xmlns:a16="http://schemas.microsoft.com/office/drawing/2014/main" id="{81E2368F-9BEA-6ECA-76F5-D9D98059F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58"/>
          <a:stretch/>
        </p:blipFill>
        <p:spPr bwMode="auto">
          <a:xfrm>
            <a:off x="6430585" y="2614281"/>
            <a:ext cx="4935659" cy="2144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42AD68-F9D8-156C-F972-61B97F2D53F7}"/>
              </a:ext>
            </a:extLst>
          </p:cNvPr>
          <p:cNvPicPr>
            <a:picLocks noChangeAspect="1"/>
          </p:cNvPicPr>
          <p:nvPr/>
        </p:nvPicPr>
        <p:blipFill rotWithShape="1">
          <a:blip r:embed="rId4"/>
          <a:srcRect l="25500" t="42650" r="49300" b="42650"/>
          <a:stretch/>
        </p:blipFill>
        <p:spPr>
          <a:xfrm>
            <a:off x="916615" y="2614536"/>
            <a:ext cx="5513970" cy="2144322"/>
          </a:xfrm>
          <a:prstGeom prst="rect">
            <a:avLst/>
          </a:prstGeom>
          <a:ln>
            <a:solidFill>
              <a:schemeClr val="tx1"/>
            </a:solidFill>
          </a:ln>
        </p:spPr>
      </p:pic>
      <p:sp>
        <p:nvSpPr>
          <p:cNvPr id="11" name="Arrow: Right 10">
            <a:extLst>
              <a:ext uri="{FF2B5EF4-FFF2-40B4-BE49-F238E27FC236}">
                <a16:creationId xmlns:a16="http://schemas.microsoft.com/office/drawing/2014/main" id="{E0E81827-6845-E924-334E-F57321730F11}"/>
              </a:ext>
            </a:extLst>
          </p:cNvPr>
          <p:cNvSpPr/>
          <p:nvPr/>
        </p:nvSpPr>
        <p:spPr>
          <a:xfrm rot="7820212">
            <a:off x="4915104" y="2020999"/>
            <a:ext cx="635309" cy="394718"/>
          </a:xfrm>
          <a:prstGeom prst="rightArrow">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2B72224C-8AD4-4E90-190F-24620D6E59A8}"/>
              </a:ext>
            </a:extLst>
          </p:cNvPr>
          <p:cNvSpPr/>
          <p:nvPr/>
        </p:nvSpPr>
        <p:spPr>
          <a:xfrm rot="3041673">
            <a:off x="6745830" y="2027835"/>
            <a:ext cx="635309" cy="394718"/>
          </a:xfrm>
          <a:prstGeom prst="rightArrow">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43AEC8E-067C-DACA-AAD3-3DF0F4967E11}"/>
              </a:ext>
            </a:extLst>
          </p:cNvPr>
          <p:cNvSpPr txBox="1"/>
          <p:nvPr/>
        </p:nvSpPr>
        <p:spPr>
          <a:xfrm>
            <a:off x="2582070" y="5113078"/>
            <a:ext cx="7419237" cy="954107"/>
          </a:xfrm>
          <a:prstGeom prst="rect">
            <a:avLst/>
          </a:prstGeom>
          <a:solidFill>
            <a:srgbClr val="FFDE75"/>
          </a:solidFill>
        </p:spPr>
        <p:txBody>
          <a:bodyPr wrap="square">
            <a:spAutoFit/>
          </a:bodyPr>
          <a:lstStyle/>
          <a:p>
            <a:pPr algn="ctr"/>
            <a:r>
              <a:rPr lang="en-GB" sz="2800" b="1" i="1" dirty="0">
                <a:solidFill>
                  <a:srgbClr val="000000"/>
                </a:solidFill>
                <a:latin typeface="Volkhov"/>
              </a:rPr>
              <a:t>B</a:t>
            </a:r>
            <a:r>
              <a:rPr lang="en-GB" sz="2800" b="1" i="1" dirty="0">
                <a:solidFill>
                  <a:srgbClr val="000000"/>
                </a:solidFill>
                <a:effectLst/>
                <a:latin typeface="Volkhov"/>
              </a:rPr>
              <a:t>oth of these examples are the same program Which looks easier? Why?</a:t>
            </a:r>
          </a:p>
        </p:txBody>
      </p:sp>
    </p:spTree>
    <p:extLst>
      <p:ext uri="{BB962C8B-B14F-4D97-AF65-F5344CB8AC3E}">
        <p14:creationId xmlns:p14="http://schemas.microsoft.com/office/powerpoint/2010/main" val="148841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CE7A78-A8D9-C6F1-4F2F-F92C65C18963}"/>
              </a:ext>
            </a:extLst>
          </p:cNvPr>
          <p:cNvSpPr txBox="1">
            <a:spLocks/>
          </p:cNvSpPr>
          <p:nvPr/>
        </p:nvSpPr>
        <p:spPr>
          <a:xfrm>
            <a:off x="2241008" y="0"/>
            <a:ext cx="8546597" cy="863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US" dirty="0"/>
              <a:t>Why is graphics programming used?</a:t>
            </a:r>
            <a:endParaRPr lang="en-GB" sz="3600" dirty="0"/>
          </a:p>
        </p:txBody>
      </p:sp>
      <p:graphicFrame>
        <p:nvGraphicFramePr>
          <p:cNvPr id="4" name="Diagram 3">
            <a:extLst>
              <a:ext uri="{FF2B5EF4-FFF2-40B4-BE49-F238E27FC236}">
                <a16:creationId xmlns:a16="http://schemas.microsoft.com/office/drawing/2014/main" id="{941E903B-6BB3-E118-D705-76A18507BFF5}"/>
              </a:ext>
            </a:extLst>
          </p:cNvPr>
          <p:cNvGraphicFramePr/>
          <p:nvPr>
            <p:extLst>
              <p:ext uri="{D42A27DB-BD31-4B8C-83A1-F6EECF244321}">
                <p14:modId xmlns:p14="http://schemas.microsoft.com/office/powerpoint/2010/main" val="2503175687"/>
              </p:ext>
            </p:extLst>
          </p:nvPr>
        </p:nvGraphicFramePr>
        <p:xfrm>
          <a:off x="2619736" y="720639"/>
          <a:ext cx="6952527" cy="5416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7281C7B-7CCF-B7BE-3091-488C2928823C}"/>
              </a:ext>
            </a:extLst>
          </p:cNvPr>
          <p:cNvPicPr>
            <a:picLocks noChangeAspect="1"/>
          </p:cNvPicPr>
          <p:nvPr/>
        </p:nvPicPr>
        <p:blipFill>
          <a:blip r:embed="rId8"/>
          <a:stretch>
            <a:fillRect/>
          </a:stretch>
        </p:blipFill>
        <p:spPr>
          <a:xfrm>
            <a:off x="2134053" y="790190"/>
            <a:ext cx="2696590" cy="1804749"/>
          </a:xfrm>
          <a:prstGeom prst="rect">
            <a:avLst/>
          </a:prstGeom>
        </p:spPr>
      </p:pic>
      <p:pic>
        <p:nvPicPr>
          <p:cNvPr id="8" name="Picture 7">
            <a:extLst>
              <a:ext uri="{FF2B5EF4-FFF2-40B4-BE49-F238E27FC236}">
                <a16:creationId xmlns:a16="http://schemas.microsoft.com/office/drawing/2014/main" id="{71A9AF45-F42C-C6DB-1EBC-D13F1B69BE10}"/>
              </a:ext>
            </a:extLst>
          </p:cNvPr>
          <p:cNvPicPr>
            <a:picLocks noChangeAspect="1"/>
          </p:cNvPicPr>
          <p:nvPr/>
        </p:nvPicPr>
        <p:blipFill rotWithShape="1">
          <a:blip r:embed="rId9"/>
          <a:srcRect r="13948"/>
          <a:stretch/>
        </p:blipFill>
        <p:spPr>
          <a:xfrm>
            <a:off x="2015555" y="4392994"/>
            <a:ext cx="2614319" cy="1721573"/>
          </a:xfrm>
          <a:prstGeom prst="rect">
            <a:avLst/>
          </a:prstGeom>
        </p:spPr>
      </p:pic>
      <p:pic>
        <p:nvPicPr>
          <p:cNvPr id="9" name="Picture 8">
            <a:extLst>
              <a:ext uri="{FF2B5EF4-FFF2-40B4-BE49-F238E27FC236}">
                <a16:creationId xmlns:a16="http://schemas.microsoft.com/office/drawing/2014/main" id="{876438F8-E673-D3AC-0C5D-E48D1AB25040}"/>
              </a:ext>
            </a:extLst>
          </p:cNvPr>
          <p:cNvPicPr>
            <a:picLocks noChangeAspect="1"/>
          </p:cNvPicPr>
          <p:nvPr/>
        </p:nvPicPr>
        <p:blipFill>
          <a:blip r:embed="rId10"/>
          <a:stretch>
            <a:fillRect/>
          </a:stretch>
        </p:blipFill>
        <p:spPr>
          <a:xfrm>
            <a:off x="7709390" y="803122"/>
            <a:ext cx="2696590" cy="1877982"/>
          </a:xfrm>
          <a:prstGeom prst="rect">
            <a:avLst/>
          </a:prstGeom>
        </p:spPr>
      </p:pic>
      <p:pic>
        <p:nvPicPr>
          <p:cNvPr id="10" name="Picture 9">
            <a:extLst>
              <a:ext uri="{FF2B5EF4-FFF2-40B4-BE49-F238E27FC236}">
                <a16:creationId xmlns:a16="http://schemas.microsoft.com/office/drawing/2014/main" id="{12BDD14F-2E08-201B-2030-BA36AE967782}"/>
              </a:ext>
            </a:extLst>
          </p:cNvPr>
          <p:cNvPicPr>
            <a:picLocks noChangeAspect="1"/>
          </p:cNvPicPr>
          <p:nvPr/>
        </p:nvPicPr>
        <p:blipFill rotWithShape="1">
          <a:blip r:embed="rId11"/>
          <a:srcRect l="7120" t="114" r="16328" b="-114"/>
          <a:stretch/>
        </p:blipFill>
        <p:spPr>
          <a:xfrm>
            <a:off x="7813563" y="4263061"/>
            <a:ext cx="2696590" cy="1981441"/>
          </a:xfrm>
          <a:prstGeom prst="rect">
            <a:avLst/>
          </a:prstGeom>
        </p:spPr>
      </p:pic>
    </p:spTree>
    <p:extLst>
      <p:ext uri="{BB962C8B-B14F-4D97-AF65-F5344CB8AC3E}">
        <p14:creationId xmlns:p14="http://schemas.microsoft.com/office/powerpoint/2010/main" val="8385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1C8E5D-191B-33EE-7367-25879D0EA2D8}"/>
              </a:ext>
            </a:extLst>
          </p:cNvPr>
          <p:cNvSpPr txBox="1">
            <a:spLocks noGrp="1"/>
          </p:cNvSpPr>
          <p:nvPr>
            <p:ph type="title" idx="4294967295"/>
          </p:nvPr>
        </p:nvSpPr>
        <p:spPr>
          <a:xfrm>
            <a:off x="58270" y="0"/>
            <a:ext cx="12075459" cy="8825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Aspects to consider in Games Design</a:t>
            </a:r>
          </a:p>
        </p:txBody>
      </p:sp>
      <p:sp>
        <p:nvSpPr>
          <p:cNvPr id="2" name="TextBox 1">
            <a:extLst>
              <a:ext uri="{FF2B5EF4-FFF2-40B4-BE49-F238E27FC236}">
                <a16:creationId xmlns:a16="http://schemas.microsoft.com/office/drawing/2014/main" id="{5CA8FD19-CE10-030D-ADC2-82CC11B91715}"/>
              </a:ext>
            </a:extLst>
          </p:cNvPr>
          <p:cNvSpPr txBox="1"/>
          <p:nvPr/>
        </p:nvSpPr>
        <p:spPr>
          <a:xfrm>
            <a:off x="109173" y="2478240"/>
            <a:ext cx="2189526" cy="2031325"/>
          </a:xfrm>
          <a:prstGeom prst="rect">
            <a:avLst/>
          </a:prstGeom>
          <a:noFill/>
        </p:spPr>
        <p:txBody>
          <a:bodyPr wrap="square" rtlCol="0">
            <a:spAutoFit/>
          </a:bodyPr>
          <a:lstStyle/>
          <a:p>
            <a:pPr algn="ctr" rtl="0"/>
            <a:r>
              <a:rPr lang="en-GB" b="1" dirty="0">
                <a:solidFill>
                  <a:srgbClr val="97C66C"/>
                </a:solidFill>
                <a:effectLst/>
                <a:latin typeface="Source Sans Pro" panose="020B0503030403020204" pitchFamily="34" charset="0"/>
              </a:rPr>
              <a:t>Theme could include</a:t>
            </a:r>
          </a:p>
          <a:p>
            <a:pPr lvl="0" algn="ctr">
              <a:spcBef>
                <a:spcPts val="0"/>
              </a:spcBef>
            </a:pPr>
            <a:r>
              <a:rPr lang="en-GB" sz="1800" b="0" i="0" dirty="0"/>
              <a:t>Superheroes</a:t>
            </a:r>
          </a:p>
          <a:p>
            <a:pPr lvl="0" algn="ctr">
              <a:spcBef>
                <a:spcPts val="0"/>
              </a:spcBef>
            </a:pPr>
            <a:r>
              <a:rPr lang="en-GB" sz="1800" b="0" i="0" dirty="0"/>
              <a:t>Martial Arts</a:t>
            </a:r>
          </a:p>
          <a:p>
            <a:pPr lvl="0" algn="ctr">
              <a:spcBef>
                <a:spcPts val="0"/>
              </a:spcBef>
            </a:pPr>
            <a:r>
              <a:rPr lang="en-GB" sz="1800" b="0" i="0" dirty="0"/>
              <a:t>Pirates</a:t>
            </a:r>
          </a:p>
          <a:p>
            <a:pPr lvl="0" algn="ctr">
              <a:spcBef>
                <a:spcPts val="0"/>
              </a:spcBef>
            </a:pPr>
            <a:r>
              <a:rPr lang="en-GB" sz="1800" b="0" i="0" dirty="0"/>
              <a:t>Fantasy </a:t>
            </a:r>
          </a:p>
          <a:p>
            <a:pPr lvl="0" algn="ctr">
              <a:spcBef>
                <a:spcPts val="0"/>
              </a:spcBef>
            </a:pPr>
            <a:r>
              <a:rPr lang="en-GB" dirty="0"/>
              <a:t>Puzzle</a:t>
            </a:r>
            <a:endParaRPr lang="en-GB" sz="1800" b="0" i="0" dirty="0"/>
          </a:p>
        </p:txBody>
      </p:sp>
      <p:sp>
        <p:nvSpPr>
          <p:cNvPr id="11" name="TextBox 10">
            <a:extLst>
              <a:ext uri="{FF2B5EF4-FFF2-40B4-BE49-F238E27FC236}">
                <a16:creationId xmlns:a16="http://schemas.microsoft.com/office/drawing/2014/main" id="{1521CE07-F648-CBE6-44CC-B64613DB1F15}"/>
              </a:ext>
            </a:extLst>
          </p:cNvPr>
          <p:cNvSpPr txBox="1"/>
          <p:nvPr/>
        </p:nvSpPr>
        <p:spPr>
          <a:xfrm>
            <a:off x="2202267" y="2547764"/>
            <a:ext cx="2267423" cy="3323987"/>
          </a:xfrm>
          <a:prstGeom prst="rect">
            <a:avLst/>
          </a:prstGeom>
          <a:noFill/>
        </p:spPr>
        <p:txBody>
          <a:bodyPr wrap="square" rtlCol="0">
            <a:spAutoFit/>
          </a:bodyPr>
          <a:lstStyle/>
          <a:p>
            <a:pPr algn="ctr" rtl="0"/>
            <a:r>
              <a:rPr lang="en-GB" b="1" dirty="0">
                <a:solidFill>
                  <a:srgbClr val="97C66C"/>
                </a:solidFill>
                <a:latin typeface="Source Sans Pro" panose="020B0503030403020204" pitchFamily="34" charset="0"/>
              </a:rPr>
              <a:t>Target Audience:</a:t>
            </a:r>
          </a:p>
          <a:p>
            <a:pPr algn="ctr"/>
            <a:r>
              <a:rPr lang="en-GB" sz="1600" b="0" i="0" dirty="0"/>
              <a:t>Your  target audience is the demographics and interests of the majority of its players. For example, if you’re launching a match-3 puzzle game, your target audience is likely female, 35 years of age, and cares mostly about achievement over all other aspects</a:t>
            </a:r>
            <a:endParaRPr lang="en-GB" sz="1600" dirty="0"/>
          </a:p>
        </p:txBody>
      </p:sp>
      <p:sp>
        <p:nvSpPr>
          <p:cNvPr id="19" name="TextBox 18">
            <a:extLst>
              <a:ext uri="{FF2B5EF4-FFF2-40B4-BE49-F238E27FC236}">
                <a16:creationId xmlns:a16="http://schemas.microsoft.com/office/drawing/2014/main" id="{4A0977FF-511E-5104-3DCC-92F586043CBC}"/>
              </a:ext>
            </a:extLst>
          </p:cNvPr>
          <p:cNvSpPr txBox="1"/>
          <p:nvPr/>
        </p:nvSpPr>
        <p:spPr>
          <a:xfrm>
            <a:off x="8361757" y="2585961"/>
            <a:ext cx="1817047" cy="3293209"/>
          </a:xfrm>
          <a:prstGeom prst="rect">
            <a:avLst/>
          </a:prstGeom>
          <a:noFill/>
        </p:spPr>
        <p:txBody>
          <a:bodyPr wrap="square" rtlCol="0">
            <a:spAutoFit/>
          </a:bodyPr>
          <a:lstStyle/>
          <a:p>
            <a:r>
              <a:rPr lang="en-GB" sz="1600" b="1" dirty="0">
                <a:solidFill>
                  <a:srgbClr val="97C66C"/>
                </a:solidFill>
                <a:latin typeface="Source Sans Pro" panose="020B0503030403020204" pitchFamily="34" charset="0"/>
              </a:rPr>
              <a:t>2D/3D Platform:-</a:t>
            </a:r>
          </a:p>
          <a:p>
            <a:pPr algn="ctr"/>
            <a:r>
              <a:rPr lang="en-GB" sz="1600" b="0" i="0" dirty="0"/>
              <a:t>3D games might require more time and effort to develop than 2D games. 3D games generally have more lengthy gameplay times than 2D. So, they need more effort and time to develop. </a:t>
            </a:r>
          </a:p>
        </p:txBody>
      </p:sp>
      <p:sp>
        <p:nvSpPr>
          <p:cNvPr id="23" name="TextBox 22">
            <a:extLst>
              <a:ext uri="{FF2B5EF4-FFF2-40B4-BE49-F238E27FC236}">
                <a16:creationId xmlns:a16="http://schemas.microsoft.com/office/drawing/2014/main" id="{2749438A-C50A-FA50-C888-44D9A929F26B}"/>
              </a:ext>
            </a:extLst>
          </p:cNvPr>
          <p:cNvSpPr txBox="1"/>
          <p:nvPr/>
        </p:nvSpPr>
        <p:spPr>
          <a:xfrm>
            <a:off x="10115199" y="2597835"/>
            <a:ext cx="1772346" cy="2031325"/>
          </a:xfrm>
          <a:prstGeom prst="rect">
            <a:avLst/>
          </a:prstGeom>
          <a:noFill/>
        </p:spPr>
        <p:txBody>
          <a:bodyPr wrap="square" rtlCol="0">
            <a:spAutoFit/>
          </a:bodyPr>
          <a:lstStyle/>
          <a:p>
            <a:pPr lvl="0" algn="ctr"/>
            <a:r>
              <a:rPr lang="en-GB" b="1" dirty="0">
                <a:solidFill>
                  <a:schemeClr val="accent6"/>
                </a:solidFill>
              </a:rPr>
              <a:t>Resources</a:t>
            </a:r>
          </a:p>
          <a:p>
            <a:pPr lvl="0" algn="ctr"/>
            <a:r>
              <a:rPr lang="en-GB" b="0" dirty="0">
                <a:solidFill>
                  <a:schemeClr val="tx1"/>
                </a:solidFill>
              </a:rPr>
              <a:t>Games Design</a:t>
            </a:r>
          </a:p>
          <a:p>
            <a:pPr lvl="0" algn="ctr"/>
            <a:r>
              <a:rPr lang="en-GB" b="0" dirty="0">
                <a:solidFill>
                  <a:schemeClr val="tx1"/>
                </a:solidFill>
              </a:rPr>
              <a:t>Programming/Developer</a:t>
            </a:r>
          </a:p>
          <a:p>
            <a:pPr lvl="0" algn="ctr"/>
            <a:r>
              <a:rPr lang="en-GB" b="0" dirty="0">
                <a:solidFill>
                  <a:schemeClr val="tx1"/>
                </a:solidFill>
              </a:rPr>
              <a:t>Game Art/Music</a:t>
            </a:r>
          </a:p>
          <a:p>
            <a:pPr lvl="0" algn="ctr"/>
            <a:r>
              <a:rPr lang="en-GB" b="0" dirty="0">
                <a:solidFill>
                  <a:schemeClr val="tx1"/>
                </a:solidFill>
              </a:rPr>
              <a:t>Marketing</a:t>
            </a:r>
          </a:p>
          <a:p>
            <a:pPr algn="ctr"/>
            <a:endParaRPr lang="en-GB" dirty="0"/>
          </a:p>
        </p:txBody>
      </p:sp>
      <p:sp>
        <p:nvSpPr>
          <p:cNvPr id="24" name="TextBox 23">
            <a:extLst>
              <a:ext uri="{FF2B5EF4-FFF2-40B4-BE49-F238E27FC236}">
                <a16:creationId xmlns:a16="http://schemas.microsoft.com/office/drawing/2014/main" id="{44F05BD3-75D1-1820-6B9C-8D3839498C0C}"/>
              </a:ext>
            </a:extLst>
          </p:cNvPr>
          <p:cNvSpPr txBox="1"/>
          <p:nvPr/>
        </p:nvSpPr>
        <p:spPr>
          <a:xfrm>
            <a:off x="6653016" y="2597227"/>
            <a:ext cx="1542422" cy="2308324"/>
          </a:xfrm>
          <a:prstGeom prst="rect">
            <a:avLst/>
          </a:prstGeom>
          <a:noFill/>
        </p:spPr>
        <p:txBody>
          <a:bodyPr wrap="square" rtlCol="0">
            <a:spAutoFit/>
          </a:bodyPr>
          <a:lstStyle/>
          <a:p>
            <a:pPr lvl="0" algn="ctr"/>
            <a:r>
              <a:rPr lang="en-GB" b="1" dirty="0">
                <a:solidFill>
                  <a:schemeClr val="accent6"/>
                </a:solidFill>
              </a:rPr>
              <a:t>Market Demand/</a:t>
            </a:r>
          </a:p>
          <a:p>
            <a:pPr lvl="0" algn="ctr"/>
            <a:r>
              <a:rPr lang="en-GB" b="1" dirty="0">
                <a:solidFill>
                  <a:schemeClr val="accent6"/>
                </a:solidFill>
              </a:rPr>
              <a:t>Competition</a:t>
            </a:r>
          </a:p>
          <a:p>
            <a:pPr lvl="0" algn="ctr"/>
            <a:r>
              <a:rPr lang="en-GB" b="0" i="0" dirty="0"/>
              <a:t>Which are the most popular video games to be playing this year?</a:t>
            </a:r>
          </a:p>
        </p:txBody>
      </p:sp>
      <p:pic>
        <p:nvPicPr>
          <p:cNvPr id="26" name="Picture 25" descr="A picture containing symbol, logo, screenshot, graphics&#10;&#10;Description automatically generated">
            <a:hlinkClick r:id="rId3"/>
            <a:extLst>
              <a:ext uri="{FF2B5EF4-FFF2-40B4-BE49-F238E27FC236}">
                <a16:creationId xmlns:a16="http://schemas.microsoft.com/office/drawing/2014/main" id="{01AD5D9F-D258-F515-1922-D9FD3999A0E2}"/>
              </a:ext>
            </a:extLst>
          </p:cNvPr>
          <p:cNvPicPr>
            <a:picLocks noChangeAspect="1"/>
          </p:cNvPicPr>
          <p:nvPr/>
        </p:nvPicPr>
        <p:blipFill>
          <a:blip r:embed="rId4"/>
          <a:stretch>
            <a:fillRect/>
          </a:stretch>
        </p:blipFill>
        <p:spPr>
          <a:xfrm>
            <a:off x="207684" y="5419486"/>
            <a:ext cx="658813" cy="670764"/>
          </a:xfrm>
          <a:prstGeom prst="rect">
            <a:avLst/>
          </a:prstGeom>
        </p:spPr>
      </p:pic>
      <p:pic>
        <p:nvPicPr>
          <p:cNvPr id="29" name="Picture 28">
            <a:extLst>
              <a:ext uri="{FF2B5EF4-FFF2-40B4-BE49-F238E27FC236}">
                <a16:creationId xmlns:a16="http://schemas.microsoft.com/office/drawing/2014/main" id="{DEC9AD7F-4830-002C-4494-351D4A095D50}"/>
              </a:ext>
            </a:extLst>
          </p:cNvPr>
          <p:cNvPicPr>
            <a:picLocks noChangeAspect="1"/>
          </p:cNvPicPr>
          <p:nvPr/>
        </p:nvPicPr>
        <p:blipFill>
          <a:blip r:embed="rId5"/>
          <a:stretch>
            <a:fillRect/>
          </a:stretch>
        </p:blipFill>
        <p:spPr>
          <a:xfrm>
            <a:off x="8572777" y="909205"/>
            <a:ext cx="1542422" cy="1542422"/>
          </a:xfrm>
          <a:prstGeom prst="rect">
            <a:avLst/>
          </a:prstGeom>
        </p:spPr>
      </p:pic>
      <p:pic>
        <p:nvPicPr>
          <p:cNvPr id="30" name="Picture 29">
            <a:extLst>
              <a:ext uri="{FF2B5EF4-FFF2-40B4-BE49-F238E27FC236}">
                <a16:creationId xmlns:a16="http://schemas.microsoft.com/office/drawing/2014/main" id="{D6AF25D6-A7A1-5430-7FED-ED6E0EBAD418}"/>
              </a:ext>
            </a:extLst>
          </p:cNvPr>
          <p:cNvPicPr>
            <a:picLocks noChangeAspect="1"/>
          </p:cNvPicPr>
          <p:nvPr/>
        </p:nvPicPr>
        <p:blipFill>
          <a:blip r:embed="rId6"/>
          <a:stretch>
            <a:fillRect/>
          </a:stretch>
        </p:blipFill>
        <p:spPr>
          <a:xfrm>
            <a:off x="2501205" y="882593"/>
            <a:ext cx="1627773" cy="1615580"/>
          </a:xfrm>
          <a:prstGeom prst="rect">
            <a:avLst/>
          </a:prstGeom>
        </p:spPr>
      </p:pic>
      <p:pic>
        <p:nvPicPr>
          <p:cNvPr id="31" name="Picture 30">
            <a:extLst>
              <a:ext uri="{FF2B5EF4-FFF2-40B4-BE49-F238E27FC236}">
                <a16:creationId xmlns:a16="http://schemas.microsoft.com/office/drawing/2014/main" id="{632A41B2-3844-3C4E-F32F-D76189D0CCDA}"/>
              </a:ext>
            </a:extLst>
          </p:cNvPr>
          <p:cNvPicPr>
            <a:picLocks noChangeAspect="1"/>
          </p:cNvPicPr>
          <p:nvPr/>
        </p:nvPicPr>
        <p:blipFill>
          <a:blip r:embed="rId7"/>
          <a:stretch>
            <a:fillRect/>
          </a:stretch>
        </p:blipFill>
        <p:spPr>
          <a:xfrm>
            <a:off x="10345123" y="864928"/>
            <a:ext cx="1542422" cy="1542422"/>
          </a:xfrm>
          <a:prstGeom prst="rect">
            <a:avLst/>
          </a:prstGeom>
        </p:spPr>
      </p:pic>
      <p:sp>
        <p:nvSpPr>
          <p:cNvPr id="22" name="TextBox 21">
            <a:extLst>
              <a:ext uri="{FF2B5EF4-FFF2-40B4-BE49-F238E27FC236}">
                <a16:creationId xmlns:a16="http://schemas.microsoft.com/office/drawing/2014/main" id="{1EB52201-DBE0-E124-CFD6-21FAA1C501AC}"/>
              </a:ext>
            </a:extLst>
          </p:cNvPr>
          <p:cNvSpPr txBox="1"/>
          <p:nvPr/>
        </p:nvSpPr>
        <p:spPr>
          <a:xfrm>
            <a:off x="4053869" y="2597227"/>
            <a:ext cx="2815955" cy="2862322"/>
          </a:xfrm>
          <a:prstGeom prst="rect">
            <a:avLst/>
          </a:prstGeom>
          <a:noFill/>
        </p:spPr>
        <p:txBody>
          <a:bodyPr wrap="square" rtlCol="0">
            <a:spAutoFit/>
          </a:bodyPr>
          <a:lstStyle/>
          <a:p>
            <a:pPr algn="ctr"/>
            <a:r>
              <a:rPr lang="en-GB" sz="1800" b="1" dirty="0">
                <a:solidFill>
                  <a:srgbClr val="97C66C"/>
                </a:solidFill>
                <a:latin typeface="Source Sans Pro" panose="020B0503030403020204" pitchFamily="34" charset="0"/>
              </a:rPr>
              <a:t>Budget</a:t>
            </a:r>
          </a:p>
          <a:p>
            <a:pPr lvl="0" algn="ctr">
              <a:spcBef>
                <a:spcPts val="0"/>
              </a:spcBef>
            </a:pPr>
            <a:r>
              <a:rPr lang="en-GB" sz="1800" dirty="0"/>
              <a:t>Testing</a:t>
            </a:r>
          </a:p>
          <a:p>
            <a:pPr lvl="0" algn="ctr">
              <a:spcBef>
                <a:spcPts val="0"/>
              </a:spcBef>
            </a:pPr>
            <a:r>
              <a:rPr lang="en-GB" sz="1800" dirty="0"/>
              <a:t>Marketing</a:t>
            </a:r>
          </a:p>
          <a:p>
            <a:pPr lvl="0" algn="ctr">
              <a:spcBef>
                <a:spcPts val="0"/>
              </a:spcBef>
            </a:pPr>
            <a:r>
              <a:rPr lang="en-GB" sz="1800" dirty="0"/>
              <a:t>Making a trailer</a:t>
            </a:r>
          </a:p>
          <a:p>
            <a:pPr lvl="0" algn="ctr">
              <a:spcBef>
                <a:spcPts val="0"/>
              </a:spcBef>
            </a:pPr>
            <a:r>
              <a:rPr lang="en-GB" sz="1800" dirty="0"/>
              <a:t>Advertising</a:t>
            </a:r>
          </a:p>
          <a:p>
            <a:pPr lvl="0" algn="ctr">
              <a:spcBef>
                <a:spcPts val="0"/>
              </a:spcBef>
            </a:pPr>
            <a:r>
              <a:rPr lang="en-GB" sz="1800" dirty="0"/>
              <a:t>Buying assets</a:t>
            </a:r>
          </a:p>
          <a:p>
            <a:pPr algn="ctr"/>
            <a:r>
              <a:rPr lang="en-GB" sz="1800" dirty="0"/>
              <a:t>Attend trade shows</a:t>
            </a:r>
          </a:p>
          <a:p>
            <a:pPr algn="ctr"/>
            <a:r>
              <a:rPr lang="en-GB" sz="1800" dirty="0"/>
              <a:t>Demo game then </a:t>
            </a:r>
          </a:p>
          <a:p>
            <a:pPr algn="ctr"/>
            <a:r>
              <a:rPr lang="en-GB" sz="1800" dirty="0"/>
              <a:t>pitch to publishers</a:t>
            </a:r>
          </a:p>
          <a:p>
            <a:pPr lvl="0" algn="ctr">
              <a:spcBef>
                <a:spcPts val="0"/>
              </a:spcBef>
            </a:pPr>
            <a:endParaRPr lang="en-GB" sz="1800" dirty="0"/>
          </a:p>
        </p:txBody>
      </p:sp>
      <p:pic>
        <p:nvPicPr>
          <p:cNvPr id="32" name="Picture 31">
            <a:extLst>
              <a:ext uri="{FF2B5EF4-FFF2-40B4-BE49-F238E27FC236}">
                <a16:creationId xmlns:a16="http://schemas.microsoft.com/office/drawing/2014/main" id="{FF69F633-2015-1373-336F-05F735604710}"/>
              </a:ext>
            </a:extLst>
          </p:cNvPr>
          <p:cNvPicPr>
            <a:picLocks noChangeAspect="1"/>
          </p:cNvPicPr>
          <p:nvPr/>
        </p:nvPicPr>
        <p:blipFill>
          <a:blip r:embed="rId8"/>
          <a:stretch>
            <a:fillRect/>
          </a:stretch>
        </p:blipFill>
        <p:spPr>
          <a:xfrm>
            <a:off x="4643528" y="909205"/>
            <a:ext cx="1542422" cy="1542422"/>
          </a:xfrm>
          <a:prstGeom prst="rect">
            <a:avLst/>
          </a:prstGeom>
        </p:spPr>
      </p:pic>
      <p:pic>
        <p:nvPicPr>
          <p:cNvPr id="33" name="Picture 32">
            <a:extLst>
              <a:ext uri="{FF2B5EF4-FFF2-40B4-BE49-F238E27FC236}">
                <a16:creationId xmlns:a16="http://schemas.microsoft.com/office/drawing/2014/main" id="{1D2CEBD0-6A99-2F32-CB2E-3FB2533EB915}"/>
              </a:ext>
            </a:extLst>
          </p:cNvPr>
          <p:cNvPicPr>
            <a:picLocks noChangeAspect="1"/>
          </p:cNvPicPr>
          <p:nvPr/>
        </p:nvPicPr>
        <p:blipFill>
          <a:blip r:embed="rId9"/>
          <a:stretch>
            <a:fillRect/>
          </a:stretch>
        </p:blipFill>
        <p:spPr>
          <a:xfrm>
            <a:off x="6679615" y="909205"/>
            <a:ext cx="1542422" cy="1542422"/>
          </a:xfrm>
          <a:prstGeom prst="rect">
            <a:avLst/>
          </a:prstGeom>
        </p:spPr>
      </p:pic>
      <p:pic>
        <p:nvPicPr>
          <p:cNvPr id="35" name="Picture 34">
            <a:extLst>
              <a:ext uri="{FF2B5EF4-FFF2-40B4-BE49-F238E27FC236}">
                <a16:creationId xmlns:a16="http://schemas.microsoft.com/office/drawing/2014/main" id="{E459A158-AC03-16D9-1AB1-994F8C88194A}"/>
              </a:ext>
            </a:extLst>
          </p:cNvPr>
          <p:cNvPicPr>
            <a:picLocks noChangeAspect="1"/>
          </p:cNvPicPr>
          <p:nvPr/>
        </p:nvPicPr>
        <p:blipFill>
          <a:blip r:embed="rId10"/>
          <a:stretch>
            <a:fillRect/>
          </a:stretch>
        </p:blipFill>
        <p:spPr>
          <a:xfrm>
            <a:off x="444233" y="864928"/>
            <a:ext cx="1542422" cy="1542422"/>
          </a:xfrm>
          <a:prstGeom prst="rect">
            <a:avLst/>
          </a:prstGeom>
        </p:spPr>
      </p:pic>
      <p:sp>
        <p:nvSpPr>
          <p:cNvPr id="37" name="TextBox 36">
            <a:extLst>
              <a:ext uri="{FF2B5EF4-FFF2-40B4-BE49-F238E27FC236}">
                <a16:creationId xmlns:a16="http://schemas.microsoft.com/office/drawing/2014/main" id="{88D5BE10-D361-20B8-A622-A8F5D715A7AF}"/>
              </a:ext>
            </a:extLst>
          </p:cNvPr>
          <p:cNvSpPr txBox="1"/>
          <p:nvPr/>
        </p:nvSpPr>
        <p:spPr>
          <a:xfrm>
            <a:off x="931653" y="5459549"/>
            <a:ext cx="1630284" cy="646331"/>
          </a:xfrm>
          <a:prstGeom prst="rect">
            <a:avLst/>
          </a:prstGeom>
          <a:noFill/>
        </p:spPr>
        <p:txBody>
          <a:bodyPr wrap="square" rtlCol="0">
            <a:spAutoFit/>
          </a:bodyPr>
          <a:lstStyle/>
          <a:p>
            <a:r>
              <a:rPr lang="en-GB" b="1" dirty="0">
                <a:solidFill>
                  <a:srgbClr val="FE007F"/>
                </a:solidFill>
                <a:hlinkClick r:id="rId3"/>
              </a:rPr>
              <a:t>Games industry value</a:t>
            </a:r>
            <a:endParaRPr lang="en-GB" b="1" dirty="0">
              <a:solidFill>
                <a:srgbClr val="FE007F"/>
              </a:solidFill>
            </a:endParaRPr>
          </a:p>
        </p:txBody>
      </p:sp>
    </p:spTree>
    <p:extLst>
      <p:ext uri="{BB962C8B-B14F-4D97-AF65-F5344CB8AC3E}">
        <p14:creationId xmlns:p14="http://schemas.microsoft.com/office/powerpoint/2010/main" val="1716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9" grpId="0"/>
      <p:bldP spid="23" grpId="0"/>
      <p:bldP spid="24" grpId="0"/>
      <p:bldP spid="22"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838200" y="0"/>
            <a:ext cx="10515600" cy="1325563"/>
          </a:xfrm>
        </p:spPr>
        <p:txBody>
          <a:bodyPr anchor="ctr">
            <a:normAutofit/>
          </a:bodyPr>
          <a:lstStyle/>
          <a:p>
            <a:pPr algn="ctr"/>
            <a:r>
              <a:rPr lang="en-GB" dirty="0"/>
              <a:t>Did we achieve?</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662781"/>
            <a:ext cx="7928982" cy="5684882"/>
          </a:xfrm>
        </p:spPr>
        <p:txBody>
          <a:bodyPr>
            <a:normAutofit fontScale="92500" lnSpcReduction="10000"/>
          </a:bodyPr>
          <a:lstStyle/>
          <a:p>
            <a:r>
              <a:rPr lang="en-GB" sz="2400" b="1" dirty="0">
                <a:solidFill>
                  <a:srgbClr val="FE007F"/>
                </a:solidFill>
              </a:rPr>
              <a:t>Intent</a:t>
            </a:r>
          </a:p>
          <a:p>
            <a:r>
              <a:rPr lang="en-GB" sz="2400" dirty="0">
                <a:solidFill>
                  <a:srgbClr val="000000"/>
                </a:solidFill>
              </a:rPr>
              <a:t>The purpose of this session is to introduce you to the key elements of a computer programme and the different programming languages used.  You will consider important aspects when designing  a game so that you can apply this when designing your own game. </a:t>
            </a:r>
          </a:p>
          <a:p>
            <a:r>
              <a:rPr lang="en-GB" sz="2400" b="1" dirty="0">
                <a:solidFill>
                  <a:srgbClr val="FE007F"/>
                </a:solidFill>
              </a:rPr>
              <a:t>Implementation</a:t>
            </a:r>
          </a:p>
          <a:p>
            <a:pPr marL="342900" indent="-342900">
              <a:buFontTx/>
              <a:buChar char="-"/>
            </a:pPr>
            <a:r>
              <a:rPr lang="en-GB" sz="2400" dirty="0">
                <a:solidFill>
                  <a:schemeClr val="tx1"/>
                </a:solidFill>
              </a:rPr>
              <a:t>Define key words such as sequence, selection and pseudocode.</a:t>
            </a:r>
          </a:p>
          <a:p>
            <a:pPr marL="342900" indent="-342900">
              <a:buFontTx/>
              <a:buChar char="-"/>
            </a:pPr>
            <a:r>
              <a:rPr lang="en-GB" sz="2400" dirty="0">
                <a:solidFill>
                  <a:schemeClr val="tx1"/>
                </a:solidFill>
              </a:rPr>
              <a:t>Understand how computers programmes are created. </a:t>
            </a:r>
          </a:p>
          <a:p>
            <a:pPr marL="342900" indent="-342900">
              <a:buFontTx/>
              <a:buChar char="-"/>
            </a:pPr>
            <a:r>
              <a:rPr lang="en-GB" sz="2400" dirty="0">
                <a:solidFill>
                  <a:schemeClr val="tx1"/>
                </a:solidFill>
              </a:rPr>
              <a:t>Know what it means for a computer to apply logic and create codes to allow computers to do this. </a:t>
            </a:r>
          </a:p>
          <a:p>
            <a:pPr marL="342900" indent="-342900">
              <a:buFontTx/>
              <a:buChar char="-"/>
            </a:pPr>
            <a:r>
              <a:rPr lang="en-GB" sz="2400" dirty="0">
                <a:solidFill>
                  <a:schemeClr val="tx1"/>
                </a:solidFill>
              </a:rPr>
              <a:t>Identify different game design aspects.</a:t>
            </a:r>
          </a:p>
          <a:p>
            <a:r>
              <a:rPr lang="en-GB" sz="2400" b="1" dirty="0">
                <a:solidFill>
                  <a:srgbClr val="FE007F"/>
                </a:solidFill>
              </a:rPr>
              <a:t>Impact</a:t>
            </a:r>
          </a:p>
          <a:p>
            <a:r>
              <a:rPr lang="en-GB" sz="2400" dirty="0">
                <a:solidFill>
                  <a:schemeClr val="tx1"/>
                </a:solidFill>
              </a:rPr>
              <a:t>Upon completion of this session, you will have an understanding of the basics of programming and will feel confident in defining and using programming language/techniques. </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tretch>
            <a:fillRect/>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6992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380873"/>
            <a:ext cx="11381014" cy="1238961"/>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001 Games Design and Development &amp; Introduction to Programming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accent6"/>
                </a:solidFill>
                <a:effectLst/>
                <a:uLnTx/>
                <a:uFillTx/>
                <a:latin typeface="Calibri" panose="020F0502020204030204" pitchFamily="34" charset="0"/>
                <a:ea typeface="+mj-ea"/>
                <a:cs typeface="Calibri" panose="020F0502020204030204" pitchFamily="34" charset="0"/>
              </a:rPr>
              <a:t>Assessment 2</a:t>
            </a: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2653527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FE6C-5E1B-4906-BE33-E6665F14AA51}"/>
              </a:ext>
            </a:extLst>
          </p:cNvPr>
          <p:cNvSpPr txBox="1">
            <a:spLocks noGrp="1"/>
          </p:cNvSpPr>
          <p:nvPr>
            <p:ph type="ctrTitle"/>
          </p:nvPr>
        </p:nvSpPr>
        <p:spPr>
          <a:xfrm>
            <a:off x="310244" y="5412827"/>
            <a:ext cx="11534915" cy="982185"/>
          </a:xfrm>
        </p:spPr>
        <p:txBody>
          <a:bodyPr>
            <a:normAutofit/>
          </a:bodyPr>
          <a:lstStyle/>
          <a:p>
            <a:pPr lvl="0"/>
            <a:r>
              <a:rPr lang="en-GB" sz="3200" dirty="0"/>
              <a:t>Unit 001 Assessment 3</a:t>
            </a:r>
            <a:br>
              <a:rPr lang="en-GB" sz="3200" dirty="0"/>
            </a:br>
            <a:r>
              <a:rPr lang="en-GB" sz="3200" dirty="0"/>
              <a:t>Games Design and Development &amp; Introduction to Programming  </a:t>
            </a:r>
            <a:endParaRPr lang="en-GB" sz="3200" b="0" dirty="0"/>
          </a:p>
        </p:txBody>
      </p:sp>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20717"/>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5" name="Picture 4">
            <a:extLst>
              <a:ext uri="{FF2B5EF4-FFF2-40B4-BE49-F238E27FC236}">
                <a16:creationId xmlns:a16="http://schemas.microsoft.com/office/drawing/2014/main" id="{63272976-BAB6-42D4-1CE1-DF500C328B02}"/>
              </a:ext>
            </a:extLst>
          </p:cNvPr>
          <p:cNvPicPr>
            <a:picLocks noChangeAspect="1"/>
          </p:cNvPicPr>
          <p:nvPr/>
        </p:nvPicPr>
        <p:blipFill>
          <a:blip r:embed="rId3"/>
          <a:stretch>
            <a:fillRect/>
          </a:stretch>
        </p:blipFill>
        <p:spPr>
          <a:xfrm>
            <a:off x="2915448" y="1183287"/>
            <a:ext cx="6361104" cy="4156595"/>
          </a:xfrm>
          <a:prstGeom prst="rect">
            <a:avLst/>
          </a:prstGeom>
        </p:spPr>
      </p:pic>
    </p:spTree>
    <p:extLst>
      <p:ext uri="{BB962C8B-B14F-4D97-AF65-F5344CB8AC3E}">
        <p14:creationId xmlns:p14="http://schemas.microsoft.com/office/powerpoint/2010/main" val="3216081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838200" y="0"/>
            <a:ext cx="10515600" cy="1325563"/>
          </a:xfrm>
        </p:spPr>
        <p:txBody>
          <a:bodyPr anchor="ctr">
            <a:normAutofit/>
          </a:bodyPr>
          <a:lstStyle/>
          <a:p>
            <a:pPr algn="ctr"/>
            <a:r>
              <a:rPr lang="en-GB" dirty="0"/>
              <a:t>This session</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03494" y="878441"/>
            <a:ext cx="7928982" cy="5315325"/>
          </a:xfrm>
        </p:spPr>
        <p:txBody>
          <a:bodyPr>
            <a:normAutofit/>
          </a:bodyPr>
          <a:lstStyle/>
          <a:p>
            <a:r>
              <a:rPr lang="en-GB" sz="2400" b="1" dirty="0">
                <a:solidFill>
                  <a:srgbClr val="FE007F"/>
                </a:solidFill>
              </a:rPr>
              <a:t>Intent</a:t>
            </a:r>
          </a:p>
          <a:p>
            <a:r>
              <a:rPr lang="en-GB" sz="2400" dirty="0">
                <a:solidFill>
                  <a:srgbClr val="000000"/>
                </a:solidFill>
              </a:rPr>
              <a:t>The purpose of this session is to analyse different games, to gather ideas and images to use in your own game.</a:t>
            </a:r>
          </a:p>
          <a:p>
            <a:r>
              <a:rPr lang="en-GB" sz="2400" b="1" dirty="0">
                <a:solidFill>
                  <a:srgbClr val="FE007F"/>
                </a:solidFill>
              </a:rPr>
              <a:t>Implementation</a:t>
            </a:r>
          </a:p>
          <a:p>
            <a:pPr marL="342900" indent="-342900">
              <a:buFontTx/>
              <a:buChar char="-"/>
            </a:pPr>
            <a:r>
              <a:rPr lang="en-GB" sz="2400" dirty="0">
                <a:solidFill>
                  <a:schemeClr val="tx1"/>
                </a:solidFill>
              </a:rPr>
              <a:t>Research information sources</a:t>
            </a:r>
          </a:p>
          <a:p>
            <a:pPr marL="342900" indent="-342900">
              <a:buFontTx/>
              <a:buChar char="-"/>
            </a:pPr>
            <a:r>
              <a:rPr lang="en-GB" sz="2400" dirty="0">
                <a:solidFill>
                  <a:schemeClr val="tx1"/>
                </a:solidFill>
              </a:rPr>
              <a:t>Understand how computers programmes are created. </a:t>
            </a:r>
          </a:p>
          <a:p>
            <a:pPr marL="342900" indent="-342900">
              <a:buFontTx/>
              <a:buChar char="-"/>
            </a:pPr>
            <a:r>
              <a:rPr lang="en-GB" sz="2400" dirty="0">
                <a:solidFill>
                  <a:schemeClr val="tx1"/>
                </a:solidFill>
              </a:rPr>
              <a:t>Create a games design proposal</a:t>
            </a:r>
          </a:p>
          <a:p>
            <a:pPr marL="342900" indent="-342900">
              <a:buFontTx/>
              <a:buChar char="-"/>
            </a:pPr>
            <a:r>
              <a:rPr lang="en-GB" sz="2400" dirty="0">
                <a:solidFill>
                  <a:schemeClr val="tx1"/>
                </a:solidFill>
              </a:rPr>
              <a:t>Create an asset list of concept imagery</a:t>
            </a:r>
          </a:p>
          <a:p>
            <a:r>
              <a:rPr lang="en-GB" sz="2400" b="1" dirty="0">
                <a:solidFill>
                  <a:srgbClr val="FE007F"/>
                </a:solidFill>
              </a:rPr>
              <a:t>Impact</a:t>
            </a:r>
          </a:p>
          <a:p>
            <a:r>
              <a:rPr lang="en-GB" sz="2400" dirty="0">
                <a:solidFill>
                  <a:schemeClr val="tx1"/>
                </a:solidFill>
              </a:rPr>
              <a:t>Upon completion of this session, you will have researched game ideas and created a design proposal with concept imagery to use in your own game.</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rcRect l="17902" r="17902"/>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18071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7A9C-6A31-48CD-9A64-EDA59F5256AB}"/>
              </a:ext>
            </a:extLst>
          </p:cNvPr>
          <p:cNvSpPr>
            <a:spLocks noGrp="1"/>
          </p:cNvSpPr>
          <p:nvPr>
            <p:ph type="title"/>
          </p:nvPr>
        </p:nvSpPr>
        <p:spPr>
          <a:xfrm>
            <a:off x="5046079" y="333768"/>
            <a:ext cx="5397933" cy="1287164"/>
          </a:xfrm>
        </p:spPr>
        <p:txBody>
          <a:bodyPr vert="horz" lIns="91440" tIns="45720" rIns="91440" bIns="45720" rtlCol="0" anchor="b">
            <a:normAutofit fontScale="90000"/>
          </a:bodyPr>
          <a:lstStyle/>
          <a:p>
            <a:r>
              <a:rPr lang="en-US" sz="4800" dirty="0"/>
              <a:t>Generate ideas and plan a game design</a:t>
            </a:r>
          </a:p>
        </p:txBody>
      </p:sp>
      <p:sp>
        <p:nvSpPr>
          <p:cNvPr id="3" name="Content Placeholder 2">
            <a:extLst>
              <a:ext uri="{FF2B5EF4-FFF2-40B4-BE49-F238E27FC236}">
                <a16:creationId xmlns:a16="http://schemas.microsoft.com/office/drawing/2014/main" id="{4A0581DA-349A-4239-8B3F-06557D66B2DC}"/>
              </a:ext>
            </a:extLst>
          </p:cNvPr>
          <p:cNvSpPr>
            <a:spLocks noGrp="1"/>
          </p:cNvSpPr>
          <p:nvPr>
            <p:ph sz="half" idx="1"/>
          </p:nvPr>
        </p:nvSpPr>
        <p:spPr>
          <a:xfrm>
            <a:off x="4843464" y="2046124"/>
            <a:ext cx="5437103" cy="2547941"/>
          </a:xfrm>
        </p:spPr>
        <p:txBody>
          <a:bodyPr vert="horz" lIns="91440" tIns="45720" rIns="91440" bIns="45720" rtlCol="0">
            <a:normAutofit/>
          </a:bodyPr>
          <a:lstStyle/>
          <a:p>
            <a:pPr marL="0" indent="0">
              <a:buNone/>
            </a:pPr>
            <a:r>
              <a:rPr lang="en-US" sz="2800" b="1" cap="all" dirty="0">
                <a:solidFill>
                  <a:srgbClr val="00B050"/>
                </a:solidFill>
              </a:rPr>
              <a:t>How do ideas happen?</a:t>
            </a:r>
          </a:p>
          <a:p>
            <a:pPr marL="457200" indent="-457200">
              <a:buFont typeface="Arial" panose="020B0604020202020204" pitchFamily="34" charset="0"/>
              <a:buChar char="•"/>
            </a:pPr>
            <a:r>
              <a:rPr lang="en-US" sz="2800" b="1" cap="all" dirty="0">
                <a:solidFill>
                  <a:srgbClr val="FE007F"/>
                </a:solidFill>
              </a:rPr>
              <a:t>Primary sources (Consider Your own work)</a:t>
            </a:r>
          </a:p>
          <a:p>
            <a:pPr marL="457200" indent="-457200">
              <a:buFont typeface="Arial" panose="020B0604020202020204" pitchFamily="34" charset="0"/>
              <a:buChar char="•"/>
            </a:pPr>
            <a:r>
              <a:rPr lang="en-US" sz="2800" b="1" cap="all" dirty="0">
                <a:solidFill>
                  <a:schemeClr val="accent2">
                    <a:lumMod val="75000"/>
                  </a:schemeClr>
                </a:solidFill>
              </a:rPr>
              <a:t>Secondary Sources</a:t>
            </a:r>
          </a:p>
          <a:p>
            <a:pPr marL="457200" indent="-457200">
              <a:buFont typeface="Arial" panose="020B0604020202020204" pitchFamily="34" charset="0"/>
              <a:buChar char="•"/>
            </a:pPr>
            <a:r>
              <a:rPr lang="en-US" sz="2800" b="1" cap="all" dirty="0">
                <a:solidFill>
                  <a:schemeClr val="accent1"/>
                </a:solidFill>
              </a:rPr>
              <a:t>Existing sources</a:t>
            </a:r>
          </a:p>
          <a:p>
            <a:pPr marL="0" indent="0">
              <a:buNone/>
            </a:pPr>
            <a:endParaRPr lang="en-US" sz="2000" cap="all" dirty="0">
              <a:solidFill>
                <a:schemeClr val="tx2"/>
              </a:solidFill>
            </a:endParaRPr>
          </a:p>
          <a:p>
            <a:pPr marL="0" indent="0">
              <a:buNone/>
            </a:pPr>
            <a:endParaRPr lang="en-US" sz="2000" cap="all" dirty="0">
              <a:solidFill>
                <a:schemeClr val="tx2"/>
              </a:solidFill>
            </a:endParaRPr>
          </a:p>
        </p:txBody>
      </p:sp>
      <p:pic>
        <p:nvPicPr>
          <p:cNvPr id="6" name="Content Placeholder 5" descr="Neon Colored Gadgets">
            <a:extLst>
              <a:ext uri="{FF2B5EF4-FFF2-40B4-BE49-F238E27FC236}">
                <a16:creationId xmlns:a16="http://schemas.microsoft.com/office/drawing/2014/main" id="{5F858725-3DC6-4D48-BFE9-ACD424E2A423}"/>
              </a:ext>
            </a:extLst>
          </p:cNvPr>
          <p:cNvPicPr>
            <a:picLocks noGrp="1" noChangeAspect="1"/>
          </p:cNvPicPr>
          <p:nvPr>
            <p:ph sz="half" idx="2"/>
          </p:nvPr>
        </p:nvPicPr>
        <p:blipFill rotWithShape="1">
          <a:blip r:embed="rId3"/>
          <a:srcRect l="12128" r="39881" b="1"/>
          <a:stretch/>
        </p:blipFill>
        <p:spPr>
          <a:xfrm>
            <a:off x="-5597" y="10"/>
            <a:ext cx="4292925" cy="6351054"/>
          </a:xfrm>
          <a:prstGeom prst="rect">
            <a:avLst/>
          </a:prstGeom>
        </p:spPr>
      </p:pic>
      <p:sp>
        <p:nvSpPr>
          <p:cNvPr id="8" name="Oval 7">
            <a:extLst>
              <a:ext uri="{FF2B5EF4-FFF2-40B4-BE49-F238E27FC236}">
                <a16:creationId xmlns:a16="http://schemas.microsoft.com/office/drawing/2014/main" id="{151A7B98-BE02-4C8D-A24A-3598C9E6229C}"/>
              </a:ext>
            </a:extLst>
          </p:cNvPr>
          <p:cNvSpPr/>
          <p:nvPr/>
        </p:nvSpPr>
        <p:spPr>
          <a:xfrm rot="21109394">
            <a:off x="9840297" y="995782"/>
            <a:ext cx="1952318" cy="12763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3200" dirty="0"/>
              <a:t>Chess?</a:t>
            </a:r>
          </a:p>
        </p:txBody>
      </p:sp>
      <p:sp>
        <p:nvSpPr>
          <p:cNvPr id="9" name="Rectangle: Rounded Corners 8">
            <a:extLst>
              <a:ext uri="{FF2B5EF4-FFF2-40B4-BE49-F238E27FC236}">
                <a16:creationId xmlns:a16="http://schemas.microsoft.com/office/drawing/2014/main" id="{6BFDBA3C-A5B5-4E91-8283-0A212D829F8F}"/>
              </a:ext>
            </a:extLst>
          </p:cNvPr>
          <p:cNvSpPr/>
          <p:nvPr/>
        </p:nvSpPr>
        <p:spPr>
          <a:xfrm rot="763662">
            <a:off x="10111835" y="2966452"/>
            <a:ext cx="1845537" cy="94802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800" dirty="0"/>
              <a:t>Cooking?</a:t>
            </a:r>
          </a:p>
        </p:txBody>
      </p:sp>
      <p:sp>
        <p:nvSpPr>
          <p:cNvPr id="10" name="Oval 9">
            <a:extLst>
              <a:ext uri="{FF2B5EF4-FFF2-40B4-BE49-F238E27FC236}">
                <a16:creationId xmlns:a16="http://schemas.microsoft.com/office/drawing/2014/main" id="{95CA5C28-411E-47B3-8536-24F86DB36336}"/>
              </a:ext>
            </a:extLst>
          </p:cNvPr>
          <p:cNvSpPr/>
          <p:nvPr/>
        </p:nvSpPr>
        <p:spPr>
          <a:xfrm>
            <a:off x="9639791" y="4235707"/>
            <a:ext cx="1830991" cy="100806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Trains?</a:t>
            </a:r>
          </a:p>
        </p:txBody>
      </p:sp>
      <p:pic>
        <p:nvPicPr>
          <p:cNvPr id="5" name="Picture 4">
            <a:hlinkClick r:id="rId4"/>
            <a:extLst>
              <a:ext uri="{FF2B5EF4-FFF2-40B4-BE49-F238E27FC236}">
                <a16:creationId xmlns:a16="http://schemas.microsoft.com/office/drawing/2014/main" id="{444AF6C6-D05F-22E3-F695-AA30FAD675E7}"/>
              </a:ext>
            </a:extLst>
          </p:cNvPr>
          <p:cNvPicPr>
            <a:picLocks noChangeAspect="1"/>
          </p:cNvPicPr>
          <p:nvPr/>
        </p:nvPicPr>
        <p:blipFill>
          <a:blip r:embed="rId5"/>
          <a:stretch>
            <a:fillRect/>
          </a:stretch>
        </p:blipFill>
        <p:spPr>
          <a:xfrm>
            <a:off x="4843464" y="5414562"/>
            <a:ext cx="1012024" cy="810838"/>
          </a:xfrm>
          <a:prstGeom prst="rect">
            <a:avLst/>
          </a:prstGeom>
        </p:spPr>
      </p:pic>
      <p:sp>
        <p:nvSpPr>
          <p:cNvPr id="12" name="TextBox 11">
            <a:extLst>
              <a:ext uri="{FF2B5EF4-FFF2-40B4-BE49-F238E27FC236}">
                <a16:creationId xmlns:a16="http://schemas.microsoft.com/office/drawing/2014/main" id="{8BB19971-11C6-9659-AE95-B89AFFC7B020}"/>
              </a:ext>
            </a:extLst>
          </p:cNvPr>
          <p:cNvSpPr txBox="1"/>
          <p:nvPr/>
        </p:nvSpPr>
        <p:spPr>
          <a:xfrm>
            <a:off x="5969869" y="5589148"/>
            <a:ext cx="3550351" cy="461665"/>
          </a:xfrm>
          <a:prstGeom prst="rect">
            <a:avLst/>
          </a:prstGeom>
          <a:noFill/>
        </p:spPr>
        <p:txBody>
          <a:bodyPr wrap="square" rtlCol="0">
            <a:spAutoFit/>
          </a:bodyPr>
          <a:lstStyle/>
          <a:p>
            <a:r>
              <a:rPr lang="en-GB" sz="2400" b="1" dirty="0">
                <a:solidFill>
                  <a:schemeClr val="accent2"/>
                </a:solidFill>
                <a:hlinkClick r:id="rId4">
                  <a:extLst>
                    <a:ext uri="{A12FA001-AC4F-418D-AE19-62706E023703}">
                      <ahyp:hlinkClr xmlns:ahyp="http://schemas.microsoft.com/office/drawing/2018/hyperlinkcolor" val="tx"/>
                    </a:ext>
                  </a:extLst>
                </a:hlinkClick>
              </a:rPr>
              <a:t>What makes a good game</a:t>
            </a:r>
            <a:endParaRPr lang="en-GB" sz="2400" b="1" dirty="0">
              <a:solidFill>
                <a:schemeClr val="accent2"/>
              </a:solidFill>
            </a:endParaRPr>
          </a:p>
        </p:txBody>
      </p:sp>
    </p:spTree>
    <p:extLst>
      <p:ext uri="{BB962C8B-B14F-4D97-AF65-F5344CB8AC3E}">
        <p14:creationId xmlns:p14="http://schemas.microsoft.com/office/powerpoint/2010/main" val="34295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question mark on a black background&#10;&#10;Description automatically generated">
            <a:extLst>
              <a:ext uri="{FF2B5EF4-FFF2-40B4-BE49-F238E27FC236}">
                <a16:creationId xmlns:a16="http://schemas.microsoft.com/office/drawing/2014/main" id="{49CDFF93-AF7D-5E12-3652-BA71FDBF8CF8}"/>
              </a:ext>
            </a:extLst>
          </p:cNvPr>
          <p:cNvPicPr>
            <a:picLocks noChangeAspect="1"/>
          </p:cNvPicPr>
          <p:nvPr/>
        </p:nvPicPr>
        <p:blipFill>
          <a:blip r:embed="rId3"/>
          <a:stretch>
            <a:fillRect/>
          </a:stretch>
        </p:blipFill>
        <p:spPr>
          <a:xfrm>
            <a:off x="1715171" y="3567416"/>
            <a:ext cx="755650" cy="1243013"/>
          </a:xfrm>
          <a:prstGeom prst="rect">
            <a:avLst/>
          </a:prstGeom>
        </p:spPr>
      </p:pic>
      <p:pic>
        <p:nvPicPr>
          <p:cNvPr id="4" name="Picture 3" descr="A blue question mark on a black background&#10;&#10;Description automatically generated">
            <a:extLst>
              <a:ext uri="{FF2B5EF4-FFF2-40B4-BE49-F238E27FC236}">
                <a16:creationId xmlns:a16="http://schemas.microsoft.com/office/drawing/2014/main" id="{E88D801D-3501-9707-8EAF-AB475A4F2CC3}"/>
              </a:ext>
            </a:extLst>
          </p:cNvPr>
          <p:cNvPicPr>
            <a:picLocks noChangeAspect="1"/>
          </p:cNvPicPr>
          <p:nvPr/>
        </p:nvPicPr>
        <p:blipFill>
          <a:blip r:embed="rId3"/>
          <a:stretch>
            <a:fillRect/>
          </a:stretch>
        </p:blipFill>
        <p:spPr>
          <a:xfrm>
            <a:off x="350080" y="1476499"/>
            <a:ext cx="341313" cy="587375"/>
          </a:xfrm>
          <a:prstGeom prst="rect">
            <a:avLst/>
          </a:prstGeom>
        </p:spPr>
      </p:pic>
      <p:pic>
        <p:nvPicPr>
          <p:cNvPr id="7" name="Picture 6" descr="A blue question mark on a black background&#10;&#10;Description automatically generated">
            <a:extLst>
              <a:ext uri="{FF2B5EF4-FFF2-40B4-BE49-F238E27FC236}">
                <a16:creationId xmlns:a16="http://schemas.microsoft.com/office/drawing/2014/main" id="{2AF4980E-50D1-32BF-C606-F22BB5518586}"/>
              </a:ext>
            </a:extLst>
          </p:cNvPr>
          <p:cNvPicPr>
            <a:picLocks noChangeAspect="1"/>
          </p:cNvPicPr>
          <p:nvPr/>
        </p:nvPicPr>
        <p:blipFill>
          <a:blip r:embed="rId3"/>
          <a:stretch>
            <a:fillRect/>
          </a:stretch>
        </p:blipFill>
        <p:spPr>
          <a:xfrm>
            <a:off x="9794913" y="142081"/>
            <a:ext cx="1168400" cy="1900238"/>
          </a:xfrm>
          <a:prstGeom prst="rect">
            <a:avLst/>
          </a:prstGeom>
        </p:spPr>
      </p:pic>
      <p:sp>
        <p:nvSpPr>
          <p:cNvPr id="2" name="Title 1">
            <a:extLst>
              <a:ext uri="{FF2B5EF4-FFF2-40B4-BE49-F238E27FC236}">
                <a16:creationId xmlns:a16="http://schemas.microsoft.com/office/drawing/2014/main" id="{37AD7D66-4CE9-B3DE-8F63-BA0D252938E5}"/>
              </a:ext>
            </a:extLst>
          </p:cNvPr>
          <p:cNvSpPr>
            <a:spLocks noGrp="1"/>
          </p:cNvSpPr>
          <p:nvPr>
            <p:ph type="title"/>
          </p:nvPr>
        </p:nvSpPr>
        <p:spPr>
          <a:xfrm>
            <a:off x="594519" y="92800"/>
            <a:ext cx="10515600" cy="1022488"/>
          </a:xfrm>
        </p:spPr>
        <p:txBody>
          <a:bodyPr anchor="ctr">
            <a:normAutofit/>
          </a:bodyPr>
          <a:lstStyle/>
          <a:p>
            <a:r>
              <a:rPr lang="en-GB" dirty="0"/>
              <a:t>Games design</a:t>
            </a:r>
          </a:p>
        </p:txBody>
      </p:sp>
      <p:sp>
        <p:nvSpPr>
          <p:cNvPr id="13" name="TextBox 12">
            <a:extLst>
              <a:ext uri="{FF2B5EF4-FFF2-40B4-BE49-F238E27FC236}">
                <a16:creationId xmlns:a16="http://schemas.microsoft.com/office/drawing/2014/main" id="{6788BCDC-0C24-533B-8ABB-8F8C3931A5DE}"/>
              </a:ext>
            </a:extLst>
          </p:cNvPr>
          <p:cNvSpPr txBox="1"/>
          <p:nvPr/>
        </p:nvSpPr>
        <p:spPr>
          <a:xfrm>
            <a:off x="1005612" y="5666580"/>
            <a:ext cx="4400175" cy="523220"/>
          </a:xfrm>
          <a:prstGeom prst="rect">
            <a:avLst/>
          </a:prstGeom>
          <a:noFill/>
        </p:spPr>
        <p:txBody>
          <a:bodyPr wrap="square">
            <a:spAutoFit/>
          </a:bodyPr>
          <a:lstStyle/>
          <a:p>
            <a:r>
              <a:rPr lang="en-GB" sz="2800" b="1" dirty="0">
                <a:hlinkClick r:id="rId4"/>
              </a:rPr>
              <a:t>Milanote Games Designer</a:t>
            </a:r>
            <a:endParaRPr lang="en-GB" sz="2800" b="1" dirty="0"/>
          </a:p>
        </p:txBody>
      </p:sp>
      <p:pic>
        <p:nvPicPr>
          <p:cNvPr id="14" name="Picture 13" descr="A picture containing graphics, circle, logo, font&#10;&#10;Description automatically generated">
            <a:hlinkClick r:id="rId4"/>
            <a:extLst>
              <a:ext uri="{FF2B5EF4-FFF2-40B4-BE49-F238E27FC236}">
                <a16:creationId xmlns:a16="http://schemas.microsoft.com/office/drawing/2014/main" id="{6CE7D784-702C-6F81-E430-457096F2AD8B}"/>
              </a:ext>
            </a:extLst>
          </p:cNvPr>
          <p:cNvPicPr>
            <a:picLocks noChangeAspect="1"/>
          </p:cNvPicPr>
          <p:nvPr/>
        </p:nvPicPr>
        <p:blipFill>
          <a:blip r:embed="rId5"/>
          <a:stretch>
            <a:fillRect/>
          </a:stretch>
        </p:blipFill>
        <p:spPr>
          <a:xfrm>
            <a:off x="137319" y="5326964"/>
            <a:ext cx="914400" cy="914400"/>
          </a:xfrm>
          <a:prstGeom prst="rect">
            <a:avLst/>
          </a:prstGeom>
        </p:spPr>
      </p:pic>
      <p:sp>
        <p:nvSpPr>
          <p:cNvPr id="26" name="Oval 25">
            <a:extLst>
              <a:ext uri="{FF2B5EF4-FFF2-40B4-BE49-F238E27FC236}">
                <a16:creationId xmlns:a16="http://schemas.microsoft.com/office/drawing/2014/main" id="{D5F39540-7AD3-A0BA-0D04-B09687F9F537}"/>
              </a:ext>
            </a:extLst>
          </p:cNvPr>
          <p:cNvSpPr/>
          <p:nvPr/>
        </p:nvSpPr>
        <p:spPr>
          <a:xfrm>
            <a:off x="7755678" y="1298566"/>
            <a:ext cx="1795749" cy="178752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96F6071F-1F7F-CF60-AAAB-F693C7D73666}"/>
              </a:ext>
            </a:extLst>
          </p:cNvPr>
          <p:cNvSpPr/>
          <p:nvPr/>
        </p:nvSpPr>
        <p:spPr>
          <a:xfrm>
            <a:off x="5698008" y="2117729"/>
            <a:ext cx="1795749" cy="178752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close up of a keyboard&#10;&#10;Description automatically generated with low confidence">
            <a:extLst>
              <a:ext uri="{FF2B5EF4-FFF2-40B4-BE49-F238E27FC236}">
                <a16:creationId xmlns:a16="http://schemas.microsoft.com/office/drawing/2014/main" id="{804924F5-5E4C-93C6-BD4E-BF4BAC01C19A}"/>
              </a:ext>
            </a:extLst>
          </p:cNvPr>
          <p:cNvPicPr>
            <a:picLocks noChangeAspect="1"/>
          </p:cNvPicPr>
          <p:nvPr/>
        </p:nvPicPr>
        <p:blipFill>
          <a:blip r:embed="rId8"/>
          <a:stretch>
            <a:fillRect/>
          </a:stretch>
        </p:blipFill>
        <p:spPr>
          <a:xfrm>
            <a:off x="8033791" y="4008539"/>
            <a:ext cx="3778786" cy="1185084"/>
          </a:xfrm>
          <a:prstGeom prst="rect">
            <a:avLst/>
          </a:prstGeom>
        </p:spPr>
      </p:pic>
      <p:sp>
        <p:nvSpPr>
          <p:cNvPr id="34" name="Oval 33">
            <a:extLst>
              <a:ext uri="{FF2B5EF4-FFF2-40B4-BE49-F238E27FC236}">
                <a16:creationId xmlns:a16="http://schemas.microsoft.com/office/drawing/2014/main" id="{AF5E8A38-4456-5545-F46B-8C51871382A4}"/>
              </a:ext>
            </a:extLst>
          </p:cNvPr>
          <p:cNvSpPr/>
          <p:nvPr/>
        </p:nvSpPr>
        <p:spPr>
          <a:xfrm>
            <a:off x="2738746" y="2957493"/>
            <a:ext cx="2959262" cy="223979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Folded Corner 34">
            <a:extLst>
              <a:ext uri="{FF2B5EF4-FFF2-40B4-BE49-F238E27FC236}">
                <a16:creationId xmlns:a16="http://schemas.microsoft.com/office/drawing/2014/main" id="{9585EC74-8FF5-CA2E-CBC7-FD119CD2117F}"/>
              </a:ext>
            </a:extLst>
          </p:cNvPr>
          <p:cNvSpPr/>
          <p:nvPr/>
        </p:nvSpPr>
        <p:spPr>
          <a:xfrm>
            <a:off x="980292" y="1591175"/>
            <a:ext cx="2225408" cy="1366318"/>
          </a:xfrm>
          <a:prstGeom prst="foldedCorner">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6CA4B4C8-4A13-0F0D-F95D-7D0AE5839C87}"/>
              </a:ext>
            </a:extLst>
          </p:cNvPr>
          <p:cNvSpPr txBox="1"/>
          <p:nvPr/>
        </p:nvSpPr>
        <p:spPr>
          <a:xfrm>
            <a:off x="1823656" y="2586542"/>
            <a:ext cx="2225408" cy="369332"/>
          </a:xfrm>
          <a:prstGeom prst="rect">
            <a:avLst/>
          </a:prstGeom>
          <a:noFill/>
        </p:spPr>
        <p:txBody>
          <a:bodyPr wrap="square" rtlCol="0">
            <a:spAutoFit/>
          </a:bodyPr>
          <a:lstStyle/>
          <a:p>
            <a:r>
              <a:rPr lang="en-GB" b="1" dirty="0">
                <a:solidFill>
                  <a:srgbClr val="FE007F"/>
                </a:solidFill>
              </a:rPr>
              <a:t>Story/plot</a:t>
            </a:r>
          </a:p>
        </p:txBody>
      </p:sp>
      <p:sp>
        <p:nvSpPr>
          <p:cNvPr id="40" name="TextBox 39">
            <a:extLst>
              <a:ext uri="{FF2B5EF4-FFF2-40B4-BE49-F238E27FC236}">
                <a16:creationId xmlns:a16="http://schemas.microsoft.com/office/drawing/2014/main" id="{79D7E6FE-D00B-EF13-AC90-B4030BD2DA34}"/>
              </a:ext>
            </a:extLst>
          </p:cNvPr>
          <p:cNvSpPr txBox="1"/>
          <p:nvPr/>
        </p:nvSpPr>
        <p:spPr>
          <a:xfrm>
            <a:off x="6096000" y="1118788"/>
            <a:ext cx="2133868" cy="584775"/>
          </a:xfrm>
          <a:prstGeom prst="rect">
            <a:avLst/>
          </a:prstGeom>
          <a:noFill/>
        </p:spPr>
        <p:txBody>
          <a:bodyPr wrap="square" rtlCol="0">
            <a:spAutoFit/>
          </a:bodyPr>
          <a:lstStyle/>
          <a:p>
            <a:r>
              <a:rPr lang="en-GB" sz="3200" b="1" dirty="0">
                <a:solidFill>
                  <a:srgbClr val="FE007F"/>
                </a:solidFill>
              </a:rPr>
              <a:t>Characters</a:t>
            </a:r>
          </a:p>
        </p:txBody>
      </p:sp>
      <p:sp>
        <p:nvSpPr>
          <p:cNvPr id="41" name="TextBox 40">
            <a:extLst>
              <a:ext uri="{FF2B5EF4-FFF2-40B4-BE49-F238E27FC236}">
                <a16:creationId xmlns:a16="http://schemas.microsoft.com/office/drawing/2014/main" id="{FFC4F544-5A58-7545-D76D-302F0E4ABAF5}"/>
              </a:ext>
            </a:extLst>
          </p:cNvPr>
          <p:cNvSpPr txBox="1"/>
          <p:nvPr/>
        </p:nvSpPr>
        <p:spPr>
          <a:xfrm>
            <a:off x="8848402" y="3565470"/>
            <a:ext cx="2643703" cy="523220"/>
          </a:xfrm>
          <a:prstGeom prst="rect">
            <a:avLst/>
          </a:prstGeom>
          <a:noFill/>
        </p:spPr>
        <p:txBody>
          <a:bodyPr wrap="square" rtlCol="0">
            <a:spAutoFit/>
          </a:bodyPr>
          <a:lstStyle/>
          <a:p>
            <a:r>
              <a:rPr lang="en-GB" sz="2800" b="1" dirty="0">
                <a:solidFill>
                  <a:srgbClr val="FE007F"/>
                </a:solidFill>
              </a:rPr>
              <a:t>Game controls</a:t>
            </a:r>
          </a:p>
        </p:txBody>
      </p:sp>
      <p:sp>
        <p:nvSpPr>
          <p:cNvPr id="42" name="TextBox 41">
            <a:extLst>
              <a:ext uri="{FF2B5EF4-FFF2-40B4-BE49-F238E27FC236}">
                <a16:creationId xmlns:a16="http://schemas.microsoft.com/office/drawing/2014/main" id="{54BDABF5-4043-6C42-9214-B57187431C66}"/>
              </a:ext>
            </a:extLst>
          </p:cNvPr>
          <p:cNvSpPr txBox="1"/>
          <p:nvPr/>
        </p:nvSpPr>
        <p:spPr>
          <a:xfrm>
            <a:off x="4343363" y="2226593"/>
            <a:ext cx="1426160" cy="523220"/>
          </a:xfrm>
          <a:prstGeom prst="rect">
            <a:avLst/>
          </a:prstGeom>
          <a:noFill/>
        </p:spPr>
        <p:txBody>
          <a:bodyPr wrap="square" rtlCol="0">
            <a:spAutoFit/>
          </a:bodyPr>
          <a:lstStyle/>
          <a:p>
            <a:r>
              <a:rPr lang="en-GB" sz="2800" b="1" dirty="0">
                <a:solidFill>
                  <a:srgbClr val="FE007F"/>
                </a:solidFill>
              </a:rPr>
              <a:t>Setting</a:t>
            </a:r>
            <a:endParaRPr lang="en-GB" sz="2800" dirty="0"/>
          </a:p>
        </p:txBody>
      </p:sp>
      <p:sp>
        <p:nvSpPr>
          <p:cNvPr id="8" name="TextBox 7">
            <a:extLst>
              <a:ext uri="{FF2B5EF4-FFF2-40B4-BE49-F238E27FC236}">
                <a16:creationId xmlns:a16="http://schemas.microsoft.com/office/drawing/2014/main" id="{271ECCDD-5A03-9DD7-C270-FA306D5C7BC2}"/>
              </a:ext>
            </a:extLst>
          </p:cNvPr>
          <p:cNvSpPr txBox="1"/>
          <p:nvPr/>
        </p:nvSpPr>
        <p:spPr>
          <a:xfrm>
            <a:off x="6550288" y="5649736"/>
            <a:ext cx="4480136" cy="523220"/>
          </a:xfrm>
          <a:prstGeom prst="rect">
            <a:avLst/>
          </a:prstGeom>
          <a:noFill/>
        </p:spPr>
        <p:txBody>
          <a:bodyPr wrap="square">
            <a:spAutoFit/>
          </a:bodyPr>
          <a:lstStyle/>
          <a:p>
            <a:pPr algn="ctr"/>
            <a:r>
              <a:rPr lang="en-GB" sz="2800" b="1" dirty="0">
                <a:solidFill>
                  <a:schemeClr val="accent6"/>
                </a:solidFill>
                <a:hlinkClick r:id="rId11">
                  <a:extLst>
                    <a:ext uri="{A12FA001-AC4F-418D-AE19-62706E023703}">
                      <ahyp:hlinkClr xmlns:ahyp="http://schemas.microsoft.com/office/drawing/2018/hyperlinkcolor" val="tx"/>
                    </a:ext>
                  </a:extLst>
                </a:hlinkClick>
              </a:rPr>
              <a:t>What makes a good game?</a:t>
            </a:r>
            <a:endParaRPr lang="en-GB" sz="2800" b="1" dirty="0">
              <a:solidFill>
                <a:schemeClr val="accent6"/>
              </a:solidFill>
            </a:endParaRPr>
          </a:p>
        </p:txBody>
      </p:sp>
      <p:pic>
        <p:nvPicPr>
          <p:cNvPr id="9" name="Graphic 8" descr="Presentation with checklist with solid fill">
            <a:hlinkClick r:id="rId11"/>
            <a:extLst>
              <a:ext uri="{FF2B5EF4-FFF2-40B4-BE49-F238E27FC236}">
                <a16:creationId xmlns:a16="http://schemas.microsoft.com/office/drawing/2014/main" id="{45919AE6-8007-BD7C-479F-2C6BCD6FA9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65561" y="5380575"/>
            <a:ext cx="914400" cy="914400"/>
          </a:xfrm>
          <a:prstGeom prst="rect">
            <a:avLst/>
          </a:prstGeom>
        </p:spPr>
      </p:pic>
    </p:spTree>
    <p:extLst>
      <p:ext uri="{BB962C8B-B14F-4D97-AF65-F5344CB8AC3E}">
        <p14:creationId xmlns:p14="http://schemas.microsoft.com/office/powerpoint/2010/main" val="398669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animBg="1"/>
      <p:bldP spid="27" grpId="0" animBg="1"/>
      <p:bldP spid="34" grpId="0" animBg="1"/>
      <p:bldP spid="35" grpId="0" animBg="1"/>
      <p:bldP spid="38" grpId="0"/>
      <p:bldP spid="40" grpId="0"/>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3D5D6-54C2-454B-AC86-F48EA69A3FCC}"/>
              </a:ext>
            </a:extLst>
          </p:cNvPr>
          <p:cNvSpPr>
            <a:spLocks noGrp="1"/>
          </p:cNvSpPr>
          <p:nvPr>
            <p:ph type="title"/>
          </p:nvPr>
        </p:nvSpPr>
        <p:spPr>
          <a:xfrm>
            <a:off x="152400" y="-84822"/>
            <a:ext cx="10964594" cy="1325563"/>
          </a:xfrm>
        </p:spPr>
        <p:txBody>
          <a:bodyPr>
            <a:normAutofit/>
          </a:bodyPr>
          <a:lstStyle/>
          <a:p>
            <a:r>
              <a:rPr lang="en-GB" sz="5400" b="1" dirty="0">
                <a:solidFill>
                  <a:srgbClr val="5B9BD5"/>
                </a:solidFill>
                <a:latin typeface="Calibri"/>
                <a:ea typeface="Source Sans Pro" panose="020B0503030403020204" pitchFamily="34" charset="0"/>
                <a:cs typeface="Calibri"/>
              </a:rPr>
              <a:t>Fundamental British Values</a:t>
            </a:r>
            <a:endParaRPr lang="en-US" sz="5400" b="1" dirty="0">
              <a:solidFill>
                <a:srgbClr val="5B9BD5"/>
              </a:solidFill>
              <a:latin typeface="Source Sans Pro" panose="020B0503030403020204" pitchFamily="34" charset="0"/>
              <a:ea typeface="Source Sans Pro" panose="020B0503030403020204" pitchFamily="34" charset="0"/>
              <a:cs typeface="Calibri"/>
            </a:endParaRPr>
          </a:p>
        </p:txBody>
      </p:sp>
      <p:sp>
        <p:nvSpPr>
          <p:cNvPr id="3" name="Content Placeholder 2">
            <a:extLst>
              <a:ext uri="{FF2B5EF4-FFF2-40B4-BE49-F238E27FC236}">
                <a16:creationId xmlns:a16="http://schemas.microsoft.com/office/drawing/2014/main" id="{EB881F52-D33A-BF42-89E6-50C6D44E9D38}"/>
              </a:ext>
            </a:extLst>
          </p:cNvPr>
          <p:cNvSpPr>
            <a:spLocks noGrp="1"/>
          </p:cNvSpPr>
          <p:nvPr>
            <p:ph idx="1"/>
          </p:nvPr>
        </p:nvSpPr>
        <p:spPr>
          <a:xfrm>
            <a:off x="252046" y="1299084"/>
            <a:ext cx="11101754" cy="2742157"/>
          </a:xfrm>
        </p:spPr>
        <p:txBody>
          <a:bodyPr vert="horz" lIns="91440" tIns="45720" rIns="91440" bIns="45720" rtlCol="0" anchor="t">
            <a:normAutofit/>
          </a:bodyPr>
          <a:lstStyle/>
          <a:p>
            <a:pPr marL="0" indent="0">
              <a:buClr>
                <a:srgbClr val="3094D1"/>
              </a:buClr>
              <a:buNone/>
            </a:pPr>
            <a:r>
              <a:rPr lang="en-GB" sz="2400" dirty="0">
                <a:latin typeface="Source Sans Pro" panose="020B0503030403020204" pitchFamily="34" charset="0"/>
                <a:ea typeface="Source Sans Pro" panose="020B0503030403020204" pitchFamily="34" charset="0"/>
                <a:cs typeface="Arial"/>
              </a:rPr>
              <a:t>	</a:t>
            </a:r>
            <a:endParaRPr lang="en-US"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036FA0F5-C089-47BF-901C-3BA0084836DB}"/>
              </a:ext>
            </a:extLst>
          </p:cNvPr>
          <p:cNvSpPr/>
          <p:nvPr/>
        </p:nvSpPr>
        <p:spPr>
          <a:xfrm>
            <a:off x="152400" y="959371"/>
            <a:ext cx="8858249" cy="2308324"/>
          </a:xfrm>
          <a:prstGeom prst="rect">
            <a:avLst/>
          </a:prstGeom>
        </p:spPr>
        <p:txBody>
          <a:bodyPr wrap="square">
            <a:spAutoFit/>
          </a:bodyPr>
          <a:lstStyle/>
          <a:p>
            <a:pPr>
              <a:buClr>
                <a:srgbClr val="3094D1"/>
              </a:buClr>
            </a:pPr>
            <a:r>
              <a:rPr lang="en-GB" sz="2400" b="1" i="1" dirty="0">
                <a:solidFill>
                  <a:srgbClr val="3374BA"/>
                </a:solidFill>
                <a:latin typeface="Source Sans Pro" panose="020B0503030403020204" pitchFamily="34" charset="0"/>
                <a:ea typeface="Source Sans Pro" panose="020B0503030403020204" pitchFamily="34" charset="0"/>
                <a:cs typeface="Arial"/>
              </a:rPr>
              <a:t>As you work through the lessons and assessments, you will notice some icons.</a:t>
            </a:r>
          </a:p>
          <a:p>
            <a:pPr>
              <a:buClr>
                <a:srgbClr val="3094D1"/>
              </a:buClr>
            </a:pPr>
            <a:r>
              <a:rPr lang="en-GB" sz="2400" b="1" i="1" dirty="0">
                <a:solidFill>
                  <a:srgbClr val="3374BA"/>
                </a:solidFill>
                <a:latin typeface="Source Sans Pro" panose="020B0503030403020204" pitchFamily="34" charset="0"/>
                <a:ea typeface="Source Sans Pro" panose="020B0503030403020204" pitchFamily="34" charset="0"/>
                <a:cs typeface="Arial"/>
              </a:rPr>
              <a:t>These reflect Fundamental British Values. </a:t>
            </a:r>
          </a:p>
          <a:p>
            <a:pPr>
              <a:buClr>
                <a:srgbClr val="3094D1"/>
              </a:buClr>
            </a:pPr>
            <a:r>
              <a:rPr lang="en-GB" sz="2400" b="1" i="1" dirty="0">
                <a:solidFill>
                  <a:srgbClr val="3374BA"/>
                </a:solidFill>
                <a:latin typeface="Source Sans Pro" panose="020B0503030403020204" pitchFamily="34" charset="0"/>
                <a:ea typeface="Source Sans Pro" panose="020B0503030403020204" pitchFamily="34" charset="0"/>
                <a:cs typeface="Arial"/>
              </a:rPr>
              <a:t>These are the values we hold as citizens of the </a:t>
            </a:r>
          </a:p>
          <a:p>
            <a:pPr>
              <a:buClr>
                <a:srgbClr val="3094D1"/>
              </a:buClr>
            </a:pPr>
            <a:r>
              <a:rPr lang="en-GB" sz="2400" b="1" i="1" dirty="0">
                <a:solidFill>
                  <a:srgbClr val="3374BA"/>
                </a:solidFill>
                <a:latin typeface="Source Sans Pro" panose="020B0503030403020204" pitchFamily="34" charset="0"/>
                <a:ea typeface="Source Sans Pro" panose="020B0503030403020204" pitchFamily="34" charset="0"/>
                <a:cs typeface="Arial"/>
              </a:rPr>
              <a:t>United Kingdom.</a:t>
            </a:r>
          </a:p>
          <a:p>
            <a:pPr>
              <a:buClr>
                <a:srgbClr val="3094D1"/>
              </a:buClr>
            </a:pPr>
            <a:r>
              <a:rPr lang="en-GB" sz="2400" b="1" i="1" dirty="0">
                <a:solidFill>
                  <a:srgbClr val="3374BA"/>
                </a:solidFill>
                <a:latin typeface="Source Sans Pro" panose="020B0503030403020204" pitchFamily="34" charset="0"/>
                <a:ea typeface="Source Sans Pro" panose="020B0503030403020204" pitchFamily="34" charset="0"/>
                <a:cs typeface="Arial"/>
              </a:rPr>
              <a:t>Take a look to see what each one means:</a:t>
            </a:r>
          </a:p>
        </p:txBody>
      </p:sp>
      <p:grpSp>
        <p:nvGrpSpPr>
          <p:cNvPr id="4" name="Group 3">
            <a:extLst>
              <a:ext uri="{FF2B5EF4-FFF2-40B4-BE49-F238E27FC236}">
                <a16:creationId xmlns:a16="http://schemas.microsoft.com/office/drawing/2014/main" id="{1E53FAE8-AE64-262E-F51B-4B7B2FC70857}"/>
              </a:ext>
            </a:extLst>
          </p:cNvPr>
          <p:cNvGrpSpPr/>
          <p:nvPr/>
        </p:nvGrpSpPr>
        <p:grpSpPr>
          <a:xfrm>
            <a:off x="252046" y="1091357"/>
            <a:ext cx="11925300" cy="5518363"/>
            <a:chOff x="152400" y="1229379"/>
            <a:chExt cx="11925300" cy="5518363"/>
          </a:xfrm>
        </p:grpSpPr>
        <p:sp>
          <p:nvSpPr>
            <p:cNvPr id="10" name="Rectangle 9">
              <a:extLst>
                <a:ext uri="{FF2B5EF4-FFF2-40B4-BE49-F238E27FC236}">
                  <a16:creationId xmlns:a16="http://schemas.microsoft.com/office/drawing/2014/main" id="{C9489F67-2613-4DB2-A32E-39FC2C847F57}"/>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solidFill>
                    <a:srgbClr val="FE007F"/>
                  </a:solidFill>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1" name="Rectangle 10">
              <a:extLst>
                <a:ext uri="{FF2B5EF4-FFF2-40B4-BE49-F238E27FC236}">
                  <a16:creationId xmlns:a16="http://schemas.microsoft.com/office/drawing/2014/main" id="{1EE462F9-930B-4797-9697-92BAB85C7B1F}"/>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solidFill>
                    <a:schemeClr val="accent2"/>
                  </a:solidFill>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141DA17B-3A93-42EC-ACF6-A7CA0295B916}"/>
                </a:ext>
              </a:extLst>
            </p:cNvPr>
            <p:cNvSpPr/>
            <p:nvPr/>
          </p:nvSpPr>
          <p:spPr>
            <a:xfrm>
              <a:off x="9266518" y="2777424"/>
              <a:ext cx="2811182" cy="3970318"/>
            </a:xfrm>
            <a:prstGeom prst="rect">
              <a:avLst/>
            </a:prstGeom>
          </p:spPr>
          <p:txBody>
            <a:bodyPr wrap="square">
              <a:spAutoFit/>
            </a:bodyPr>
            <a:lstStyle/>
            <a:p>
              <a:pPr>
                <a:buClr>
                  <a:srgbClr val="3094D1"/>
                </a:buClr>
              </a:pPr>
              <a:r>
                <a:rPr lang="en-GB" b="1" dirty="0">
                  <a:solidFill>
                    <a:schemeClr val="accent1"/>
                  </a:solidFill>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B7DAC373-65C8-49D7-8F3D-1882ADA3A574}"/>
                </a:ext>
              </a:extLst>
            </p:cNvPr>
            <p:cNvSpPr/>
            <p:nvPr/>
          </p:nvSpPr>
          <p:spPr>
            <a:xfrm>
              <a:off x="3020739" y="4696994"/>
              <a:ext cx="3113362" cy="2031325"/>
            </a:xfrm>
            <a:prstGeom prst="rect">
              <a:avLst/>
            </a:prstGeom>
          </p:spPr>
          <p:txBody>
            <a:bodyPr wrap="square">
              <a:spAutoFit/>
            </a:bodyPr>
            <a:lstStyle/>
            <a:p>
              <a:pPr>
                <a:buClr>
                  <a:srgbClr val="3094D1"/>
                </a:buClr>
              </a:pPr>
              <a:r>
                <a:rPr lang="en-GB" b="1" dirty="0">
                  <a:solidFill>
                    <a:schemeClr val="accent6"/>
                  </a:solidFill>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a:t>
              </a:r>
              <a:r>
                <a:rPr lang="en-GB" b="1" dirty="0"/>
                <a:t>fairly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6147" name="Picture 2">
              <a:extLst>
                <a:ext uri="{FF2B5EF4-FFF2-40B4-BE49-F238E27FC236}">
                  <a16:creationId xmlns:a16="http://schemas.microsoft.com/office/drawing/2014/main" id="{796B0B3D-6E08-4C7B-B551-0985E83D3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1">
              <a:extLst>
                <a:ext uri="{FF2B5EF4-FFF2-40B4-BE49-F238E27FC236}">
                  <a16:creationId xmlns:a16="http://schemas.microsoft.com/office/drawing/2014/main" id="{8079BBD1-F39E-43F7-BD90-C5B639329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3">
              <a:extLst>
                <a:ext uri="{FF2B5EF4-FFF2-40B4-BE49-F238E27FC236}">
                  <a16:creationId xmlns:a16="http://schemas.microsoft.com/office/drawing/2014/main" id="{BB413EB0-6553-40DE-BEF0-F27BAEBCE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4">
              <a:extLst>
                <a:ext uri="{FF2B5EF4-FFF2-40B4-BE49-F238E27FC236}">
                  <a16:creationId xmlns:a16="http://schemas.microsoft.com/office/drawing/2014/main" id="{935C8BC2-9A6A-4D92-B7AB-ACF9E6BD5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2746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49183A-9B42-288A-27CD-9FD3189885E6}"/>
              </a:ext>
            </a:extLst>
          </p:cNvPr>
          <p:cNvSpPr txBox="1">
            <a:spLocks/>
          </p:cNvSpPr>
          <p:nvPr/>
        </p:nvSpPr>
        <p:spPr>
          <a:xfrm>
            <a:off x="4787438" y="155531"/>
            <a:ext cx="3152795" cy="790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algn="ctr"/>
            <a:r>
              <a:rPr lang="en-GB">
                <a:solidFill>
                  <a:srgbClr val="0070C0"/>
                </a:solidFill>
              </a:rPr>
              <a:t>Storyboards</a:t>
            </a:r>
            <a:endParaRPr lang="en-GB" dirty="0">
              <a:solidFill>
                <a:srgbClr val="0070C0"/>
              </a:solidFill>
            </a:endParaRPr>
          </a:p>
        </p:txBody>
      </p:sp>
      <p:sp>
        <p:nvSpPr>
          <p:cNvPr id="4" name="Content Placeholder 2">
            <a:extLst>
              <a:ext uri="{FF2B5EF4-FFF2-40B4-BE49-F238E27FC236}">
                <a16:creationId xmlns:a16="http://schemas.microsoft.com/office/drawing/2014/main" id="{5443ED79-3158-F806-1F56-2A889508A53C}"/>
              </a:ext>
            </a:extLst>
          </p:cNvPr>
          <p:cNvSpPr>
            <a:spLocks noGrp="1"/>
          </p:cNvSpPr>
          <p:nvPr>
            <p:ph sz="half" idx="1"/>
          </p:nvPr>
        </p:nvSpPr>
        <p:spPr>
          <a:xfrm>
            <a:off x="7124811" y="1251953"/>
            <a:ext cx="4778445" cy="1259599"/>
          </a:xfrm>
          <a:noFill/>
          <a:ln>
            <a:solidFill>
              <a:srgbClr val="0070C0"/>
            </a:solidFill>
          </a:ln>
        </p:spPr>
        <p:txBody>
          <a:bodyPr>
            <a:normAutofit/>
          </a:bodyPr>
          <a:lstStyle/>
          <a:p>
            <a:pPr algn="ctr"/>
            <a:r>
              <a:rPr lang="en-GB" dirty="0">
                <a:solidFill>
                  <a:schemeClr val="tx1"/>
                </a:solidFill>
              </a:rPr>
              <a:t>Create a free account with </a:t>
            </a:r>
            <a:r>
              <a:rPr lang="en-GB" b="1" dirty="0">
                <a:solidFill>
                  <a:schemeClr val="accent6"/>
                </a:solidFill>
                <a:hlinkClick r:id="rId3">
                  <a:extLst>
                    <a:ext uri="{A12FA001-AC4F-418D-AE19-62706E023703}">
                      <ahyp:hlinkClr xmlns:ahyp="http://schemas.microsoft.com/office/drawing/2018/hyperlinkcolor" val="tx"/>
                    </a:ext>
                  </a:extLst>
                </a:hlinkClick>
              </a:rPr>
              <a:t>Canva</a:t>
            </a:r>
            <a:r>
              <a:rPr lang="en-GB" b="1" dirty="0">
                <a:solidFill>
                  <a:schemeClr val="accent6"/>
                </a:solidFill>
              </a:rPr>
              <a:t>: </a:t>
            </a:r>
            <a:r>
              <a:rPr lang="en-GB" dirty="0">
                <a:solidFill>
                  <a:schemeClr val="tx1"/>
                </a:solidFill>
              </a:rPr>
              <a:t>The link is on the VLE (search for storyboards). </a:t>
            </a:r>
          </a:p>
        </p:txBody>
      </p:sp>
      <p:pic>
        <p:nvPicPr>
          <p:cNvPr id="5" name="Content Placeholder 5" descr="Graphical user interface, application&#10;&#10;Description automatically generated">
            <a:extLst>
              <a:ext uri="{FF2B5EF4-FFF2-40B4-BE49-F238E27FC236}">
                <a16:creationId xmlns:a16="http://schemas.microsoft.com/office/drawing/2014/main" id="{8D9D9CE1-D951-4849-560C-7B2AB335F9DB}"/>
              </a:ext>
            </a:extLst>
          </p:cNvPr>
          <p:cNvPicPr>
            <a:picLocks noChangeAspect="1"/>
          </p:cNvPicPr>
          <p:nvPr/>
        </p:nvPicPr>
        <p:blipFill rotWithShape="1">
          <a:blip r:embed="rId4"/>
          <a:srcRect r="22779"/>
          <a:stretch/>
        </p:blipFill>
        <p:spPr>
          <a:xfrm>
            <a:off x="185227" y="1405435"/>
            <a:ext cx="6675965" cy="1982448"/>
          </a:xfrm>
          <a:prstGeom prst="rect">
            <a:avLst/>
          </a:prstGeom>
        </p:spPr>
      </p:pic>
      <p:pic>
        <p:nvPicPr>
          <p:cNvPr id="8" name="Content Placeholder 5" descr="Graphical user interface, application&#10;&#10;Description automatically generated">
            <a:extLst>
              <a:ext uri="{FF2B5EF4-FFF2-40B4-BE49-F238E27FC236}">
                <a16:creationId xmlns:a16="http://schemas.microsoft.com/office/drawing/2014/main" id="{DBDCA8BF-1656-F530-ACC2-CF3A2562F237}"/>
              </a:ext>
            </a:extLst>
          </p:cNvPr>
          <p:cNvPicPr>
            <a:picLocks noChangeAspect="1"/>
          </p:cNvPicPr>
          <p:nvPr/>
        </p:nvPicPr>
        <p:blipFill>
          <a:blip r:embed="rId5"/>
          <a:stretch>
            <a:fillRect/>
          </a:stretch>
        </p:blipFill>
        <p:spPr>
          <a:xfrm>
            <a:off x="7755987" y="3274465"/>
            <a:ext cx="3831220" cy="3064976"/>
          </a:xfrm>
          <a:prstGeom prst="rect">
            <a:avLst/>
          </a:prstGeom>
        </p:spPr>
      </p:pic>
      <p:sp>
        <p:nvSpPr>
          <p:cNvPr id="9" name="TextBox 8">
            <a:extLst>
              <a:ext uri="{FF2B5EF4-FFF2-40B4-BE49-F238E27FC236}">
                <a16:creationId xmlns:a16="http://schemas.microsoft.com/office/drawing/2014/main" id="{08F05698-A6CD-7697-01D6-1FD8E0885EB6}"/>
              </a:ext>
            </a:extLst>
          </p:cNvPr>
          <p:cNvSpPr txBox="1"/>
          <p:nvPr/>
        </p:nvSpPr>
        <p:spPr>
          <a:xfrm>
            <a:off x="8910758" y="2812800"/>
            <a:ext cx="1521677" cy="461665"/>
          </a:xfrm>
          <a:prstGeom prst="rect">
            <a:avLst/>
          </a:prstGeom>
          <a:noFill/>
        </p:spPr>
        <p:txBody>
          <a:bodyPr wrap="square" rtlCol="0">
            <a:spAutoFit/>
          </a:bodyPr>
          <a:lstStyle/>
          <a:p>
            <a:r>
              <a:rPr lang="en-GB" sz="2400" b="1" i="1" dirty="0">
                <a:solidFill>
                  <a:schemeClr val="accent1"/>
                </a:solidFill>
              </a:rPr>
              <a:t>Example…</a:t>
            </a:r>
          </a:p>
        </p:txBody>
      </p:sp>
      <p:sp>
        <p:nvSpPr>
          <p:cNvPr id="12" name="TextBox 11">
            <a:extLst>
              <a:ext uri="{FF2B5EF4-FFF2-40B4-BE49-F238E27FC236}">
                <a16:creationId xmlns:a16="http://schemas.microsoft.com/office/drawing/2014/main" id="{E46F414E-EBE3-3AE2-292F-15EE814161A4}"/>
              </a:ext>
            </a:extLst>
          </p:cNvPr>
          <p:cNvSpPr txBox="1"/>
          <p:nvPr/>
        </p:nvSpPr>
        <p:spPr>
          <a:xfrm>
            <a:off x="738186" y="4498458"/>
            <a:ext cx="6123006" cy="954107"/>
          </a:xfrm>
          <a:prstGeom prst="rect">
            <a:avLst/>
          </a:prstGeom>
          <a:noFill/>
          <a:ln>
            <a:solidFill>
              <a:srgbClr val="0070C0"/>
            </a:solidFill>
          </a:ln>
        </p:spPr>
        <p:txBody>
          <a:bodyPr wrap="square">
            <a:spAutoFit/>
          </a:bodyPr>
          <a:lstStyle/>
          <a:p>
            <a:pPr algn="ctr"/>
            <a:r>
              <a:rPr lang="en-GB" sz="2800" b="1" i="1" dirty="0">
                <a:solidFill>
                  <a:schemeClr val="accent1"/>
                </a:solidFill>
              </a:rPr>
              <a:t>Create a storyboard, a visual representation of playing the game</a:t>
            </a:r>
          </a:p>
        </p:txBody>
      </p:sp>
    </p:spTree>
    <p:extLst>
      <p:ext uri="{BB962C8B-B14F-4D97-AF65-F5344CB8AC3E}">
        <p14:creationId xmlns:p14="http://schemas.microsoft.com/office/powerpoint/2010/main" val="333669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additive="base">
                                        <p:cTn id="11"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9"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2BE99E-1BB9-D03B-98AF-DDE389173A0C}"/>
              </a:ext>
            </a:extLst>
          </p:cNvPr>
          <p:cNvPicPr>
            <a:picLocks noGrp="1" noChangeAspect="1"/>
          </p:cNvPicPr>
          <p:nvPr>
            <p:ph sz="half" idx="1"/>
          </p:nvPr>
        </p:nvPicPr>
        <p:blipFill>
          <a:blip r:embed="rId3"/>
          <a:stretch>
            <a:fillRect/>
          </a:stretch>
        </p:blipFill>
        <p:spPr>
          <a:xfrm>
            <a:off x="159976" y="146686"/>
            <a:ext cx="3344835" cy="3282314"/>
          </a:xfrm>
        </p:spPr>
      </p:pic>
      <p:pic>
        <p:nvPicPr>
          <p:cNvPr id="10" name="Content Placeholder 9">
            <a:extLst>
              <a:ext uri="{FF2B5EF4-FFF2-40B4-BE49-F238E27FC236}">
                <a16:creationId xmlns:a16="http://schemas.microsoft.com/office/drawing/2014/main" id="{C08FA38A-A663-4CCC-EA76-B7DC119185AF}"/>
              </a:ext>
            </a:extLst>
          </p:cNvPr>
          <p:cNvPicPr>
            <a:picLocks noGrp="1" noChangeAspect="1"/>
          </p:cNvPicPr>
          <p:nvPr>
            <p:ph sz="half" idx="2"/>
          </p:nvPr>
        </p:nvPicPr>
        <p:blipFill>
          <a:blip r:embed="rId4"/>
          <a:stretch>
            <a:fillRect/>
          </a:stretch>
        </p:blipFill>
        <p:spPr>
          <a:xfrm>
            <a:off x="1832393" y="3585641"/>
            <a:ext cx="3344835" cy="2410804"/>
          </a:xfrm>
        </p:spPr>
      </p:pic>
      <p:pic>
        <p:nvPicPr>
          <p:cNvPr id="8" name="Picture 7">
            <a:extLst>
              <a:ext uri="{FF2B5EF4-FFF2-40B4-BE49-F238E27FC236}">
                <a16:creationId xmlns:a16="http://schemas.microsoft.com/office/drawing/2014/main" id="{E261EF77-579E-0483-34F4-637D14D7F65F}"/>
              </a:ext>
            </a:extLst>
          </p:cNvPr>
          <p:cNvPicPr>
            <a:picLocks noChangeAspect="1"/>
          </p:cNvPicPr>
          <p:nvPr/>
        </p:nvPicPr>
        <p:blipFill>
          <a:blip r:embed="rId5"/>
          <a:stretch>
            <a:fillRect/>
          </a:stretch>
        </p:blipFill>
        <p:spPr>
          <a:xfrm>
            <a:off x="6370093" y="0"/>
            <a:ext cx="3613646" cy="3457574"/>
          </a:xfrm>
          <a:prstGeom prst="rect">
            <a:avLst/>
          </a:prstGeom>
        </p:spPr>
      </p:pic>
      <p:pic>
        <p:nvPicPr>
          <p:cNvPr id="12" name="Picture 11">
            <a:extLst>
              <a:ext uri="{FF2B5EF4-FFF2-40B4-BE49-F238E27FC236}">
                <a16:creationId xmlns:a16="http://schemas.microsoft.com/office/drawing/2014/main" id="{66CE07FB-1612-06F2-5F98-FC1215CC6EAB}"/>
              </a:ext>
            </a:extLst>
          </p:cNvPr>
          <p:cNvPicPr>
            <a:picLocks noChangeAspect="1"/>
          </p:cNvPicPr>
          <p:nvPr/>
        </p:nvPicPr>
        <p:blipFill rotWithShape="1">
          <a:blip r:embed="rId6"/>
          <a:srcRect t="11786" b="3801"/>
          <a:stretch/>
        </p:blipFill>
        <p:spPr>
          <a:xfrm>
            <a:off x="5557897" y="3585641"/>
            <a:ext cx="3944077" cy="2410804"/>
          </a:xfrm>
          <a:prstGeom prst="rect">
            <a:avLst/>
          </a:prstGeom>
        </p:spPr>
      </p:pic>
      <p:sp>
        <p:nvSpPr>
          <p:cNvPr id="2" name="TextBox 1">
            <a:extLst>
              <a:ext uri="{FF2B5EF4-FFF2-40B4-BE49-F238E27FC236}">
                <a16:creationId xmlns:a16="http://schemas.microsoft.com/office/drawing/2014/main" id="{9590AF6A-312A-170E-5684-EF24F7718C57}"/>
              </a:ext>
            </a:extLst>
          </p:cNvPr>
          <p:cNvSpPr txBox="1"/>
          <p:nvPr/>
        </p:nvSpPr>
        <p:spPr>
          <a:xfrm>
            <a:off x="3692105" y="1187678"/>
            <a:ext cx="1069675" cy="1200329"/>
          </a:xfrm>
          <a:prstGeom prst="rect">
            <a:avLst/>
          </a:prstGeom>
          <a:noFill/>
        </p:spPr>
        <p:txBody>
          <a:bodyPr wrap="square" rtlCol="0">
            <a:spAutoFit/>
          </a:bodyPr>
          <a:lstStyle/>
          <a:p>
            <a:r>
              <a:rPr lang="en-GB" b="1" dirty="0">
                <a:solidFill>
                  <a:schemeClr val="accent1"/>
                </a:solidFill>
              </a:rPr>
              <a:t>Primary source: </a:t>
            </a:r>
            <a:r>
              <a:rPr lang="en-GB" dirty="0"/>
              <a:t>Own artwork</a:t>
            </a:r>
          </a:p>
        </p:txBody>
      </p:sp>
      <p:sp>
        <p:nvSpPr>
          <p:cNvPr id="3" name="TextBox 2">
            <a:extLst>
              <a:ext uri="{FF2B5EF4-FFF2-40B4-BE49-F238E27FC236}">
                <a16:creationId xmlns:a16="http://schemas.microsoft.com/office/drawing/2014/main" id="{65FDFFF0-5892-2922-70C5-AEA860003FE4}"/>
              </a:ext>
            </a:extLst>
          </p:cNvPr>
          <p:cNvSpPr txBox="1"/>
          <p:nvPr/>
        </p:nvSpPr>
        <p:spPr>
          <a:xfrm>
            <a:off x="9983739" y="1334219"/>
            <a:ext cx="1608313" cy="1200329"/>
          </a:xfrm>
          <a:prstGeom prst="rect">
            <a:avLst/>
          </a:prstGeom>
          <a:noFill/>
        </p:spPr>
        <p:txBody>
          <a:bodyPr wrap="square" rtlCol="0">
            <a:spAutoFit/>
          </a:bodyPr>
          <a:lstStyle/>
          <a:p>
            <a:r>
              <a:rPr lang="en-GB" b="1" dirty="0">
                <a:solidFill>
                  <a:schemeClr val="accent1"/>
                </a:solidFill>
              </a:rPr>
              <a:t>Existing source:</a:t>
            </a:r>
          </a:p>
          <a:p>
            <a:r>
              <a:rPr lang="en-GB" dirty="0"/>
              <a:t>Sliding puzzle invented 1880</a:t>
            </a:r>
          </a:p>
        </p:txBody>
      </p:sp>
    </p:spTree>
    <p:extLst>
      <p:ext uri="{BB962C8B-B14F-4D97-AF65-F5344CB8AC3E}">
        <p14:creationId xmlns:p14="http://schemas.microsoft.com/office/powerpoint/2010/main" val="2477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8E87-8544-4101-A572-101D07980B82}"/>
              </a:ext>
            </a:extLst>
          </p:cNvPr>
          <p:cNvSpPr>
            <a:spLocks noGrp="1"/>
          </p:cNvSpPr>
          <p:nvPr>
            <p:ph type="title"/>
          </p:nvPr>
        </p:nvSpPr>
        <p:spPr>
          <a:xfrm>
            <a:off x="1779176" y="211785"/>
            <a:ext cx="2979483" cy="1478570"/>
          </a:xfrm>
        </p:spPr>
        <p:txBody>
          <a:bodyPr/>
          <a:lstStyle/>
          <a:p>
            <a:r>
              <a:rPr lang="en-GB" dirty="0">
                <a:solidFill>
                  <a:schemeClr val="bg1"/>
                </a:solidFill>
              </a:rPr>
              <a:t>Sound Files</a:t>
            </a:r>
          </a:p>
        </p:txBody>
      </p:sp>
      <p:sp>
        <p:nvSpPr>
          <p:cNvPr id="3" name="Content Placeholder 2">
            <a:extLst>
              <a:ext uri="{FF2B5EF4-FFF2-40B4-BE49-F238E27FC236}">
                <a16:creationId xmlns:a16="http://schemas.microsoft.com/office/drawing/2014/main" id="{6D71917B-9CDF-47D2-A98E-D70A5351F60C}"/>
              </a:ext>
            </a:extLst>
          </p:cNvPr>
          <p:cNvSpPr>
            <a:spLocks noGrp="1"/>
          </p:cNvSpPr>
          <p:nvPr>
            <p:ph sz="half" idx="1"/>
          </p:nvPr>
        </p:nvSpPr>
        <p:spPr>
          <a:xfrm>
            <a:off x="1217611" y="1217770"/>
            <a:ext cx="5571378" cy="2602930"/>
          </a:xfrm>
        </p:spPr>
        <p:txBody>
          <a:bodyPr/>
          <a:lstStyle/>
          <a:p>
            <a:pPr marL="0" indent="0">
              <a:buNone/>
            </a:pPr>
            <a:r>
              <a:rPr lang="en-GB" dirty="0">
                <a:solidFill>
                  <a:srgbClr val="FE007F"/>
                </a:solidFill>
              </a:rPr>
              <a:t>Sign up for </a:t>
            </a:r>
            <a:r>
              <a:rPr lang="en-GB" dirty="0" err="1">
                <a:solidFill>
                  <a:srgbClr val="FE007F"/>
                </a:solidFill>
              </a:rPr>
              <a:t>Uppbeat</a:t>
            </a:r>
            <a:r>
              <a:rPr lang="en-GB" dirty="0">
                <a:solidFill>
                  <a:srgbClr val="FE007F"/>
                </a:solidFill>
              </a:rPr>
              <a:t> to access copyright free music for your game</a:t>
            </a:r>
          </a:p>
          <a:p>
            <a:endParaRPr lang="en-GB" dirty="0"/>
          </a:p>
        </p:txBody>
      </p:sp>
      <p:pic>
        <p:nvPicPr>
          <p:cNvPr id="6" name="Content Placeholder 5" descr="A picture containing text&#10;&#10;Description automatically generated">
            <a:extLst>
              <a:ext uri="{FF2B5EF4-FFF2-40B4-BE49-F238E27FC236}">
                <a16:creationId xmlns:a16="http://schemas.microsoft.com/office/drawing/2014/main" id="{113FFA9B-CDE7-4FCB-A5EF-52C7B19AB2D1}"/>
              </a:ext>
            </a:extLst>
          </p:cNvPr>
          <p:cNvPicPr>
            <a:picLocks noGrp="1" noChangeAspect="1"/>
          </p:cNvPicPr>
          <p:nvPr>
            <p:ph sz="half" idx="2"/>
          </p:nvPr>
        </p:nvPicPr>
        <p:blipFill>
          <a:blip r:embed="rId3"/>
          <a:stretch>
            <a:fillRect/>
          </a:stretch>
        </p:blipFill>
        <p:spPr>
          <a:xfrm>
            <a:off x="2877644" y="2504805"/>
            <a:ext cx="1558322" cy="762928"/>
          </a:xfrm>
        </p:spPr>
      </p:pic>
      <p:sp>
        <p:nvSpPr>
          <p:cNvPr id="8" name="TextBox 7">
            <a:extLst>
              <a:ext uri="{FF2B5EF4-FFF2-40B4-BE49-F238E27FC236}">
                <a16:creationId xmlns:a16="http://schemas.microsoft.com/office/drawing/2014/main" id="{19A5572E-871E-4A7E-978F-78094E4D9842}"/>
              </a:ext>
            </a:extLst>
          </p:cNvPr>
          <p:cNvSpPr txBox="1"/>
          <p:nvPr/>
        </p:nvSpPr>
        <p:spPr>
          <a:xfrm>
            <a:off x="2363659" y="3635518"/>
            <a:ext cx="3991422" cy="461665"/>
          </a:xfrm>
          <a:prstGeom prst="rect">
            <a:avLst/>
          </a:prstGeom>
          <a:noFill/>
        </p:spPr>
        <p:txBody>
          <a:bodyPr wrap="square">
            <a:spAutoFit/>
          </a:bodyPr>
          <a:lstStyle/>
          <a:p>
            <a:r>
              <a:rPr lang="en-GB" sz="2400" dirty="0" err="1">
                <a:hlinkClick r:id="rId4"/>
              </a:rPr>
              <a:t>Uppbeat</a:t>
            </a:r>
            <a:endParaRPr lang="en-GB" sz="2400" dirty="0"/>
          </a:p>
        </p:txBody>
      </p:sp>
      <p:pic>
        <p:nvPicPr>
          <p:cNvPr id="10" name="Picture 9" descr="Graphical user interface, text, application&#10;&#10;Description automatically generated">
            <a:extLst>
              <a:ext uri="{FF2B5EF4-FFF2-40B4-BE49-F238E27FC236}">
                <a16:creationId xmlns:a16="http://schemas.microsoft.com/office/drawing/2014/main" id="{8255415A-BB5F-468D-B652-E0C2725CEAD1}"/>
              </a:ext>
            </a:extLst>
          </p:cNvPr>
          <p:cNvPicPr>
            <a:picLocks noChangeAspect="1"/>
          </p:cNvPicPr>
          <p:nvPr/>
        </p:nvPicPr>
        <p:blipFill>
          <a:blip r:embed="rId5"/>
          <a:stretch>
            <a:fillRect/>
          </a:stretch>
        </p:blipFill>
        <p:spPr>
          <a:xfrm>
            <a:off x="7242048" y="10597"/>
            <a:ext cx="3545618" cy="6173680"/>
          </a:xfrm>
          <a:prstGeom prst="rect">
            <a:avLst/>
          </a:prstGeom>
        </p:spPr>
      </p:pic>
      <p:sp>
        <p:nvSpPr>
          <p:cNvPr id="11" name="TextBox 10">
            <a:extLst>
              <a:ext uri="{FF2B5EF4-FFF2-40B4-BE49-F238E27FC236}">
                <a16:creationId xmlns:a16="http://schemas.microsoft.com/office/drawing/2014/main" id="{2506B5C0-BC1D-40AB-AE41-4F02E5FC3F7D}"/>
              </a:ext>
            </a:extLst>
          </p:cNvPr>
          <p:cNvSpPr txBox="1"/>
          <p:nvPr/>
        </p:nvSpPr>
        <p:spPr>
          <a:xfrm>
            <a:off x="1217611" y="4888992"/>
            <a:ext cx="5390453" cy="461665"/>
          </a:xfrm>
          <a:prstGeom prst="rect">
            <a:avLst/>
          </a:prstGeom>
          <a:noFill/>
        </p:spPr>
        <p:txBody>
          <a:bodyPr wrap="square" rtlCol="0">
            <a:spAutoFit/>
          </a:bodyPr>
          <a:lstStyle/>
          <a:p>
            <a:r>
              <a:rPr lang="en-GB" sz="2400" dirty="0"/>
              <a:t>Ensure you choose </a:t>
            </a:r>
            <a:r>
              <a:rPr lang="en-GB" sz="2400" b="1" dirty="0">
                <a:solidFill>
                  <a:srgbClr val="FE007F"/>
                </a:solidFill>
                <a:hlinkClick r:id="rId4">
                  <a:extLst>
                    <a:ext uri="{A12FA001-AC4F-418D-AE19-62706E023703}">
                      <ahyp:hlinkClr xmlns:ahyp="http://schemas.microsoft.com/office/drawing/2018/hyperlinkcolor" val="tx"/>
                    </a:ext>
                  </a:extLst>
                </a:hlinkClick>
              </a:rPr>
              <a:t>Free Account</a:t>
            </a:r>
            <a:endParaRPr lang="en-GB" sz="2400" b="1" dirty="0">
              <a:solidFill>
                <a:srgbClr val="FE007F"/>
              </a:solidFill>
            </a:endParaRPr>
          </a:p>
        </p:txBody>
      </p:sp>
      <p:pic>
        <p:nvPicPr>
          <p:cNvPr id="5" name="Picture 4" descr="A picture containing symbol, logo, screenshot, graphics&#10;&#10;Description automatically generated">
            <a:hlinkClick r:id="rId4"/>
            <a:extLst>
              <a:ext uri="{FF2B5EF4-FFF2-40B4-BE49-F238E27FC236}">
                <a16:creationId xmlns:a16="http://schemas.microsoft.com/office/drawing/2014/main" id="{71C3B4BE-461A-4B2F-C679-D4886E44578B}"/>
              </a:ext>
            </a:extLst>
          </p:cNvPr>
          <p:cNvPicPr>
            <a:picLocks noChangeAspect="1"/>
          </p:cNvPicPr>
          <p:nvPr/>
        </p:nvPicPr>
        <p:blipFill>
          <a:blip r:embed="rId6"/>
          <a:stretch>
            <a:fillRect/>
          </a:stretch>
        </p:blipFill>
        <p:spPr>
          <a:xfrm>
            <a:off x="1217611" y="3418313"/>
            <a:ext cx="790434" cy="804773"/>
          </a:xfrm>
          <a:prstGeom prst="rect">
            <a:avLst/>
          </a:prstGeom>
        </p:spPr>
      </p:pic>
      <p:sp>
        <p:nvSpPr>
          <p:cNvPr id="7" name="TextBox 6">
            <a:extLst>
              <a:ext uri="{FF2B5EF4-FFF2-40B4-BE49-F238E27FC236}">
                <a16:creationId xmlns:a16="http://schemas.microsoft.com/office/drawing/2014/main" id="{F2F5AFE4-235C-6552-100A-E6DC80F1F1A1}"/>
              </a:ext>
            </a:extLst>
          </p:cNvPr>
          <p:cNvSpPr txBox="1"/>
          <p:nvPr/>
        </p:nvSpPr>
        <p:spPr>
          <a:xfrm>
            <a:off x="1217611" y="211785"/>
            <a:ext cx="6024437" cy="707886"/>
          </a:xfrm>
          <a:prstGeom prst="rect">
            <a:avLst/>
          </a:prstGeom>
          <a:noFill/>
        </p:spPr>
        <p:txBody>
          <a:bodyPr wrap="square" rtlCol="0">
            <a:spAutoFit/>
          </a:bodyPr>
          <a:lstStyle/>
          <a:p>
            <a:r>
              <a:rPr lang="en-GB" sz="4000" b="1" dirty="0">
                <a:solidFill>
                  <a:schemeClr val="accent1"/>
                </a:solidFill>
              </a:rPr>
              <a:t>Sound files</a:t>
            </a:r>
          </a:p>
        </p:txBody>
      </p:sp>
    </p:spTree>
    <p:extLst>
      <p:ext uri="{BB962C8B-B14F-4D97-AF65-F5344CB8AC3E}">
        <p14:creationId xmlns:p14="http://schemas.microsoft.com/office/powerpoint/2010/main" val="3347528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56000C-F90E-876D-CCD9-51CB4CA7A50D}"/>
              </a:ext>
            </a:extLst>
          </p:cNvPr>
          <p:cNvSpPr txBox="1">
            <a:spLocks/>
          </p:cNvSpPr>
          <p:nvPr/>
        </p:nvSpPr>
        <p:spPr>
          <a:xfrm>
            <a:off x="480159" y="281256"/>
            <a:ext cx="10515600" cy="805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solidFill>
                  <a:schemeClr val="accent1">
                    <a:lumMod val="75000"/>
                  </a:schemeClr>
                </a:solidFill>
                <a:latin typeface="+mn-lt"/>
                <a:cs typeface="Calibri" pitchFamily="34"/>
              </a:rPr>
              <a:t>Designing your Game</a:t>
            </a:r>
            <a:endParaRPr lang="en-GB" dirty="0">
              <a:solidFill>
                <a:schemeClr val="accent1">
                  <a:lumMod val="75000"/>
                </a:schemeClr>
              </a:solidFill>
              <a:latin typeface="+mn-lt"/>
            </a:endParaRPr>
          </a:p>
        </p:txBody>
      </p:sp>
      <p:sp>
        <p:nvSpPr>
          <p:cNvPr id="6" name="Content Placeholder 2">
            <a:extLst>
              <a:ext uri="{FF2B5EF4-FFF2-40B4-BE49-F238E27FC236}">
                <a16:creationId xmlns:a16="http://schemas.microsoft.com/office/drawing/2014/main" id="{25476CD1-D1A2-75A4-5987-7080F5C500B1}"/>
              </a:ext>
            </a:extLst>
          </p:cNvPr>
          <p:cNvSpPr>
            <a:spLocks noGrp="1"/>
          </p:cNvSpPr>
          <p:nvPr>
            <p:ph sz="half" idx="1"/>
          </p:nvPr>
        </p:nvSpPr>
        <p:spPr>
          <a:xfrm>
            <a:off x="1517182" y="5554001"/>
            <a:ext cx="6856946" cy="533468"/>
          </a:xfrm>
        </p:spPr>
        <p:txBody>
          <a:bodyPr vert="horz" lIns="91440" tIns="45720" rIns="91440" bIns="45720" rtlCol="0">
            <a:normAutofit fontScale="92500"/>
          </a:bodyPr>
          <a:lstStyle/>
          <a:p>
            <a:r>
              <a:rPr lang="en-US" sz="2800" b="1" dirty="0">
                <a:solidFill>
                  <a:srgbClr val="0070C0"/>
                </a:solidFill>
                <a:hlinkClick r:id="rId3">
                  <a:extLst>
                    <a:ext uri="{A12FA001-AC4F-418D-AE19-62706E023703}">
                      <ahyp:hlinkClr xmlns:ahyp="http://schemas.microsoft.com/office/drawing/2018/hyperlinkcolor" val="tx"/>
                    </a:ext>
                  </a:extLst>
                </a:hlinkClick>
              </a:rPr>
              <a:t>How to Make a Game on Scratch Step-by-Step</a:t>
            </a:r>
            <a:endParaRPr lang="en-US" sz="2800" b="1" dirty="0">
              <a:solidFill>
                <a:srgbClr val="0070C0"/>
              </a:solidFill>
            </a:endParaRPr>
          </a:p>
        </p:txBody>
      </p:sp>
      <p:pic>
        <p:nvPicPr>
          <p:cNvPr id="7" name="Content Placeholder 5" descr="A screenshot of a video game&#10;&#10;Description automatically generated with medium confidence">
            <a:extLst>
              <a:ext uri="{FF2B5EF4-FFF2-40B4-BE49-F238E27FC236}">
                <a16:creationId xmlns:a16="http://schemas.microsoft.com/office/drawing/2014/main" id="{09EA764F-B4EB-E401-AE39-47F65D9F385A}"/>
              </a:ext>
            </a:extLst>
          </p:cNvPr>
          <p:cNvPicPr>
            <a:picLocks noChangeAspect="1"/>
          </p:cNvPicPr>
          <p:nvPr/>
        </p:nvPicPr>
        <p:blipFill>
          <a:blip r:embed="rId4"/>
          <a:stretch>
            <a:fillRect/>
          </a:stretch>
        </p:blipFill>
        <p:spPr>
          <a:xfrm>
            <a:off x="595941" y="1645637"/>
            <a:ext cx="4788335" cy="294666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8" name="TextBox 7">
            <a:extLst>
              <a:ext uri="{FF2B5EF4-FFF2-40B4-BE49-F238E27FC236}">
                <a16:creationId xmlns:a16="http://schemas.microsoft.com/office/drawing/2014/main" id="{C4195B91-EDC4-B21E-FC9C-671D55E257E2}"/>
              </a:ext>
            </a:extLst>
          </p:cNvPr>
          <p:cNvSpPr txBox="1"/>
          <p:nvPr/>
        </p:nvSpPr>
        <p:spPr>
          <a:xfrm>
            <a:off x="5949351" y="1645637"/>
            <a:ext cx="5221541" cy="2246769"/>
          </a:xfrm>
          <a:prstGeom prst="rect">
            <a:avLst/>
          </a:prstGeom>
          <a:solidFill>
            <a:schemeClr val="bg2">
              <a:lumMod val="60000"/>
              <a:lumOff val="40000"/>
            </a:schemeClr>
          </a:solidFill>
        </p:spPr>
        <p:txBody>
          <a:bodyPr wrap="square" rtlCol="0">
            <a:spAutoFit/>
          </a:bodyPr>
          <a:lstStyle/>
          <a:p>
            <a:r>
              <a:rPr lang="en-GB" sz="2800" dirty="0"/>
              <a:t>Step 1. Start with a Plan</a:t>
            </a:r>
          </a:p>
          <a:p>
            <a:r>
              <a:rPr lang="en-GB" sz="2800" dirty="0"/>
              <a:t>Step 2. Set up your main character</a:t>
            </a:r>
          </a:p>
          <a:p>
            <a:r>
              <a:rPr lang="en-GB" sz="2800" dirty="0"/>
              <a:t>Step 3. Pick out a backdrop</a:t>
            </a:r>
          </a:p>
          <a:p>
            <a:r>
              <a:rPr lang="en-GB" sz="2800" dirty="0"/>
              <a:t>Step 4. Add an objective</a:t>
            </a:r>
          </a:p>
          <a:p>
            <a:r>
              <a:rPr lang="en-GB" sz="2800" dirty="0"/>
              <a:t>Step 5. Add more features!</a:t>
            </a:r>
          </a:p>
        </p:txBody>
      </p:sp>
      <p:pic>
        <p:nvPicPr>
          <p:cNvPr id="2" name="Picture 1" descr="A picture containing graphics, circle, logo, font&#10;&#10;Description automatically generated">
            <a:hlinkClick r:id="rId3"/>
            <a:extLst>
              <a:ext uri="{FF2B5EF4-FFF2-40B4-BE49-F238E27FC236}">
                <a16:creationId xmlns:a16="http://schemas.microsoft.com/office/drawing/2014/main" id="{7E931D91-88B3-34A0-C3EA-88163C214BE4}"/>
              </a:ext>
            </a:extLst>
          </p:cNvPr>
          <p:cNvPicPr>
            <a:picLocks noChangeAspect="1"/>
          </p:cNvPicPr>
          <p:nvPr/>
        </p:nvPicPr>
        <p:blipFill>
          <a:blip r:embed="rId5"/>
          <a:stretch>
            <a:fillRect/>
          </a:stretch>
        </p:blipFill>
        <p:spPr>
          <a:xfrm>
            <a:off x="602782" y="5363535"/>
            <a:ext cx="914400" cy="914400"/>
          </a:xfrm>
          <a:prstGeom prst="rect">
            <a:avLst/>
          </a:prstGeom>
        </p:spPr>
      </p:pic>
    </p:spTree>
    <p:extLst>
      <p:ext uri="{BB962C8B-B14F-4D97-AF65-F5344CB8AC3E}">
        <p14:creationId xmlns:p14="http://schemas.microsoft.com/office/powerpoint/2010/main" val="4059878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5BFC87-1F05-D8DE-99D5-5A961AF796FD}"/>
              </a:ext>
            </a:extLst>
          </p:cNvPr>
          <p:cNvSpPr txBox="1">
            <a:spLocks/>
          </p:cNvSpPr>
          <p:nvPr/>
        </p:nvSpPr>
        <p:spPr>
          <a:xfrm>
            <a:off x="1141410" y="192043"/>
            <a:ext cx="9905998" cy="61003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algn="ctr"/>
            <a:r>
              <a:rPr lang="en-GB" dirty="0">
                <a:solidFill>
                  <a:srgbClr val="0070C0"/>
                </a:solidFill>
              </a:rPr>
              <a:t>Game Creation in Scratch</a:t>
            </a:r>
          </a:p>
        </p:txBody>
      </p:sp>
      <p:sp>
        <p:nvSpPr>
          <p:cNvPr id="4" name="Content Placeholder 2">
            <a:extLst>
              <a:ext uri="{FF2B5EF4-FFF2-40B4-BE49-F238E27FC236}">
                <a16:creationId xmlns:a16="http://schemas.microsoft.com/office/drawing/2014/main" id="{652F72E0-FBF6-5B5F-2E81-3D50046A6176}"/>
              </a:ext>
            </a:extLst>
          </p:cNvPr>
          <p:cNvSpPr>
            <a:spLocks noGrp="1"/>
          </p:cNvSpPr>
          <p:nvPr>
            <p:ph sz="half" idx="1"/>
          </p:nvPr>
        </p:nvSpPr>
        <p:spPr>
          <a:xfrm>
            <a:off x="1141410" y="1318189"/>
            <a:ext cx="4875211" cy="4221621"/>
          </a:xfrm>
          <a:solidFill>
            <a:schemeClr val="accent1">
              <a:lumMod val="40000"/>
              <a:lumOff val="60000"/>
            </a:schemeClr>
          </a:solidFill>
        </p:spPr>
        <p:txBody>
          <a:bodyPr>
            <a:normAutofit/>
          </a:bodyPr>
          <a:lstStyle/>
          <a:p>
            <a:pPr marL="0" indent="0">
              <a:buNone/>
            </a:pPr>
            <a:r>
              <a:rPr lang="en-GB" b="1" dirty="0">
                <a:solidFill>
                  <a:schemeClr val="bg1"/>
                </a:solidFill>
              </a:rPr>
              <a:t>Essential Elements:</a:t>
            </a:r>
          </a:p>
          <a:p>
            <a:pPr marL="514350" indent="-514350">
              <a:buFont typeface="+mj-lt"/>
              <a:buAutoNum type="arabicPeriod"/>
            </a:pPr>
            <a:r>
              <a:rPr lang="en-GB" dirty="0">
                <a:solidFill>
                  <a:schemeClr val="tx1"/>
                </a:solidFill>
              </a:rPr>
              <a:t>Background image/sprites </a:t>
            </a:r>
          </a:p>
          <a:p>
            <a:pPr marL="514350" indent="-514350">
              <a:buFont typeface="+mj-lt"/>
              <a:buAutoNum type="arabicPeriod"/>
            </a:pPr>
            <a:r>
              <a:rPr lang="en-GB" dirty="0">
                <a:solidFill>
                  <a:schemeClr val="tx1"/>
                </a:solidFill>
              </a:rPr>
              <a:t>Animation</a:t>
            </a:r>
          </a:p>
          <a:p>
            <a:pPr marL="514350" indent="-514350">
              <a:buFont typeface="+mj-lt"/>
              <a:buAutoNum type="arabicPeriod"/>
            </a:pPr>
            <a:r>
              <a:rPr lang="en-GB" dirty="0">
                <a:solidFill>
                  <a:schemeClr val="tx1"/>
                </a:solidFill>
              </a:rPr>
              <a:t>Scoring system or timer</a:t>
            </a:r>
          </a:p>
          <a:p>
            <a:pPr marL="514350" indent="-514350">
              <a:buFont typeface="+mj-lt"/>
              <a:buAutoNum type="arabicPeriod"/>
            </a:pPr>
            <a:r>
              <a:rPr lang="en-GB" dirty="0">
                <a:solidFill>
                  <a:schemeClr val="tx1"/>
                </a:solidFill>
              </a:rPr>
              <a:t>Sound file</a:t>
            </a:r>
          </a:p>
          <a:p>
            <a:r>
              <a:rPr lang="en-GB" b="1" dirty="0">
                <a:solidFill>
                  <a:schemeClr val="bg1"/>
                </a:solidFill>
              </a:rPr>
              <a:t>Optional: </a:t>
            </a:r>
          </a:p>
          <a:p>
            <a:r>
              <a:rPr lang="en-GB" dirty="0">
                <a:solidFill>
                  <a:schemeClr val="tx1"/>
                </a:solidFill>
              </a:rPr>
              <a:t>Input box for name</a:t>
            </a:r>
          </a:p>
          <a:p>
            <a:r>
              <a:rPr lang="en-GB" dirty="0">
                <a:solidFill>
                  <a:schemeClr val="tx1"/>
                </a:solidFill>
              </a:rPr>
              <a:t>Output when game finishes</a:t>
            </a:r>
          </a:p>
          <a:p>
            <a:endParaRPr lang="en-GB" dirty="0">
              <a:solidFill>
                <a:schemeClr val="tx1"/>
              </a:solidFill>
            </a:endParaRPr>
          </a:p>
        </p:txBody>
      </p:sp>
      <p:pic>
        <p:nvPicPr>
          <p:cNvPr id="5" name="Content Placeholder 5" descr="A screenshot of a video game&#10;&#10;Description automatically generated with medium confidence">
            <a:extLst>
              <a:ext uri="{FF2B5EF4-FFF2-40B4-BE49-F238E27FC236}">
                <a16:creationId xmlns:a16="http://schemas.microsoft.com/office/drawing/2014/main" id="{32CCCA0D-8C38-0351-C745-99B38E59EEE5}"/>
              </a:ext>
            </a:extLst>
          </p:cNvPr>
          <p:cNvPicPr>
            <a:picLocks noChangeAspect="1"/>
          </p:cNvPicPr>
          <p:nvPr/>
        </p:nvPicPr>
        <p:blipFill>
          <a:blip r:embed="rId3"/>
          <a:stretch>
            <a:fillRect/>
          </a:stretch>
        </p:blipFill>
        <p:spPr>
          <a:xfrm>
            <a:off x="6634167" y="2129322"/>
            <a:ext cx="4879847" cy="3002983"/>
          </a:xfrm>
          <a:prstGeom prst="rect">
            <a:avLst/>
          </a:prstGeom>
        </p:spPr>
      </p:pic>
    </p:spTree>
    <p:extLst>
      <p:ext uri="{BB962C8B-B14F-4D97-AF65-F5344CB8AC3E}">
        <p14:creationId xmlns:p14="http://schemas.microsoft.com/office/powerpoint/2010/main" val="41000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10B6-FC14-41C4-B5BA-97FACEB91DC1}"/>
              </a:ext>
            </a:extLst>
          </p:cNvPr>
          <p:cNvSpPr>
            <a:spLocks noGrp="1"/>
          </p:cNvSpPr>
          <p:nvPr>
            <p:ph type="title"/>
          </p:nvPr>
        </p:nvSpPr>
        <p:spPr/>
        <p:txBody>
          <a:bodyPr/>
          <a:lstStyle/>
          <a:p>
            <a:r>
              <a:rPr lang="en-GB" dirty="0"/>
              <a:t> </a:t>
            </a:r>
          </a:p>
        </p:txBody>
      </p:sp>
      <p:pic>
        <p:nvPicPr>
          <p:cNvPr id="6" name="Content Placeholder 5" descr="A picture containing logo&#10;&#10;Description automatically generated">
            <a:hlinkClick r:id="rId3"/>
            <a:extLst>
              <a:ext uri="{FF2B5EF4-FFF2-40B4-BE49-F238E27FC236}">
                <a16:creationId xmlns:a16="http://schemas.microsoft.com/office/drawing/2014/main" id="{842F7C45-6EE3-4D71-8127-41027216C7EE}"/>
              </a:ext>
            </a:extLst>
          </p:cNvPr>
          <p:cNvPicPr>
            <a:picLocks noGrp="1" noChangeAspect="1"/>
          </p:cNvPicPr>
          <p:nvPr>
            <p:ph sz="half" idx="1"/>
          </p:nvPr>
        </p:nvPicPr>
        <p:blipFill>
          <a:blip r:embed="rId4"/>
          <a:stretch>
            <a:fillRect/>
          </a:stretch>
        </p:blipFill>
        <p:spPr>
          <a:xfrm>
            <a:off x="3393320" y="-341523"/>
            <a:ext cx="4878387" cy="2439193"/>
          </a:xfrm>
        </p:spPr>
      </p:pic>
      <p:sp>
        <p:nvSpPr>
          <p:cNvPr id="4" name="Content Placeholder 3">
            <a:extLst>
              <a:ext uri="{FF2B5EF4-FFF2-40B4-BE49-F238E27FC236}">
                <a16:creationId xmlns:a16="http://schemas.microsoft.com/office/drawing/2014/main" id="{0BC40223-1E71-4EF5-B6DD-3BCBC62F931D}"/>
              </a:ext>
            </a:extLst>
          </p:cNvPr>
          <p:cNvSpPr>
            <a:spLocks noGrp="1"/>
          </p:cNvSpPr>
          <p:nvPr>
            <p:ph sz="half" idx="2"/>
          </p:nvPr>
        </p:nvSpPr>
        <p:spPr>
          <a:xfrm>
            <a:off x="1346491" y="1741486"/>
            <a:ext cx="9499018" cy="625176"/>
          </a:xfrm>
          <a:solidFill>
            <a:schemeClr val="accent2"/>
          </a:solidFill>
        </p:spPr>
        <p:txBody>
          <a:bodyPr/>
          <a:lstStyle/>
          <a:p>
            <a:pPr marL="0" indent="0" algn="ctr">
              <a:buNone/>
            </a:pPr>
            <a:r>
              <a:rPr lang="en-GB" b="1" dirty="0">
                <a:solidFill>
                  <a:schemeClr val="bg1"/>
                </a:solidFill>
              </a:rPr>
              <a:t>You will create an account on Scratch</a:t>
            </a:r>
          </a:p>
        </p:txBody>
      </p:sp>
      <p:pic>
        <p:nvPicPr>
          <p:cNvPr id="5" name="Picture 4">
            <a:extLst>
              <a:ext uri="{FF2B5EF4-FFF2-40B4-BE49-F238E27FC236}">
                <a16:creationId xmlns:a16="http://schemas.microsoft.com/office/drawing/2014/main" id="{FE630042-D941-407F-9A38-D9377BA447C0}"/>
              </a:ext>
            </a:extLst>
          </p:cNvPr>
          <p:cNvPicPr>
            <a:picLocks noChangeAspect="1"/>
          </p:cNvPicPr>
          <p:nvPr/>
        </p:nvPicPr>
        <p:blipFill>
          <a:blip r:embed="rId5"/>
          <a:stretch>
            <a:fillRect/>
          </a:stretch>
        </p:blipFill>
        <p:spPr>
          <a:xfrm>
            <a:off x="1346491" y="2417460"/>
            <a:ext cx="6196346" cy="3917197"/>
          </a:xfrm>
          <a:prstGeom prst="rect">
            <a:avLst/>
          </a:prstGeom>
        </p:spPr>
      </p:pic>
      <p:sp>
        <p:nvSpPr>
          <p:cNvPr id="7" name="TextBox 6">
            <a:extLst>
              <a:ext uri="{FF2B5EF4-FFF2-40B4-BE49-F238E27FC236}">
                <a16:creationId xmlns:a16="http://schemas.microsoft.com/office/drawing/2014/main" id="{1DAAD626-0836-0646-94F3-6AE605FF7A66}"/>
              </a:ext>
            </a:extLst>
          </p:cNvPr>
          <p:cNvSpPr txBox="1"/>
          <p:nvPr/>
        </p:nvSpPr>
        <p:spPr>
          <a:xfrm>
            <a:off x="7384973" y="3429000"/>
            <a:ext cx="3874265" cy="1077218"/>
          </a:xfrm>
          <a:prstGeom prst="rect">
            <a:avLst/>
          </a:prstGeom>
          <a:noFill/>
        </p:spPr>
        <p:txBody>
          <a:bodyPr wrap="square">
            <a:spAutoFit/>
          </a:bodyPr>
          <a:lstStyle/>
          <a:p>
            <a:pPr algn="ctr"/>
            <a:r>
              <a:rPr lang="en-GB" dirty="0">
                <a:solidFill>
                  <a:srgbClr val="FE007F"/>
                </a:solidFill>
              </a:rPr>
              <a:t>Set up a free Scratch account at </a:t>
            </a:r>
            <a:r>
              <a:rPr lang="en-GB" sz="2800" b="1" dirty="0">
                <a:solidFill>
                  <a:schemeClr val="accent6"/>
                </a:solidFill>
                <a:hlinkClick r:id="rId3">
                  <a:extLst>
                    <a:ext uri="{A12FA001-AC4F-418D-AE19-62706E023703}">
                      <ahyp:hlinkClr xmlns:ahyp="http://schemas.microsoft.com/office/drawing/2018/hyperlinkcolor" val="tx"/>
                    </a:ext>
                  </a:extLst>
                </a:hlinkClick>
              </a:rPr>
              <a:t>https://scratch.mit.edu</a:t>
            </a:r>
            <a:endParaRPr lang="en-GB" sz="2800" b="1" dirty="0">
              <a:solidFill>
                <a:schemeClr val="accent6"/>
              </a:solidFill>
            </a:endParaRPr>
          </a:p>
          <a:p>
            <a:pPr algn="ctr"/>
            <a:r>
              <a:rPr lang="en-GB" dirty="0">
                <a:solidFill>
                  <a:srgbClr val="FE007F"/>
                </a:solidFill>
              </a:rPr>
              <a:t>. </a:t>
            </a:r>
          </a:p>
        </p:txBody>
      </p:sp>
      <p:sp>
        <p:nvSpPr>
          <p:cNvPr id="8" name="Arrow: Right 7">
            <a:extLst>
              <a:ext uri="{FF2B5EF4-FFF2-40B4-BE49-F238E27FC236}">
                <a16:creationId xmlns:a16="http://schemas.microsoft.com/office/drawing/2014/main" id="{7070A43C-8892-3722-5DD3-011283F95188}"/>
              </a:ext>
            </a:extLst>
          </p:cNvPr>
          <p:cNvSpPr/>
          <p:nvPr/>
        </p:nvSpPr>
        <p:spPr>
          <a:xfrm rot="2726718">
            <a:off x="1309385" y="1630735"/>
            <a:ext cx="1432193" cy="589432"/>
          </a:xfrm>
          <a:prstGeom prst="rightArrow">
            <a:avLst/>
          </a:prstGeom>
          <a:solidFill>
            <a:srgbClr val="FE00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BB81B26-4AC4-1289-E11D-446064F182D5}"/>
              </a:ext>
            </a:extLst>
          </p:cNvPr>
          <p:cNvSpPr txBox="1"/>
          <p:nvPr/>
        </p:nvSpPr>
        <p:spPr>
          <a:xfrm>
            <a:off x="175414" y="620166"/>
            <a:ext cx="2049137" cy="677108"/>
          </a:xfrm>
          <a:prstGeom prst="rect">
            <a:avLst/>
          </a:prstGeom>
          <a:noFill/>
        </p:spPr>
        <p:txBody>
          <a:bodyPr wrap="square" rtlCol="0">
            <a:spAutoFit/>
          </a:bodyPr>
          <a:lstStyle/>
          <a:p>
            <a:r>
              <a:rPr lang="en-GB" dirty="0">
                <a:solidFill>
                  <a:srgbClr val="FE007F"/>
                </a:solidFill>
              </a:rPr>
              <a:t>Click on </a:t>
            </a:r>
            <a:r>
              <a:rPr lang="en-GB" sz="2000" b="1" dirty="0">
                <a:solidFill>
                  <a:schemeClr val="accent6"/>
                </a:solidFill>
              </a:rPr>
              <a:t>Create</a:t>
            </a:r>
            <a:r>
              <a:rPr lang="en-GB" dirty="0">
                <a:solidFill>
                  <a:srgbClr val="FE007F"/>
                </a:solidFill>
              </a:rPr>
              <a:t> to start a new project</a:t>
            </a:r>
            <a:endParaRPr lang="en-GB" dirty="0"/>
          </a:p>
        </p:txBody>
      </p:sp>
    </p:spTree>
    <p:extLst>
      <p:ext uri="{BB962C8B-B14F-4D97-AF65-F5344CB8AC3E}">
        <p14:creationId xmlns:p14="http://schemas.microsoft.com/office/powerpoint/2010/main" val="36668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7"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DD480A28-CEC4-D28D-3348-E44AF8C15027}"/>
              </a:ext>
            </a:extLst>
          </p:cNvPr>
          <p:cNvPicPr>
            <a:picLocks noGrp="1" noChangeAspect="1"/>
          </p:cNvPicPr>
          <p:nvPr>
            <p:ph idx="1"/>
          </p:nvPr>
        </p:nvPicPr>
        <p:blipFill rotWithShape="1">
          <a:blip r:embed="rId3"/>
          <a:srcRect l="68309" t="65442" b="4851"/>
          <a:stretch/>
        </p:blipFill>
        <p:spPr>
          <a:xfrm>
            <a:off x="821911" y="1202413"/>
            <a:ext cx="5795650" cy="3055959"/>
          </a:xfrm>
          <a:prstGeom prst="rect">
            <a:avLst/>
          </a:prstGeom>
        </p:spPr>
      </p:pic>
      <p:sp>
        <p:nvSpPr>
          <p:cNvPr id="4" name="TextBox 3">
            <a:extLst>
              <a:ext uri="{FF2B5EF4-FFF2-40B4-BE49-F238E27FC236}">
                <a16:creationId xmlns:a16="http://schemas.microsoft.com/office/drawing/2014/main" id="{0F71061F-C2D4-25DA-943D-F6BA200E7F47}"/>
              </a:ext>
            </a:extLst>
          </p:cNvPr>
          <p:cNvSpPr txBox="1"/>
          <p:nvPr/>
        </p:nvSpPr>
        <p:spPr>
          <a:xfrm>
            <a:off x="1415480" y="4797152"/>
            <a:ext cx="2088232" cy="1200329"/>
          </a:xfrm>
          <a:prstGeom prst="rect">
            <a:avLst/>
          </a:prstGeom>
          <a:noFill/>
        </p:spPr>
        <p:txBody>
          <a:bodyPr wrap="square" rtlCol="0">
            <a:spAutoFit/>
          </a:bodyPr>
          <a:lstStyle/>
          <a:p>
            <a:r>
              <a:rPr lang="en-GB" dirty="0"/>
              <a:t>Change the sprite by clicking on the bin in the top right corner of the sprite.</a:t>
            </a:r>
          </a:p>
        </p:txBody>
      </p:sp>
      <p:cxnSp>
        <p:nvCxnSpPr>
          <p:cNvPr id="5" name="Straight Arrow Connector 4">
            <a:extLst>
              <a:ext uri="{FF2B5EF4-FFF2-40B4-BE49-F238E27FC236}">
                <a16:creationId xmlns:a16="http://schemas.microsoft.com/office/drawing/2014/main" id="{BD22FD18-5546-1C2B-7168-0BE19C8333A0}"/>
              </a:ext>
            </a:extLst>
          </p:cNvPr>
          <p:cNvCxnSpPr>
            <a:cxnSpLocks/>
          </p:cNvCxnSpPr>
          <p:nvPr/>
        </p:nvCxnSpPr>
        <p:spPr>
          <a:xfrm flipH="1" flipV="1">
            <a:off x="1919536" y="2698003"/>
            <a:ext cx="864096" cy="220844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3DB0FCF-F7E1-DDFF-E53E-BE4252AE4F0B}"/>
              </a:ext>
            </a:extLst>
          </p:cNvPr>
          <p:cNvSpPr txBox="1"/>
          <p:nvPr/>
        </p:nvSpPr>
        <p:spPr>
          <a:xfrm>
            <a:off x="4655840" y="4906444"/>
            <a:ext cx="4320480" cy="923330"/>
          </a:xfrm>
          <a:prstGeom prst="rect">
            <a:avLst/>
          </a:prstGeom>
          <a:noFill/>
        </p:spPr>
        <p:txBody>
          <a:bodyPr wrap="square" rtlCol="0">
            <a:spAutoFit/>
          </a:bodyPr>
          <a:lstStyle/>
          <a:p>
            <a:r>
              <a:rPr lang="en-GB" dirty="0"/>
              <a:t>Click on the sprite button to pull up the options. Then click on the magnifying glass to look at the options available.</a:t>
            </a:r>
          </a:p>
        </p:txBody>
      </p:sp>
      <p:cxnSp>
        <p:nvCxnSpPr>
          <p:cNvPr id="7" name="Straight Arrow Connector 6">
            <a:extLst>
              <a:ext uri="{FF2B5EF4-FFF2-40B4-BE49-F238E27FC236}">
                <a16:creationId xmlns:a16="http://schemas.microsoft.com/office/drawing/2014/main" id="{AA1DD82E-DF21-9181-C23D-767C0C6929CF}"/>
              </a:ext>
            </a:extLst>
          </p:cNvPr>
          <p:cNvCxnSpPr>
            <a:cxnSpLocks/>
          </p:cNvCxnSpPr>
          <p:nvPr/>
        </p:nvCxnSpPr>
        <p:spPr>
          <a:xfrm flipH="1" flipV="1">
            <a:off x="5159896" y="4077072"/>
            <a:ext cx="814184" cy="72008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9AFC14-F535-A768-2065-A896C591ECB1}"/>
              </a:ext>
            </a:extLst>
          </p:cNvPr>
          <p:cNvCxnSpPr>
            <a:cxnSpLocks/>
          </p:cNvCxnSpPr>
          <p:nvPr/>
        </p:nvCxnSpPr>
        <p:spPr>
          <a:xfrm flipH="1" flipV="1">
            <a:off x="5303912" y="3429000"/>
            <a:ext cx="2011288" cy="147744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253DB41-DF53-EB19-4514-0FF430D297D3}"/>
              </a:ext>
            </a:extLst>
          </p:cNvPr>
          <p:cNvPicPr>
            <a:picLocks noChangeAspect="1"/>
          </p:cNvPicPr>
          <p:nvPr/>
        </p:nvPicPr>
        <p:blipFill rotWithShape="1">
          <a:blip r:embed="rId4"/>
          <a:srcRect t="16811" r="6413" b="12324"/>
          <a:stretch/>
        </p:blipFill>
        <p:spPr>
          <a:xfrm>
            <a:off x="7743051" y="2501884"/>
            <a:ext cx="3888432" cy="1656184"/>
          </a:xfrm>
          <a:prstGeom prst="rect">
            <a:avLst/>
          </a:prstGeom>
        </p:spPr>
      </p:pic>
      <p:cxnSp>
        <p:nvCxnSpPr>
          <p:cNvPr id="10" name="Straight Arrow Connector 9">
            <a:extLst>
              <a:ext uri="{FF2B5EF4-FFF2-40B4-BE49-F238E27FC236}">
                <a16:creationId xmlns:a16="http://schemas.microsoft.com/office/drawing/2014/main" id="{A686C7D5-AAE9-30B2-6FC6-E02E14315868}"/>
              </a:ext>
            </a:extLst>
          </p:cNvPr>
          <p:cNvCxnSpPr>
            <a:cxnSpLocks/>
          </p:cNvCxnSpPr>
          <p:nvPr/>
        </p:nvCxnSpPr>
        <p:spPr>
          <a:xfrm flipV="1">
            <a:off x="8336280" y="3789040"/>
            <a:ext cx="1504136" cy="11174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32957E-E33B-6DEC-DD4B-8F1370561E58}"/>
              </a:ext>
            </a:extLst>
          </p:cNvPr>
          <p:cNvSpPr txBox="1"/>
          <p:nvPr/>
        </p:nvSpPr>
        <p:spPr>
          <a:xfrm>
            <a:off x="7536160" y="908720"/>
            <a:ext cx="4104456" cy="923330"/>
          </a:xfrm>
          <a:prstGeom prst="rect">
            <a:avLst/>
          </a:prstGeom>
          <a:noFill/>
        </p:spPr>
        <p:txBody>
          <a:bodyPr wrap="square" rtlCol="0">
            <a:spAutoFit/>
          </a:bodyPr>
          <a:lstStyle/>
          <a:p>
            <a:r>
              <a:rPr lang="en-GB" dirty="0"/>
              <a:t>You can scroll through the tabs or use the search bar to look for something you want.</a:t>
            </a:r>
          </a:p>
        </p:txBody>
      </p:sp>
      <p:cxnSp>
        <p:nvCxnSpPr>
          <p:cNvPr id="12" name="Straight Arrow Connector 11">
            <a:extLst>
              <a:ext uri="{FF2B5EF4-FFF2-40B4-BE49-F238E27FC236}">
                <a16:creationId xmlns:a16="http://schemas.microsoft.com/office/drawing/2014/main" id="{C81C1E0D-6E67-1F96-44DE-10A79469AB7F}"/>
              </a:ext>
            </a:extLst>
          </p:cNvPr>
          <p:cNvCxnSpPr>
            <a:cxnSpLocks/>
          </p:cNvCxnSpPr>
          <p:nvPr/>
        </p:nvCxnSpPr>
        <p:spPr>
          <a:xfrm>
            <a:off x="10128448" y="1443316"/>
            <a:ext cx="0" cy="6084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3FEEEA-06B4-BF70-EDF5-7CDE87391DB8}"/>
              </a:ext>
            </a:extLst>
          </p:cNvPr>
          <p:cNvCxnSpPr>
            <a:cxnSpLocks/>
          </p:cNvCxnSpPr>
          <p:nvPr/>
        </p:nvCxnSpPr>
        <p:spPr>
          <a:xfrm flipH="1">
            <a:off x="7896200" y="1645920"/>
            <a:ext cx="181000" cy="4199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6244A0D-F2F2-AA94-F184-9D36ABE8CD38}"/>
              </a:ext>
            </a:extLst>
          </p:cNvPr>
          <p:cNvSpPr txBox="1">
            <a:spLocks/>
          </p:cNvSpPr>
          <p:nvPr/>
        </p:nvSpPr>
        <p:spPr>
          <a:xfrm>
            <a:off x="290806" y="263407"/>
            <a:ext cx="6929867" cy="6463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What does Scratch look like?</a:t>
            </a:r>
          </a:p>
        </p:txBody>
      </p:sp>
      <p:cxnSp>
        <p:nvCxnSpPr>
          <p:cNvPr id="17" name="Straight Arrow Connector 16">
            <a:extLst>
              <a:ext uri="{FF2B5EF4-FFF2-40B4-BE49-F238E27FC236}">
                <a16:creationId xmlns:a16="http://schemas.microsoft.com/office/drawing/2014/main" id="{3E34351D-A61A-82ED-318D-03FDAD4D108E}"/>
              </a:ext>
            </a:extLst>
          </p:cNvPr>
          <p:cNvCxnSpPr>
            <a:cxnSpLocks/>
          </p:cNvCxnSpPr>
          <p:nvPr/>
        </p:nvCxnSpPr>
        <p:spPr>
          <a:xfrm flipH="1">
            <a:off x="7986700" y="1643027"/>
            <a:ext cx="349580" cy="8370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513C3C-B154-64BD-E1C0-81BC751F1D3F}"/>
              </a:ext>
            </a:extLst>
          </p:cNvPr>
          <p:cNvCxnSpPr>
            <a:cxnSpLocks/>
          </p:cNvCxnSpPr>
          <p:nvPr/>
        </p:nvCxnSpPr>
        <p:spPr>
          <a:xfrm>
            <a:off x="10128448" y="1530020"/>
            <a:ext cx="311917" cy="8438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602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AA4314-1B1E-6BCA-6D56-45156C2E74B1}"/>
              </a:ext>
            </a:extLst>
          </p:cNvPr>
          <p:cNvSpPr txBox="1">
            <a:spLocks/>
          </p:cNvSpPr>
          <p:nvPr/>
        </p:nvSpPr>
        <p:spPr>
          <a:xfrm>
            <a:off x="180714" y="109232"/>
            <a:ext cx="9905998" cy="863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Changing the background…</a:t>
            </a:r>
          </a:p>
        </p:txBody>
      </p:sp>
      <p:sp>
        <p:nvSpPr>
          <p:cNvPr id="6" name="Content Placeholder 2">
            <a:extLst>
              <a:ext uri="{FF2B5EF4-FFF2-40B4-BE49-F238E27FC236}">
                <a16:creationId xmlns:a16="http://schemas.microsoft.com/office/drawing/2014/main" id="{266252BA-B1DB-1354-830C-5E1FEEE64868}"/>
              </a:ext>
            </a:extLst>
          </p:cNvPr>
          <p:cNvSpPr>
            <a:spLocks noGrp="1"/>
          </p:cNvSpPr>
          <p:nvPr>
            <p:ph idx="1"/>
          </p:nvPr>
        </p:nvSpPr>
        <p:spPr>
          <a:xfrm>
            <a:off x="658376" y="1120348"/>
            <a:ext cx="11101502" cy="3541714"/>
          </a:xfrm>
        </p:spPr>
        <p:txBody>
          <a:bodyPr>
            <a:normAutofit/>
          </a:bodyPr>
          <a:lstStyle/>
          <a:p>
            <a:r>
              <a:rPr lang="en-GB" dirty="0">
                <a:solidFill>
                  <a:schemeClr val="tx1"/>
                </a:solidFill>
              </a:rPr>
              <a:t>This works very similarly to changing sprites. The default is white. </a:t>
            </a:r>
          </a:p>
          <a:p>
            <a:r>
              <a:rPr lang="en-GB" dirty="0">
                <a:solidFill>
                  <a:schemeClr val="tx1"/>
                </a:solidFill>
              </a:rPr>
              <a:t>Click on the Backdrop button and use the magnifying glass to search for a backdrop…</a:t>
            </a:r>
          </a:p>
          <a:p>
            <a:endParaRPr lang="en-GB" dirty="0"/>
          </a:p>
        </p:txBody>
      </p:sp>
      <p:pic>
        <p:nvPicPr>
          <p:cNvPr id="8" name="Picture 7">
            <a:extLst>
              <a:ext uri="{FF2B5EF4-FFF2-40B4-BE49-F238E27FC236}">
                <a16:creationId xmlns:a16="http://schemas.microsoft.com/office/drawing/2014/main" id="{BA2D45C0-C60D-E350-4539-478FAEEA33CB}"/>
              </a:ext>
            </a:extLst>
          </p:cNvPr>
          <p:cNvPicPr>
            <a:picLocks noChangeAspect="1"/>
          </p:cNvPicPr>
          <p:nvPr/>
        </p:nvPicPr>
        <p:blipFill rotWithShape="1">
          <a:blip r:embed="rId3"/>
          <a:srcRect t="17451" r="7476" b="12200"/>
          <a:stretch/>
        </p:blipFill>
        <p:spPr>
          <a:xfrm>
            <a:off x="6079880" y="2406387"/>
            <a:ext cx="6019572" cy="2574482"/>
          </a:xfrm>
          <a:prstGeom prst="rect">
            <a:avLst/>
          </a:prstGeom>
        </p:spPr>
      </p:pic>
      <p:cxnSp>
        <p:nvCxnSpPr>
          <p:cNvPr id="10" name="Straight Arrow Connector 9">
            <a:extLst>
              <a:ext uri="{FF2B5EF4-FFF2-40B4-BE49-F238E27FC236}">
                <a16:creationId xmlns:a16="http://schemas.microsoft.com/office/drawing/2014/main" id="{6A36D8E2-40FF-352E-F03B-B8381BF21BCB}"/>
              </a:ext>
            </a:extLst>
          </p:cNvPr>
          <p:cNvCxnSpPr/>
          <p:nvPr/>
        </p:nvCxnSpPr>
        <p:spPr>
          <a:xfrm flipH="1" flipV="1">
            <a:off x="4876865" y="4520091"/>
            <a:ext cx="1104800" cy="9361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45C81A-9483-5D08-472C-93491D0D8FFA}"/>
              </a:ext>
            </a:extLst>
          </p:cNvPr>
          <p:cNvCxnSpPr>
            <a:cxnSpLocks/>
          </p:cNvCxnSpPr>
          <p:nvPr/>
        </p:nvCxnSpPr>
        <p:spPr>
          <a:xfrm flipV="1">
            <a:off x="6995160" y="4298358"/>
            <a:ext cx="2865974" cy="115783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38A2ED5-F05B-1C81-A650-43C194F48190}"/>
              </a:ext>
            </a:extLst>
          </p:cNvPr>
          <p:cNvGrpSpPr/>
          <p:nvPr/>
        </p:nvGrpSpPr>
        <p:grpSpPr>
          <a:xfrm>
            <a:off x="436697" y="2793913"/>
            <a:ext cx="4084474" cy="2016224"/>
            <a:chOff x="1097232" y="2883678"/>
            <a:chExt cx="4084474" cy="2016224"/>
          </a:xfrm>
        </p:grpSpPr>
        <p:pic>
          <p:nvPicPr>
            <p:cNvPr id="7" name="Picture 6">
              <a:extLst>
                <a:ext uri="{FF2B5EF4-FFF2-40B4-BE49-F238E27FC236}">
                  <a16:creationId xmlns:a16="http://schemas.microsoft.com/office/drawing/2014/main" id="{AB1ABFAC-7FBD-100E-8027-C54E767CA996}"/>
                </a:ext>
              </a:extLst>
            </p:cNvPr>
            <p:cNvPicPr>
              <a:picLocks noChangeAspect="1"/>
            </p:cNvPicPr>
            <p:nvPr/>
          </p:nvPicPr>
          <p:blipFill rotWithShape="1">
            <a:blip r:embed="rId4"/>
            <a:srcRect l="67128" t="65750" b="4851"/>
            <a:stretch/>
          </p:blipFill>
          <p:spPr>
            <a:xfrm>
              <a:off x="1097232" y="2883678"/>
              <a:ext cx="4007768" cy="2016224"/>
            </a:xfrm>
            <a:prstGeom prst="rect">
              <a:avLst/>
            </a:prstGeom>
          </p:spPr>
        </p:pic>
        <p:sp>
          <p:nvSpPr>
            <p:cNvPr id="12" name="Flowchart: Connector 11">
              <a:extLst>
                <a:ext uri="{FF2B5EF4-FFF2-40B4-BE49-F238E27FC236}">
                  <a16:creationId xmlns:a16="http://schemas.microsoft.com/office/drawing/2014/main" id="{C6A948FC-33C5-8658-0222-E5718ED72895}"/>
                </a:ext>
              </a:extLst>
            </p:cNvPr>
            <p:cNvSpPr/>
            <p:nvPr/>
          </p:nvSpPr>
          <p:spPr>
            <a:xfrm>
              <a:off x="4321624" y="3964996"/>
              <a:ext cx="860082" cy="814039"/>
            </a:xfrm>
            <a:prstGeom prst="flowChartConnector">
              <a:avLst/>
            </a:prstGeom>
            <a:noFill/>
            <a:ln w="920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sp>
        <p:nvSpPr>
          <p:cNvPr id="14" name="Arrow: Right 13">
            <a:extLst>
              <a:ext uri="{FF2B5EF4-FFF2-40B4-BE49-F238E27FC236}">
                <a16:creationId xmlns:a16="http://schemas.microsoft.com/office/drawing/2014/main" id="{F88139FA-53AF-EF4D-EA6C-2FB3C547256C}"/>
              </a:ext>
            </a:extLst>
          </p:cNvPr>
          <p:cNvSpPr/>
          <p:nvPr/>
        </p:nvSpPr>
        <p:spPr>
          <a:xfrm>
            <a:off x="4638346" y="4037175"/>
            <a:ext cx="1324359" cy="522366"/>
          </a:xfrm>
          <a:prstGeom prst="rightArrow">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540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8F7A95-BAF3-7958-F903-5E9124661119}"/>
              </a:ext>
            </a:extLst>
          </p:cNvPr>
          <p:cNvSpPr txBox="1">
            <a:spLocks/>
          </p:cNvSpPr>
          <p:nvPr/>
        </p:nvSpPr>
        <p:spPr>
          <a:xfrm>
            <a:off x="2874408" y="24247"/>
            <a:ext cx="6440005" cy="65469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t>Make a Game with Scratch</a:t>
            </a:r>
          </a:p>
        </p:txBody>
      </p:sp>
      <p:pic>
        <p:nvPicPr>
          <p:cNvPr id="4" name="Online Media 3" title="Introduction to Scratch 3.0 (Game Tutorial)">
            <a:hlinkClick r:id="" action="ppaction://media"/>
            <a:extLst>
              <a:ext uri="{FF2B5EF4-FFF2-40B4-BE49-F238E27FC236}">
                <a16:creationId xmlns:a16="http://schemas.microsoft.com/office/drawing/2014/main" id="{ED4DD4C2-D076-A278-E8EA-FCB3D0338BE9}"/>
              </a:ext>
            </a:extLst>
          </p:cNvPr>
          <p:cNvPicPr>
            <a:picLocks noGrp="1" noRot="1" noChangeAspect="1"/>
          </p:cNvPicPr>
          <p:nvPr>
            <p:ph idx="1"/>
            <a:videoFile r:link="rId1"/>
          </p:nvPr>
        </p:nvPicPr>
        <p:blipFill>
          <a:blip r:embed="rId4"/>
          <a:stretch>
            <a:fillRect/>
          </a:stretch>
        </p:blipFill>
        <p:spPr>
          <a:xfrm>
            <a:off x="1227535" y="680346"/>
            <a:ext cx="9736930" cy="5497308"/>
          </a:xfrm>
          <a:prstGeom prst="rect">
            <a:avLst/>
          </a:prstGeom>
        </p:spPr>
      </p:pic>
      <p:pic>
        <p:nvPicPr>
          <p:cNvPr id="2" name="Picture 1">
            <a:hlinkClick r:id="rId5"/>
            <a:extLst>
              <a:ext uri="{FF2B5EF4-FFF2-40B4-BE49-F238E27FC236}">
                <a16:creationId xmlns:a16="http://schemas.microsoft.com/office/drawing/2014/main" id="{D87F5FFE-80BC-4CF1-FD66-E3E2874B793E}"/>
              </a:ext>
            </a:extLst>
          </p:cNvPr>
          <p:cNvPicPr>
            <a:picLocks noChangeAspect="1"/>
          </p:cNvPicPr>
          <p:nvPr/>
        </p:nvPicPr>
        <p:blipFill>
          <a:blip r:embed="rId6"/>
          <a:stretch>
            <a:fillRect/>
          </a:stretch>
        </p:blipFill>
        <p:spPr>
          <a:xfrm>
            <a:off x="150894" y="678944"/>
            <a:ext cx="1012024" cy="810838"/>
          </a:xfrm>
          <a:prstGeom prst="rect">
            <a:avLst/>
          </a:prstGeom>
        </p:spPr>
      </p:pic>
    </p:spTree>
    <p:extLst>
      <p:ext uri="{BB962C8B-B14F-4D97-AF65-F5344CB8AC3E}">
        <p14:creationId xmlns:p14="http://schemas.microsoft.com/office/powerpoint/2010/main" val="138094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126476" y="74309"/>
            <a:ext cx="10515600" cy="805368"/>
          </a:xfrm>
        </p:spPr>
        <p:txBody>
          <a:bodyPr>
            <a:normAutofit/>
          </a:bodyPr>
          <a:lstStyle/>
          <a:p>
            <a:pPr lvl="0"/>
            <a:r>
              <a:rPr lang="en-GB" dirty="0">
                <a:solidFill>
                  <a:schemeClr val="accent1">
                    <a:lumMod val="75000"/>
                  </a:schemeClr>
                </a:solidFill>
                <a:latin typeface="+mn-lt"/>
                <a:cs typeface="Calibri" pitchFamily="34"/>
              </a:rPr>
              <a:t>Designing your Game</a:t>
            </a:r>
            <a:endParaRPr lang="en-GB" dirty="0">
              <a:solidFill>
                <a:schemeClr val="accent1">
                  <a:lumMod val="75000"/>
                </a:schemeClr>
              </a:solidFill>
              <a:latin typeface="+mn-lt"/>
            </a:endParaRPr>
          </a:p>
        </p:txBody>
      </p:sp>
      <p:sp>
        <p:nvSpPr>
          <p:cNvPr id="3" name="Content Placeholder 5">
            <a:extLst>
              <a:ext uri="{FF2B5EF4-FFF2-40B4-BE49-F238E27FC236}">
                <a16:creationId xmlns:a16="http://schemas.microsoft.com/office/drawing/2014/main" id="{CDF62986-5BAD-302A-CC6C-E94756B40831}"/>
              </a:ext>
            </a:extLst>
          </p:cNvPr>
          <p:cNvSpPr txBox="1">
            <a:spLocks/>
          </p:cNvSpPr>
          <p:nvPr/>
        </p:nvSpPr>
        <p:spPr>
          <a:xfrm>
            <a:off x="7752184" y="2761674"/>
            <a:ext cx="4262437" cy="2016125"/>
          </a:xfrm>
          <a:prstGeom prst="rect">
            <a:avLst/>
          </a:prstGeom>
          <a:solidFill>
            <a:schemeClr val="accent1">
              <a:lumMod val="40000"/>
              <a:lumOff val="60000"/>
            </a:schemeClr>
          </a:solidFill>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When the game is complete, go to the username in the top right-hand corner of the screen and select My Stuff.</a:t>
            </a:r>
          </a:p>
          <a:p>
            <a:r>
              <a:rPr lang="en-GB" dirty="0">
                <a:solidFill>
                  <a:schemeClr val="tx1"/>
                </a:solidFill>
              </a:rPr>
              <a:t>Find the game that you have created and add instructions.</a:t>
            </a:r>
          </a:p>
          <a:p>
            <a:endParaRPr lang="en-GB" dirty="0"/>
          </a:p>
        </p:txBody>
      </p:sp>
      <p:cxnSp>
        <p:nvCxnSpPr>
          <p:cNvPr id="4" name="Straight Arrow Connector 3">
            <a:extLst>
              <a:ext uri="{FF2B5EF4-FFF2-40B4-BE49-F238E27FC236}">
                <a16:creationId xmlns:a16="http://schemas.microsoft.com/office/drawing/2014/main" id="{E4C21894-FAC7-FA2F-8337-358424022412}"/>
              </a:ext>
            </a:extLst>
          </p:cNvPr>
          <p:cNvCxnSpPr>
            <a:cxnSpLocks/>
          </p:cNvCxnSpPr>
          <p:nvPr/>
        </p:nvCxnSpPr>
        <p:spPr>
          <a:xfrm flipH="1" flipV="1">
            <a:off x="7752184" y="1465530"/>
            <a:ext cx="1296145" cy="12961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5777F207-71E4-BF8E-60B2-1BF57BE508B4}"/>
              </a:ext>
            </a:extLst>
          </p:cNvPr>
          <p:cNvPicPr>
            <a:picLocks noChangeAspect="1"/>
          </p:cNvPicPr>
          <p:nvPr/>
        </p:nvPicPr>
        <p:blipFill rotWithShape="1">
          <a:blip r:embed="rId3"/>
          <a:srcRect l="15802" t="12621" r="19249" b="10922"/>
          <a:stretch/>
        </p:blipFill>
        <p:spPr>
          <a:xfrm>
            <a:off x="479376" y="1052736"/>
            <a:ext cx="7177289" cy="4752528"/>
          </a:xfrm>
          <a:prstGeom prst="rect">
            <a:avLst/>
          </a:prstGeom>
        </p:spPr>
      </p:pic>
    </p:spTree>
    <p:extLst>
      <p:ext uri="{BB962C8B-B14F-4D97-AF65-F5344CB8AC3E}">
        <p14:creationId xmlns:p14="http://schemas.microsoft.com/office/powerpoint/2010/main" val="160793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43FB-F67B-450B-A070-0B870507156D}"/>
              </a:ext>
            </a:extLst>
          </p:cNvPr>
          <p:cNvSpPr txBox="1">
            <a:spLocks noGrp="1"/>
          </p:cNvSpPr>
          <p:nvPr>
            <p:ph type="ctrTitle"/>
          </p:nvPr>
        </p:nvSpPr>
        <p:spPr>
          <a:xfrm>
            <a:off x="537920" y="118816"/>
            <a:ext cx="10914982" cy="777766"/>
          </a:xfrm>
        </p:spPr>
        <p:txBody>
          <a:bodyPr>
            <a:noAutofit/>
          </a:bodyPr>
          <a:lstStyle/>
          <a:p>
            <a:pPr lvl="0"/>
            <a:r>
              <a:rPr lang="en-GB" sz="4000" dirty="0"/>
              <a:t>Starter – Your games</a:t>
            </a:r>
          </a:p>
        </p:txBody>
      </p:sp>
      <p:sp>
        <p:nvSpPr>
          <p:cNvPr id="4" name="TextBox 5">
            <a:extLst>
              <a:ext uri="{FF2B5EF4-FFF2-40B4-BE49-F238E27FC236}">
                <a16:creationId xmlns:a16="http://schemas.microsoft.com/office/drawing/2014/main" id="{BCCB4FF7-4A14-444F-92B2-7A38A7E4EC29}"/>
              </a:ext>
            </a:extLst>
          </p:cNvPr>
          <p:cNvSpPr txBox="1"/>
          <p:nvPr/>
        </p:nvSpPr>
        <p:spPr>
          <a:xfrm>
            <a:off x="3062265" y="2474031"/>
            <a:ext cx="6183451" cy="584775"/>
          </a:xfrm>
          <a:prstGeom prst="rect">
            <a:avLst/>
          </a:prstGeom>
          <a:noFill/>
          <a:ln cap="flat">
            <a:solidFill>
              <a:srgbClr val="7030A0"/>
            </a:solid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1" u="none" strike="noStrike" kern="1200" cap="none" spc="0" baseline="0" dirty="0">
                <a:solidFill>
                  <a:srgbClr val="FF0000"/>
                </a:solidFill>
                <a:uFillTx/>
                <a:latin typeface="Calibri Light"/>
              </a:rPr>
              <a:t>What computer games do you play?</a:t>
            </a:r>
          </a:p>
        </p:txBody>
      </p:sp>
      <p:pic>
        <p:nvPicPr>
          <p:cNvPr id="5" name="Picture 4" descr="Animated Light Bulb Clipart Free Download">
            <a:extLst>
              <a:ext uri="{FF2B5EF4-FFF2-40B4-BE49-F238E27FC236}">
                <a16:creationId xmlns:a16="http://schemas.microsoft.com/office/drawing/2014/main" id="{344023E8-C484-428E-9598-12F9BEF045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1253" y="2175607"/>
            <a:ext cx="1294584" cy="1254955"/>
          </a:xfrm>
          <a:prstGeom prst="rect">
            <a:avLst/>
          </a:prstGeom>
          <a:noFill/>
          <a:ln>
            <a:noFill/>
          </a:ln>
        </p:spPr>
      </p:pic>
      <p:pic>
        <p:nvPicPr>
          <p:cNvPr id="3" name="Picture 2" descr="Animated Light Bulb Clipart Free Download">
            <a:extLst>
              <a:ext uri="{FF2B5EF4-FFF2-40B4-BE49-F238E27FC236}">
                <a16:creationId xmlns:a16="http://schemas.microsoft.com/office/drawing/2014/main" id="{2F2AD8F9-1EBE-6204-2AFB-42B5881D2E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144" y="2175607"/>
            <a:ext cx="1294584" cy="1254955"/>
          </a:xfrm>
          <a:prstGeom prst="rect">
            <a:avLst/>
          </a:prstGeom>
          <a:noFill/>
          <a:ln>
            <a:noFill/>
          </a:ln>
        </p:spPr>
      </p:pic>
      <p:pic>
        <p:nvPicPr>
          <p:cNvPr id="6" name="Picture 5">
            <a:extLst>
              <a:ext uri="{FF2B5EF4-FFF2-40B4-BE49-F238E27FC236}">
                <a16:creationId xmlns:a16="http://schemas.microsoft.com/office/drawing/2014/main" id="{E354D9D7-1E45-A1F6-8100-D65EF8BD6AC8}"/>
              </a:ext>
            </a:extLst>
          </p:cNvPr>
          <p:cNvPicPr>
            <a:picLocks noChangeAspect="1"/>
          </p:cNvPicPr>
          <p:nvPr/>
        </p:nvPicPr>
        <p:blipFill rotWithShape="1">
          <a:blip r:embed="rId4"/>
          <a:srcRect l="22405" r="12621"/>
          <a:stretch/>
        </p:blipFill>
        <p:spPr>
          <a:xfrm>
            <a:off x="9097701" y="4682393"/>
            <a:ext cx="2701350" cy="1496750"/>
          </a:xfrm>
          <a:prstGeom prst="rect">
            <a:avLst/>
          </a:prstGeom>
        </p:spPr>
      </p:pic>
      <p:pic>
        <p:nvPicPr>
          <p:cNvPr id="7" name="Picture 6">
            <a:extLst>
              <a:ext uri="{FF2B5EF4-FFF2-40B4-BE49-F238E27FC236}">
                <a16:creationId xmlns:a16="http://schemas.microsoft.com/office/drawing/2014/main" id="{9C515372-4F69-5E11-B389-47D4AD00E76A}"/>
              </a:ext>
            </a:extLst>
          </p:cNvPr>
          <p:cNvPicPr>
            <a:picLocks noChangeAspect="1"/>
          </p:cNvPicPr>
          <p:nvPr/>
        </p:nvPicPr>
        <p:blipFill rotWithShape="1">
          <a:blip r:embed="rId5"/>
          <a:srcRect b="10489"/>
          <a:stretch/>
        </p:blipFill>
        <p:spPr>
          <a:xfrm>
            <a:off x="3587790" y="4715852"/>
            <a:ext cx="2508210" cy="1496750"/>
          </a:xfrm>
          <a:prstGeom prst="rect">
            <a:avLst/>
          </a:prstGeom>
        </p:spPr>
      </p:pic>
      <p:pic>
        <p:nvPicPr>
          <p:cNvPr id="8" name="Picture 7">
            <a:extLst>
              <a:ext uri="{FF2B5EF4-FFF2-40B4-BE49-F238E27FC236}">
                <a16:creationId xmlns:a16="http://schemas.microsoft.com/office/drawing/2014/main" id="{B32552DE-1E59-2743-DCE7-602F2FF53262}"/>
              </a:ext>
            </a:extLst>
          </p:cNvPr>
          <p:cNvPicPr>
            <a:picLocks noChangeAspect="1"/>
          </p:cNvPicPr>
          <p:nvPr/>
        </p:nvPicPr>
        <p:blipFill rotWithShape="1">
          <a:blip r:embed="rId6"/>
          <a:srcRect r="-1073" b="11914"/>
          <a:stretch/>
        </p:blipFill>
        <p:spPr>
          <a:xfrm>
            <a:off x="6749782" y="4636256"/>
            <a:ext cx="1823315" cy="1589023"/>
          </a:xfrm>
          <a:prstGeom prst="rect">
            <a:avLst/>
          </a:prstGeom>
        </p:spPr>
      </p:pic>
      <p:pic>
        <p:nvPicPr>
          <p:cNvPr id="9" name="Picture 8">
            <a:extLst>
              <a:ext uri="{FF2B5EF4-FFF2-40B4-BE49-F238E27FC236}">
                <a16:creationId xmlns:a16="http://schemas.microsoft.com/office/drawing/2014/main" id="{4A333FF3-0688-24FB-86BD-F4D947DE7DC6}"/>
              </a:ext>
            </a:extLst>
          </p:cNvPr>
          <p:cNvPicPr>
            <a:picLocks noChangeAspect="1"/>
          </p:cNvPicPr>
          <p:nvPr/>
        </p:nvPicPr>
        <p:blipFill>
          <a:blip r:embed="rId7"/>
          <a:stretch>
            <a:fillRect/>
          </a:stretch>
        </p:blipFill>
        <p:spPr>
          <a:xfrm>
            <a:off x="537920" y="4682393"/>
            <a:ext cx="2233813" cy="156366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03494" y="0"/>
            <a:ext cx="10515600" cy="1325563"/>
          </a:xfrm>
        </p:spPr>
        <p:txBody>
          <a:bodyPr anchor="ctr">
            <a:normAutofit/>
          </a:bodyPr>
          <a:lstStyle/>
          <a:p>
            <a:r>
              <a:rPr lang="en-GB" dirty="0"/>
              <a:t>Did we achieve?</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03494" y="878441"/>
            <a:ext cx="7928982" cy="5315325"/>
          </a:xfrm>
        </p:spPr>
        <p:txBody>
          <a:bodyPr>
            <a:normAutofit lnSpcReduction="10000"/>
          </a:bodyPr>
          <a:lstStyle/>
          <a:p>
            <a:r>
              <a:rPr lang="en-GB" sz="2400" b="1" dirty="0">
                <a:solidFill>
                  <a:srgbClr val="FE007F"/>
                </a:solidFill>
              </a:rPr>
              <a:t>Intent</a:t>
            </a:r>
          </a:p>
          <a:p>
            <a:r>
              <a:rPr lang="en-GB" sz="2400" dirty="0">
                <a:solidFill>
                  <a:srgbClr val="000000"/>
                </a:solidFill>
              </a:rPr>
              <a:t>The purpose of this session is to introduce you to Scratch. You will analyse different games and gather ideas and images to use in your own game.</a:t>
            </a:r>
          </a:p>
          <a:p>
            <a:r>
              <a:rPr lang="en-GB" sz="2400" b="1" dirty="0">
                <a:solidFill>
                  <a:srgbClr val="FE007F"/>
                </a:solidFill>
              </a:rPr>
              <a:t>Implementation</a:t>
            </a:r>
          </a:p>
          <a:p>
            <a:pPr marL="342900" indent="-342900">
              <a:buFontTx/>
              <a:buChar char="-"/>
            </a:pPr>
            <a:r>
              <a:rPr lang="en-GB" sz="2400" dirty="0">
                <a:solidFill>
                  <a:schemeClr val="tx1"/>
                </a:solidFill>
              </a:rPr>
              <a:t>Research information sources</a:t>
            </a:r>
          </a:p>
          <a:p>
            <a:pPr marL="342900" indent="-342900">
              <a:buFontTx/>
              <a:buChar char="-"/>
            </a:pPr>
            <a:r>
              <a:rPr lang="en-GB" sz="2400" dirty="0">
                <a:solidFill>
                  <a:schemeClr val="tx1"/>
                </a:solidFill>
              </a:rPr>
              <a:t>Understand how computers programmes are created. </a:t>
            </a:r>
          </a:p>
          <a:p>
            <a:pPr marL="342900" indent="-342900">
              <a:buFontTx/>
              <a:buChar char="-"/>
            </a:pPr>
            <a:r>
              <a:rPr lang="en-GB" sz="2400" dirty="0">
                <a:solidFill>
                  <a:schemeClr val="tx1"/>
                </a:solidFill>
              </a:rPr>
              <a:t>Create a games design proposal</a:t>
            </a:r>
          </a:p>
          <a:p>
            <a:pPr marL="342900" indent="-342900">
              <a:buFontTx/>
              <a:buChar char="-"/>
            </a:pPr>
            <a:r>
              <a:rPr lang="en-GB" sz="2400" dirty="0">
                <a:solidFill>
                  <a:schemeClr val="tx1"/>
                </a:solidFill>
              </a:rPr>
              <a:t>Create an asset list of concept imagery</a:t>
            </a:r>
          </a:p>
          <a:p>
            <a:r>
              <a:rPr lang="en-GB" sz="2400" b="1" dirty="0">
                <a:solidFill>
                  <a:srgbClr val="FE007F"/>
                </a:solidFill>
              </a:rPr>
              <a:t>Impact</a:t>
            </a:r>
          </a:p>
          <a:p>
            <a:r>
              <a:rPr lang="en-GB" sz="2400" dirty="0">
                <a:solidFill>
                  <a:schemeClr val="tx1"/>
                </a:solidFill>
              </a:rPr>
              <a:t>Upon completion of this session, you will have researched game ideas and created a design proposal with concept imagery to use in your own game.  You will have a basic understanding of Scratch and how to create your own game.</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rcRect l="17902" r="17902"/>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867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08344"/>
            <a:ext cx="11381014" cy="1238961"/>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001 Games Design and Development &amp; Introduction to Programming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accent6"/>
                </a:solidFill>
                <a:effectLst/>
                <a:uLnTx/>
                <a:uFillTx/>
                <a:latin typeface="Calibri" panose="020F0502020204030204" pitchFamily="34" charset="0"/>
                <a:ea typeface="+mj-ea"/>
                <a:cs typeface="Calibri" panose="020F0502020204030204" pitchFamily="34" charset="0"/>
              </a:rPr>
              <a:t>Assessment 3</a:t>
            </a: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686938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FE6C-5E1B-4906-BE33-E6665F14AA51}"/>
              </a:ext>
            </a:extLst>
          </p:cNvPr>
          <p:cNvSpPr txBox="1">
            <a:spLocks noGrp="1"/>
          </p:cNvSpPr>
          <p:nvPr>
            <p:ph type="ctrTitle"/>
          </p:nvPr>
        </p:nvSpPr>
        <p:spPr>
          <a:xfrm>
            <a:off x="310244" y="5412827"/>
            <a:ext cx="11534915" cy="982185"/>
          </a:xfrm>
        </p:spPr>
        <p:txBody>
          <a:bodyPr>
            <a:normAutofit/>
          </a:bodyPr>
          <a:lstStyle/>
          <a:p>
            <a:pPr lvl="0"/>
            <a:r>
              <a:rPr lang="en-GB" sz="3200" dirty="0"/>
              <a:t>Unit 001 Assessment 4</a:t>
            </a:r>
            <a:br>
              <a:rPr lang="en-GB" sz="3200" dirty="0"/>
            </a:br>
            <a:r>
              <a:rPr lang="en-GB" sz="3200" dirty="0"/>
              <a:t>Games Design and Development &amp; Introduction to Programming  </a:t>
            </a:r>
            <a:endParaRPr lang="en-GB" sz="3200" b="0" dirty="0"/>
          </a:p>
        </p:txBody>
      </p:sp>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20717"/>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5" name="Picture 4">
            <a:extLst>
              <a:ext uri="{FF2B5EF4-FFF2-40B4-BE49-F238E27FC236}">
                <a16:creationId xmlns:a16="http://schemas.microsoft.com/office/drawing/2014/main" id="{63272976-BAB6-42D4-1CE1-DF500C328B02}"/>
              </a:ext>
            </a:extLst>
          </p:cNvPr>
          <p:cNvPicPr>
            <a:picLocks noChangeAspect="1"/>
          </p:cNvPicPr>
          <p:nvPr/>
        </p:nvPicPr>
        <p:blipFill>
          <a:blip r:embed="rId3"/>
          <a:stretch>
            <a:fillRect/>
          </a:stretch>
        </p:blipFill>
        <p:spPr>
          <a:xfrm>
            <a:off x="2915448" y="1183287"/>
            <a:ext cx="6361104" cy="4156595"/>
          </a:xfrm>
          <a:prstGeom prst="rect">
            <a:avLst/>
          </a:prstGeom>
        </p:spPr>
      </p:pic>
    </p:spTree>
    <p:extLst>
      <p:ext uri="{BB962C8B-B14F-4D97-AF65-F5344CB8AC3E}">
        <p14:creationId xmlns:p14="http://schemas.microsoft.com/office/powerpoint/2010/main" val="2040787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03494" y="160997"/>
            <a:ext cx="10515600" cy="878441"/>
          </a:xfrm>
        </p:spPr>
        <p:txBody>
          <a:bodyPr anchor="ctr">
            <a:normAutofit/>
          </a:bodyPr>
          <a:lstStyle/>
          <a:p>
            <a:r>
              <a:rPr lang="en-GB" dirty="0"/>
              <a:t>This Session</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1102055"/>
            <a:ext cx="7928982" cy="5315325"/>
          </a:xfrm>
        </p:spPr>
        <p:txBody>
          <a:bodyPr>
            <a:normAutofit/>
          </a:bodyPr>
          <a:lstStyle/>
          <a:p>
            <a:r>
              <a:rPr lang="en-GB" sz="2400" b="1" dirty="0">
                <a:solidFill>
                  <a:srgbClr val="FE007F"/>
                </a:solidFill>
              </a:rPr>
              <a:t>Intent</a:t>
            </a:r>
          </a:p>
          <a:p>
            <a:r>
              <a:rPr lang="en-GB" sz="2400" dirty="0">
                <a:solidFill>
                  <a:srgbClr val="000000"/>
                </a:solidFill>
              </a:rPr>
              <a:t>The purpose of this session is to develop a simple algorithm, create a prototype game and evidence the steps taken.</a:t>
            </a:r>
          </a:p>
          <a:p>
            <a:r>
              <a:rPr lang="en-GB" sz="2400" b="1" dirty="0">
                <a:solidFill>
                  <a:srgbClr val="FE007F"/>
                </a:solidFill>
              </a:rPr>
              <a:t>Implementation</a:t>
            </a:r>
          </a:p>
          <a:p>
            <a:pPr marL="342900" indent="-342900">
              <a:buFontTx/>
              <a:buChar char="-"/>
            </a:pPr>
            <a:r>
              <a:rPr lang="en-GB" sz="2400" dirty="0">
                <a:solidFill>
                  <a:schemeClr val="tx1"/>
                </a:solidFill>
              </a:rPr>
              <a:t>Develop a simple algorithm of your game using pseudocode</a:t>
            </a:r>
          </a:p>
          <a:p>
            <a:pPr marL="342900" indent="-342900">
              <a:buFontTx/>
              <a:buChar char="-"/>
            </a:pPr>
            <a:r>
              <a:rPr lang="en-GB" sz="2400" dirty="0">
                <a:solidFill>
                  <a:schemeClr val="tx1"/>
                </a:solidFill>
              </a:rPr>
              <a:t>Utilise your ideas and design proposal in your game</a:t>
            </a:r>
          </a:p>
          <a:p>
            <a:pPr marL="342900" indent="-342900">
              <a:buFontTx/>
              <a:buChar char="-"/>
            </a:pPr>
            <a:r>
              <a:rPr lang="en-GB" sz="2400" dirty="0">
                <a:solidFill>
                  <a:schemeClr val="tx1"/>
                </a:solidFill>
              </a:rPr>
              <a:t>Create a game prototype using Scratch</a:t>
            </a:r>
          </a:p>
          <a:p>
            <a:pPr marL="342900" indent="-342900">
              <a:buFontTx/>
              <a:buChar char="-"/>
            </a:pPr>
            <a:r>
              <a:rPr lang="en-GB" sz="2400" dirty="0">
                <a:solidFill>
                  <a:schemeClr val="tx1"/>
                </a:solidFill>
              </a:rPr>
              <a:t>Illustrate the code using comments</a:t>
            </a:r>
          </a:p>
          <a:p>
            <a:r>
              <a:rPr lang="en-GB" sz="2400" b="1" dirty="0">
                <a:solidFill>
                  <a:srgbClr val="FE007F"/>
                </a:solidFill>
              </a:rPr>
              <a:t>Impact</a:t>
            </a:r>
          </a:p>
          <a:p>
            <a:r>
              <a:rPr lang="en-GB" sz="2400" dirty="0">
                <a:solidFill>
                  <a:schemeClr val="tx1"/>
                </a:solidFill>
              </a:rPr>
              <a:t>Upon completion of this session, you will have used your ideas from the previous session to create your own game using Scratch.  You will evidence your process with screenshots.</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rcRect l="17902" r="17902"/>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9768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2C13D7-B337-B438-4E74-02CC8D25D184}"/>
              </a:ext>
            </a:extLst>
          </p:cNvPr>
          <p:cNvSpPr txBox="1">
            <a:spLocks/>
          </p:cNvSpPr>
          <p:nvPr/>
        </p:nvSpPr>
        <p:spPr>
          <a:xfrm>
            <a:off x="231488" y="130684"/>
            <a:ext cx="9905998" cy="818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solidFill>
                  <a:srgbClr val="0070C0"/>
                </a:solidFill>
              </a:rPr>
              <a:t>Technical Documentation of your game…</a:t>
            </a:r>
          </a:p>
        </p:txBody>
      </p:sp>
      <p:sp>
        <p:nvSpPr>
          <p:cNvPr id="9" name="TextBox 8">
            <a:extLst>
              <a:ext uri="{FF2B5EF4-FFF2-40B4-BE49-F238E27FC236}">
                <a16:creationId xmlns:a16="http://schemas.microsoft.com/office/drawing/2014/main" id="{B09E6846-4A00-9538-398D-C16C279A0B0A}"/>
              </a:ext>
            </a:extLst>
          </p:cNvPr>
          <p:cNvSpPr txBox="1"/>
          <p:nvPr/>
        </p:nvSpPr>
        <p:spPr>
          <a:xfrm>
            <a:off x="931126" y="2692728"/>
            <a:ext cx="2343949" cy="461665"/>
          </a:xfrm>
          <a:prstGeom prst="rect">
            <a:avLst/>
          </a:prstGeom>
          <a:noFill/>
        </p:spPr>
        <p:txBody>
          <a:bodyPr wrap="square">
            <a:spAutoFit/>
          </a:bodyPr>
          <a:lstStyle/>
          <a:p>
            <a:r>
              <a:rPr lang="en-GB" sz="2400" b="1" dirty="0"/>
              <a:t>Experimentation</a:t>
            </a:r>
          </a:p>
        </p:txBody>
      </p:sp>
      <p:sp>
        <p:nvSpPr>
          <p:cNvPr id="11" name="TextBox 10">
            <a:extLst>
              <a:ext uri="{FF2B5EF4-FFF2-40B4-BE49-F238E27FC236}">
                <a16:creationId xmlns:a16="http://schemas.microsoft.com/office/drawing/2014/main" id="{DD4AD34C-E9DF-63B5-0514-B96898809663}"/>
              </a:ext>
            </a:extLst>
          </p:cNvPr>
          <p:cNvSpPr txBox="1"/>
          <p:nvPr/>
        </p:nvSpPr>
        <p:spPr>
          <a:xfrm>
            <a:off x="85693" y="3433193"/>
            <a:ext cx="1661043" cy="461665"/>
          </a:xfrm>
          <a:prstGeom prst="rect">
            <a:avLst/>
          </a:prstGeom>
          <a:noFill/>
        </p:spPr>
        <p:txBody>
          <a:bodyPr wrap="square">
            <a:spAutoFit/>
          </a:bodyPr>
          <a:lstStyle/>
          <a:p>
            <a:r>
              <a:rPr lang="en-GB" sz="2400" b="1" dirty="0"/>
              <a:t>Storyboard</a:t>
            </a:r>
          </a:p>
        </p:txBody>
      </p:sp>
      <p:sp>
        <p:nvSpPr>
          <p:cNvPr id="13" name="TextBox 12">
            <a:extLst>
              <a:ext uri="{FF2B5EF4-FFF2-40B4-BE49-F238E27FC236}">
                <a16:creationId xmlns:a16="http://schemas.microsoft.com/office/drawing/2014/main" id="{4BD62DEA-AB06-3345-CA3F-ED7A05ADDB11}"/>
              </a:ext>
            </a:extLst>
          </p:cNvPr>
          <p:cNvSpPr txBox="1"/>
          <p:nvPr/>
        </p:nvSpPr>
        <p:spPr>
          <a:xfrm>
            <a:off x="1082221" y="4255792"/>
            <a:ext cx="2210770" cy="461665"/>
          </a:xfrm>
          <a:prstGeom prst="rect">
            <a:avLst/>
          </a:prstGeom>
          <a:noFill/>
        </p:spPr>
        <p:txBody>
          <a:bodyPr wrap="square">
            <a:spAutoFit/>
          </a:bodyPr>
          <a:lstStyle/>
          <a:p>
            <a:r>
              <a:rPr lang="en-GB" sz="2400" b="1" dirty="0"/>
              <a:t>Technical notes  </a:t>
            </a:r>
          </a:p>
        </p:txBody>
      </p:sp>
      <p:sp>
        <p:nvSpPr>
          <p:cNvPr id="15" name="TextBox 14">
            <a:extLst>
              <a:ext uri="{FF2B5EF4-FFF2-40B4-BE49-F238E27FC236}">
                <a16:creationId xmlns:a16="http://schemas.microsoft.com/office/drawing/2014/main" id="{C62DD356-48ED-A46C-81E6-94E2F770403C}"/>
              </a:ext>
            </a:extLst>
          </p:cNvPr>
          <p:cNvSpPr txBox="1"/>
          <p:nvPr/>
        </p:nvSpPr>
        <p:spPr>
          <a:xfrm>
            <a:off x="15810" y="5346642"/>
            <a:ext cx="6123006" cy="461665"/>
          </a:xfrm>
          <a:prstGeom prst="rect">
            <a:avLst/>
          </a:prstGeom>
          <a:noFill/>
        </p:spPr>
        <p:txBody>
          <a:bodyPr wrap="square">
            <a:spAutoFit/>
          </a:bodyPr>
          <a:lstStyle/>
          <a:p>
            <a:r>
              <a:rPr lang="en-GB" sz="2400" b="1" dirty="0"/>
              <a:t>Use of sound </a:t>
            </a:r>
          </a:p>
        </p:txBody>
      </p:sp>
      <p:sp>
        <p:nvSpPr>
          <p:cNvPr id="17" name="TextBox 16">
            <a:extLst>
              <a:ext uri="{FF2B5EF4-FFF2-40B4-BE49-F238E27FC236}">
                <a16:creationId xmlns:a16="http://schemas.microsoft.com/office/drawing/2014/main" id="{B6DF4B73-463D-298B-AD5A-BFB0D34B8B11}"/>
              </a:ext>
            </a:extLst>
          </p:cNvPr>
          <p:cNvSpPr txBox="1"/>
          <p:nvPr/>
        </p:nvSpPr>
        <p:spPr>
          <a:xfrm>
            <a:off x="85693" y="1848838"/>
            <a:ext cx="1869387" cy="461665"/>
          </a:xfrm>
          <a:prstGeom prst="rect">
            <a:avLst/>
          </a:prstGeom>
          <a:noFill/>
        </p:spPr>
        <p:txBody>
          <a:bodyPr wrap="square">
            <a:spAutoFit/>
          </a:bodyPr>
          <a:lstStyle/>
          <a:p>
            <a:r>
              <a:rPr lang="en-GB" sz="2400" b="1" dirty="0"/>
              <a:t>Visualisation</a:t>
            </a:r>
          </a:p>
        </p:txBody>
      </p:sp>
      <p:sp>
        <p:nvSpPr>
          <p:cNvPr id="19" name="TextBox 18">
            <a:extLst>
              <a:ext uri="{FF2B5EF4-FFF2-40B4-BE49-F238E27FC236}">
                <a16:creationId xmlns:a16="http://schemas.microsoft.com/office/drawing/2014/main" id="{89529A1C-F5B2-9D94-60AE-1E32498D2D76}"/>
              </a:ext>
            </a:extLst>
          </p:cNvPr>
          <p:cNvSpPr txBox="1"/>
          <p:nvPr/>
        </p:nvSpPr>
        <p:spPr>
          <a:xfrm>
            <a:off x="9778084" y="2074511"/>
            <a:ext cx="2459619" cy="830997"/>
          </a:xfrm>
          <a:prstGeom prst="rect">
            <a:avLst/>
          </a:prstGeom>
          <a:noFill/>
        </p:spPr>
        <p:txBody>
          <a:bodyPr wrap="square">
            <a:spAutoFit/>
          </a:bodyPr>
          <a:lstStyle/>
          <a:p>
            <a:r>
              <a:rPr lang="en-GB" sz="2400" b="1" dirty="0"/>
              <a:t>Structure of programme code</a:t>
            </a:r>
          </a:p>
        </p:txBody>
      </p:sp>
      <p:sp>
        <p:nvSpPr>
          <p:cNvPr id="21" name="TextBox 20">
            <a:extLst>
              <a:ext uri="{FF2B5EF4-FFF2-40B4-BE49-F238E27FC236}">
                <a16:creationId xmlns:a16="http://schemas.microsoft.com/office/drawing/2014/main" id="{5863A5A3-1D56-5A0D-3DBC-11AD35DAB3B6}"/>
              </a:ext>
            </a:extLst>
          </p:cNvPr>
          <p:cNvSpPr txBox="1"/>
          <p:nvPr/>
        </p:nvSpPr>
        <p:spPr>
          <a:xfrm>
            <a:off x="9008952" y="3210749"/>
            <a:ext cx="2276361" cy="461665"/>
          </a:xfrm>
          <a:prstGeom prst="rect">
            <a:avLst/>
          </a:prstGeom>
          <a:noFill/>
        </p:spPr>
        <p:txBody>
          <a:bodyPr wrap="square">
            <a:spAutoFit/>
          </a:bodyPr>
          <a:lstStyle/>
          <a:p>
            <a:r>
              <a:rPr lang="en-GB" sz="2400" b="1" dirty="0"/>
              <a:t>Basic arithmetic</a:t>
            </a:r>
          </a:p>
        </p:txBody>
      </p:sp>
      <p:sp>
        <p:nvSpPr>
          <p:cNvPr id="23" name="TextBox 22">
            <a:extLst>
              <a:ext uri="{FF2B5EF4-FFF2-40B4-BE49-F238E27FC236}">
                <a16:creationId xmlns:a16="http://schemas.microsoft.com/office/drawing/2014/main" id="{6326044A-5393-9CD9-8425-A442E125BBD3}"/>
              </a:ext>
            </a:extLst>
          </p:cNvPr>
          <p:cNvSpPr txBox="1"/>
          <p:nvPr/>
        </p:nvSpPr>
        <p:spPr>
          <a:xfrm>
            <a:off x="10527644" y="4145412"/>
            <a:ext cx="1579943" cy="461665"/>
          </a:xfrm>
          <a:prstGeom prst="rect">
            <a:avLst/>
          </a:prstGeom>
          <a:noFill/>
        </p:spPr>
        <p:txBody>
          <a:bodyPr wrap="square">
            <a:spAutoFit/>
          </a:bodyPr>
          <a:lstStyle/>
          <a:p>
            <a:r>
              <a:rPr lang="en-GB" sz="2400" b="1" dirty="0"/>
              <a:t>Data types</a:t>
            </a:r>
          </a:p>
        </p:txBody>
      </p:sp>
      <p:sp>
        <p:nvSpPr>
          <p:cNvPr id="25" name="TextBox 24">
            <a:extLst>
              <a:ext uri="{FF2B5EF4-FFF2-40B4-BE49-F238E27FC236}">
                <a16:creationId xmlns:a16="http://schemas.microsoft.com/office/drawing/2014/main" id="{8658BB86-A386-6E02-94AE-95621BB11695}"/>
              </a:ext>
            </a:extLst>
          </p:cNvPr>
          <p:cNvSpPr txBox="1"/>
          <p:nvPr/>
        </p:nvSpPr>
        <p:spPr>
          <a:xfrm>
            <a:off x="8981389" y="5010969"/>
            <a:ext cx="3316057" cy="461665"/>
          </a:xfrm>
          <a:prstGeom prst="rect">
            <a:avLst/>
          </a:prstGeom>
          <a:noFill/>
        </p:spPr>
        <p:txBody>
          <a:bodyPr wrap="square">
            <a:spAutoFit/>
          </a:bodyPr>
          <a:lstStyle/>
          <a:p>
            <a:r>
              <a:rPr lang="en-GB" sz="2400" b="1" dirty="0"/>
              <a:t>Variables and Constants</a:t>
            </a:r>
          </a:p>
        </p:txBody>
      </p:sp>
      <p:sp>
        <p:nvSpPr>
          <p:cNvPr id="27" name="TextBox 26">
            <a:extLst>
              <a:ext uri="{FF2B5EF4-FFF2-40B4-BE49-F238E27FC236}">
                <a16:creationId xmlns:a16="http://schemas.microsoft.com/office/drawing/2014/main" id="{C2BFCCBC-3032-1926-2231-4100F52F99C3}"/>
              </a:ext>
            </a:extLst>
          </p:cNvPr>
          <p:cNvSpPr txBox="1"/>
          <p:nvPr/>
        </p:nvSpPr>
        <p:spPr>
          <a:xfrm>
            <a:off x="3292991" y="5692889"/>
            <a:ext cx="6123006" cy="461665"/>
          </a:xfrm>
          <a:prstGeom prst="rect">
            <a:avLst/>
          </a:prstGeom>
          <a:noFill/>
        </p:spPr>
        <p:txBody>
          <a:bodyPr wrap="square">
            <a:spAutoFit/>
          </a:bodyPr>
          <a:lstStyle/>
          <a:p>
            <a:r>
              <a:rPr lang="en-GB" sz="2400" b="1" dirty="0"/>
              <a:t>Data input and output used within the game  </a:t>
            </a:r>
          </a:p>
        </p:txBody>
      </p:sp>
      <p:sp>
        <p:nvSpPr>
          <p:cNvPr id="28" name="TextBox 27">
            <a:extLst>
              <a:ext uri="{FF2B5EF4-FFF2-40B4-BE49-F238E27FC236}">
                <a16:creationId xmlns:a16="http://schemas.microsoft.com/office/drawing/2014/main" id="{9CAF4965-642B-45EE-1B66-7E28C3F5F05D}"/>
              </a:ext>
            </a:extLst>
          </p:cNvPr>
          <p:cNvSpPr txBox="1"/>
          <p:nvPr/>
        </p:nvSpPr>
        <p:spPr>
          <a:xfrm>
            <a:off x="3815397" y="904629"/>
            <a:ext cx="4561206" cy="523220"/>
          </a:xfrm>
          <a:prstGeom prst="rect">
            <a:avLst/>
          </a:prstGeom>
          <a:solidFill>
            <a:srgbClr val="FFDE75"/>
          </a:solidFill>
        </p:spPr>
        <p:txBody>
          <a:bodyPr wrap="square">
            <a:spAutoFit/>
          </a:bodyPr>
          <a:lstStyle/>
          <a:p>
            <a:pPr algn="ctr"/>
            <a:r>
              <a:rPr lang="en-GB" sz="2800" b="1" i="1" dirty="0">
                <a:solidFill>
                  <a:srgbClr val="000000"/>
                </a:solidFill>
                <a:latin typeface="Volkhov"/>
              </a:rPr>
              <a:t>What might these involve?</a:t>
            </a:r>
            <a:endParaRPr lang="en-GB" sz="2800" b="1" i="1" dirty="0">
              <a:solidFill>
                <a:srgbClr val="000000"/>
              </a:solidFill>
              <a:effectLst/>
              <a:latin typeface="Volkhov"/>
            </a:endParaRPr>
          </a:p>
        </p:txBody>
      </p:sp>
      <p:pic>
        <p:nvPicPr>
          <p:cNvPr id="29" name="Picture 28">
            <a:extLst>
              <a:ext uri="{FF2B5EF4-FFF2-40B4-BE49-F238E27FC236}">
                <a16:creationId xmlns:a16="http://schemas.microsoft.com/office/drawing/2014/main" id="{CB7B84A7-EF7C-6406-0B8B-AB3A7C93EEB2}"/>
              </a:ext>
            </a:extLst>
          </p:cNvPr>
          <p:cNvPicPr>
            <a:picLocks noChangeAspect="1"/>
          </p:cNvPicPr>
          <p:nvPr/>
        </p:nvPicPr>
        <p:blipFill rotWithShape="1">
          <a:blip r:embed="rId3"/>
          <a:srcRect l="20161" t="24763" r="18574" b="4472"/>
          <a:stretch/>
        </p:blipFill>
        <p:spPr>
          <a:xfrm>
            <a:off x="3379731" y="1671605"/>
            <a:ext cx="5514918" cy="3821969"/>
          </a:xfrm>
          <a:prstGeom prst="rect">
            <a:avLst/>
          </a:prstGeom>
        </p:spPr>
      </p:pic>
    </p:spTree>
    <p:extLst>
      <p:ext uri="{BB962C8B-B14F-4D97-AF65-F5344CB8AC3E}">
        <p14:creationId xmlns:p14="http://schemas.microsoft.com/office/powerpoint/2010/main" val="72946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P spid="23" grpId="0"/>
      <p:bldP spid="25" grpId="0"/>
      <p:bldP spid="27" grpId="0"/>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CE6E1F-D4AA-9F27-5D46-AEA1B8BE7B06}"/>
              </a:ext>
            </a:extLst>
          </p:cNvPr>
          <p:cNvSpPr txBox="1">
            <a:spLocks/>
          </p:cNvSpPr>
          <p:nvPr/>
        </p:nvSpPr>
        <p:spPr>
          <a:xfrm>
            <a:off x="370390" y="173620"/>
            <a:ext cx="10713333" cy="891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r>
              <a:rPr lang="en-GB" dirty="0">
                <a:solidFill>
                  <a:srgbClr val="0070C0"/>
                </a:solidFill>
              </a:rPr>
              <a:t>Structure of Programming Code - Sequence</a:t>
            </a:r>
          </a:p>
        </p:txBody>
      </p:sp>
      <p:pic>
        <p:nvPicPr>
          <p:cNvPr id="6" name="Content Placeholder 5" descr="Diagram&#10;&#10;Description automatically generated">
            <a:extLst>
              <a:ext uri="{FF2B5EF4-FFF2-40B4-BE49-F238E27FC236}">
                <a16:creationId xmlns:a16="http://schemas.microsoft.com/office/drawing/2014/main" id="{57527549-FB89-7883-421A-67FEF7FEDF38}"/>
              </a:ext>
            </a:extLst>
          </p:cNvPr>
          <p:cNvPicPr>
            <a:picLocks noGrp="1" noChangeAspect="1"/>
          </p:cNvPicPr>
          <p:nvPr>
            <p:ph sz="half" idx="1"/>
          </p:nvPr>
        </p:nvPicPr>
        <p:blipFill>
          <a:blip r:embed="rId3"/>
          <a:stretch>
            <a:fillRect/>
          </a:stretch>
        </p:blipFill>
        <p:spPr>
          <a:xfrm>
            <a:off x="370390" y="2981359"/>
            <a:ext cx="5238276" cy="2223357"/>
          </a:xfrm>
        </p:spPr>
      </p:pic>
      <p:sp>
        <p:nvSpPr>
          <p:cNvPr id="7" name="Content Placeholder 3">
            <a:extLst>
              <a:ext uri="{FF2B5EF4-FFF2-40B4-BE49-F238E27FC236}">
                <a16:creationId xmlns:a16="http://schemas.microsoft.com/office/drawing/2014/main" id="{2796E9A1-D37C-1E06-FA20-9BAA011EE0B2}"/>
              </a:ext>
            </a:extLst>
          </p:cNvPr>
          <p:cNvSpPr txBox="1">
            <a:spLocks/>
          </p:cNvSpPr>
          <p:nvPr/>
        </p:nvSpPr>
        <p:spPr>
          <a:xfrm>
            <a:off x="6957063" y="4906949"/>
            <a:ext cx="4548853" cy="891251"/>
          </a:xfrm>
          <a:prstGeom prst="rect">
            <a:avLst/>
          </a:prstGeom>
          <a:noFill/>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chemeClr val="accent6"/>
                </a:solidFill>
              </a:rPr>
              <a:t>Sequence</a:t>
            </a:r>
            <a:r>
              <a:rPr lang="en-GB" sz="2400" dirty="0">
                <a:solidFill>
                  <a:schemeClr val="tx1"/>
                </a:solidFill>
              </a:rPr>
              <a:t> – control structure in which a set of instructions is each executed once, in the order in which they are written.</a:t>
            </a:r>
          </a:p>
        </p:txBody>
      </p:sp>
      <p:sp>
        <p:nvSpPr>
          <p:cNvPr id="9" name="TextBox 8">
            <a:extLst>
              <a:ext uri="{FF2B5EF4-FFF2-40B4-BE49-F238E27FC236}">
                <a16:creationId xmlns:a16="http://schemas.microsoft.com/office/drawing/2014/main" id="{2D9789E3-9126-6DF3-967A-2BE3DBD13724}"/>
              </a:ext>
            </a:extLst>
          </p:cNvPr>
          <p:cNvSpPr txBox="1"/>
          <p:nvPr/>
        </p:nvSpPr>
        <p:spPr>
          <a:xfrm>
            <a:off x="370390" y="1401342"/>
            <a:ext cx="5416952" cy="584775"/>
          </a:xfrm>
          <a:prstGeom prst="rect">
            <a:avLst/>
          </a:prstGeom>
          <a:noFill/>
        </p:spPr>
        <p:txBody>
          <a:bodyPr wrap="square">
            <a:spAutoFit/>
          </a:bodyPr>
          <a:lstStyle/>
          <a:p>
            <a:r>
              <a:rPr lang="en-GB" sz="3200" b="1" dirty="0"/>
              <a:t>The code follows a </a:t>
            </a:r>
            <a:r>
              <a:rPr lang="en-GB" sz="3200" b="1" dirty="0">
                <a:solidFill>
                  <a:schemeClr val="accent6"/>
                </a:solidFill>
              </a:rPr>
              <a:t>sequence</a:t>
            </a:r>
            <a:r>
              <a:rPr lang="en-GB" sz="3200" b="1" dirty="0"/>
              <a:t>  </a:t>
            </a:r>
          </a:p>
        </p:txBody>
      </p:sp>
      <p:sp>
        <p:nvSpPr>
          <p:cNvPr id="10" name="Arrow: Right 9">
            <a:extLst>
              <a:ext uri="{FF2B5EF4-FFF2-40B4-BE49-F238E27FC236}">
                <a16:creationId xmlns:a16="http://schemas.microsoft.com/office/drawing/2014/main" id="{4F3778E4-16FA-7E9C-63AE-EFF680A72821}"/>
              </a:ext>
            </a:extLst>
          </p:cNvPr>
          <p:cNvSpPr/>
          <p:nvPr/>
        </p:nvSpPr>
        <p:spPr>
          <a:xfrm rot="5400000">
            <a:off x="2583187" y="2140457"/>
            <a:ext cx="778846" cy="470166"/>
          </a:xfrm>
          <a:prstGeom prst="rightArrow">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Books with solid fill">
            <a:extLst>
              <a:ext uri="{FF2B5EF4-FFF2-40B4-BE49-F238E27FC236}">
                <a16:creationId xmlns:a16="http://schemas.microsoft.com/office/drawing/2014/main" id="{1B949D10-09B4-B1D2-06C5-985519A80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5837" y="4804103"/>
            <a:ext cx="801226" cy="801226"/>
          </a:xfrm>
          <a:prstGeom prst="rect">
            <a:avLst/>
          </a:prstGeom>
        </p:spPr>
      </p:pic>
      <p:sp>
        <p:nvSpPr>
          <p:cNvPr id="4" name="TextBox 3">
            <a:extLst>
              <a:ext uri="{FF2B5EF4-FFF2-40B4-BE49-F238E27FC236}">
                <a16:creationId xmlns:a16="http://schemas.microsoft.com/office/drawing/2014/main" id="{EAC445B9-9BEA-AB87-6571-8F00F19F114A}"/>
              </a:ext>
            </a:extLst>
          </p:cNvPr>
          <p:cNvSpPr txBox="1"/>
          <p:nvPr/>
        </p:nvSpPr>
        <p:spPr>
          <a:xfrm>
            <a:off x="583894" y="5321147"/>
            <a:ext cx="4417764" cy="954107"/>
          </a:xfrm>
          <a:prstGeom prst="rect">
            <a:avLst/>
          </a:prstGeom>
          <a:noFill/>
        </p:spPr>
        <p:txBody>
          <a:bodyPr wrap="square" rtlCol="0">
            <a:spAutoFit/>
          </a:bodyPr>
          <a:lstStyle/>
          <a:p>
            <a:pPr marL="0" indent="0" algn="ctr">
              <a:buNone/>
            </a:pPr>
            <a:r>
              <a:rPr lang="en-GB" sz="2800" b="1" dirty="0">
                <a:solidFill>
                  <a:srgbClr val="FE007F"/>
                </a:solidFill>
              </a:rPr>
              <a:t>Code follows a </a:t>
            </a:r>
            <a:r>
              <a:rPr lang="en-GB" sz="2800" b="1" dirty="0">
                <a:solidFill>
                  <a:schemeClr val="accent6"/>
                </a:solidFill>
              </a:rPr>
              <a:t>sequence</a:t>
            </a:r>
            <a:r>
              <a:rPr lang="en-GB" sz="2800" b="1" dirty="0">
                <a:solidFill>
                  <a:srgbClr val="FE007F"/>
                </a:solidFill>
              </a:rPr>
              <a:t> </a:t>
            </a:r>
          </a:p>
          <a:p>
            <a:pPr marL="0" indent="0" algn="ctr">
              <a:buNone/>
            </a:pPr>
            <a:r>
              <a:rPr lang="en-GB" sz="2800" b="1" dirty="0">
                <a:solidFill>
                  <a:srgbClr val="FE007F"/>
                </a:solidFill>
              </a:rPr>
              <a:t>A then B then C</a:t>
            </a:r>
          </a:p>
        </p:txBody>
      </p:sp>
      <p:pic>
        <p:nvPicPr>
          <p:cNvPr id="5" name="Picture 4">
            <a:extLst>
              <a:ext uri="{FF2B5EF4-FFF2-40B4-BE49-F238E27FC236}">
                <a16:creationId xmlns:a16="http://schemas.microsoft.com/office/drawing/2014/main" id="{40602CE9-0A33-DB1C-8DF6-C6567AB9EB42}"/>
              </a:ext>
            </a:extLst>
          </p:cNvPr>
          <p:cNvPicPr>
            <a:picLocks noChangeAspect="1"/>
          </p:cNvPicPr>
          <p:nvPr/>
        </p:nvPicPr>
        <p:blipFill>
          <a:blip r:embed="rId6"/>
          <a:stretch>
            <a:fillRect/>
          </a:stretch>
        </p:blipFill>
        <p:spPr>
          <a:xfrm>
            <a:off x="6975544" y="1448164"/>
            <a:ext cx="3532222" cy="2852949"/>
          </a:xfrm>
          <a:prstGeom prst="rect">
            <a:avLst/>
          </a:prstGeom>
        </p:spPr>
      </p:pic>
    </p:spTree>
    <p:extLst>
      <p:ext uri="{BB962C8B-B14F-4D97-AF65-F5344CB8AC3E}">
        <p14:creationId xmlns:p14="http://schemas.microsoft.com/office/powerpoint/2010/main" val="4666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1781656" y="74308"/>
            <a:ext cx="2338932" cy="839642"/>
          </a:xfrm>
        </p:spPr>
        <p:txBody>
          <a:bodyPr>
            <a:normAutofit/>
          </a:bodyPr>
          <a:lstStyle/>
          <a:p>
            <a:pPr lvl="0"/>
            <a:r>
              <a:rPr lang="en-GB" dirty="0">
                <a:solidFill>
                  <a:schemeClr val="accent1">
                    <a:lumMod val="75000"/>
                  </a:schemeClr>
                </a:solidFill>
                <a:latin typeface="+mn-lt"/>
                <a:cs typeface="Calibri" pitchFamily="34"/>
              </a:rPr>
              <a:t>Selection</a:t>
            </a:r>
            <a:endParaRPr lang="en-GB" dirty="0">
              <a:solidFill>
                <a:schemeClr val="accent1">
                  <a:lumMod val="75000"/>
                </a:schemeClr>
              </a:solidFill>
              <a:latin typeface="+mn-lt"/>
            </a:endParaRPr>
          </a:p>
        </p:txBody>
      </p:sp>
      <p:pic>
        <p:nvPicPr>
          <p:cNvPr id="3" name="Content Placeholder 5">
            <a:extLst>
              <a:ext uri="{FF2B5EF4-FFF2-40B4-BE49-F238E27FC236}">
                <a16:creationId xmlns:a16="http://schemas.microsoft.com/office/drawing/2014/main" id="{2494122D-B001-0BC1-4765-B5D730381EA7}"/>
              </a:ext>
            </a:extLst>
          </p:cNvPr>
          <p:cNvPicPr>
            <a:picLocks noGrp="1" noChangeAspect="1"/>
          </p:cNvPicPr>
          <p:nvPr>
            <p:ph sz="half" idx="1"/>
          </p:nvPr>
        </p:nvPicPr>
        <p:blipFill>
          <a:blip r:embed="rId3"/>
          <a:srcRect/>
          <a:stretch/>
        </p:blipFill>
        <p:spPr>
          <a:xfrm>
            <a:off x="978485" y="786261"/>
            <a:ext cx="4102801" cy="2375951"/>
          </a:xfrm>
        </p:spPr>
      </p:pic>
      <p:sp>
        <p:nvSpPr>
          <p:cNvPr id="4" name="Content Placeholder 3">
            <a:extLst>
              <a:ext uri="{FF2B5EF4-FFF2-40B4-BE49-F238E27FC236}">
                <a16:creationId xmlns:a16="http://schemas.microsoft.com/office/drawing/2014/main" id="{53E1273C-DA23-85C5-2F76-C8EC8755B160}"/>
              </a:ext>
            </a:extLst>
          </p:cNvPr>
          <p:cNvSpPr txBox="1">
            <a:spLocks/>
          </p:cNvSpPr>
          <p:nvPr/>
        </p:nvSpPr>
        <p:spPr>
          <a:xfrm>
            <a:off x="619200" y="3312691"/>
            <a:ext cx="4829748" cy="1478493"/>
          </a:xfrm>
          <a:prstGeom prst="rect">
            <a:avLst/>
          </a:prstGeom>
          <a:solidFill>
            <a:schemeClr val="accent2">
              <a:lumMod val="40000"/>
              <a:lumOff val="60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tx1"/>
                </a:solidFill>
              </a:rPr>
              <a:t>Code follows a </a:t>
            </a:r>
            <a:r>
              <a:rPr lang="en-GB" sz="2400" b="1" dirty="0">
                <a:solidFill>
                  <a:schemeClr val="accent6"/>
                </a:solidFill>
              </a:rPr>
              <a:t>selection</a:t>
            </a:r>
            <a:r>
              <a:rPr lang="en-GB" sz="2400" dirty="0">
                <a:solidFill>
                  <a:schemeClr val="tx1"/>
                </a:solidFill>
              </a:rPr>
              <a:t>, if condition is met choose A if not choose B and a condition is used to decide which (if any) statements should be executed.</a:t>
            </a:r>
          </a:p>
        </p:txBody>
      </p:sp>
      <p:sp>
        <p:nvSpPr>
          <p:cNvPr id="5" name="Title 1">
            <a:extLst>
              <a:ext uri="{FF2B5EF4-FFF2-40B4-BE49-F238E27FC236}">
                <a16:creationId xmlns:a16="http://schemas.microsoft.com/office/drawing/2014/main" id="{93FFC3BB-E676-503E-3CD7-EC4103B88F86}"/>
              </a:ext>
            </a:extLst>
          </p:cNvPr>
          <p:cNvSpPr txBox="1">
            <a:spLocks/>
          </p:cNvSpPr>
          <p:nvPr/>
        </p:nvSpPr>
        <p:spPr>
          <a:xfrm>
            <a:off x="7988461" y="25585"/>
            <a:ext cx="2338932" cy="8396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marL="0" indent="0"/>
            <a:r>
              <a:rPr lang="en-GB" dirty="0">
                <a:solidFill>
                  <a:schemeClr val="accent1">
                    <a:lumMod val="75000"/>
                  </a:schemeClr>
                </a:solidFill>
                <a:latin typeface="+mn-lt"/>
                <a:cs typeface="Calibri" pitchFamily="34"/>
              </a:rPr>
              <a:t>Iteration</a:t>
            </a:r>
          </a:p>
        </p:txBody>
      </p:sp>
      <p:pic>
        <p:nvPicPr>
          <p:cNvPr id="6" name="Content Placeholder 5">
            <a:extLst>
              <a:ext uri="{FF2B5EF4-FFF2-40B4-BE49-F238E27FC236}">
                <a16:creationId xmlns:a16="http://schemas.microsoft.com/office/drawing/2014/main" id="{D1333716-8DC4-67C9-7BA5-7633F9932D08}"/>
              </a:ext>
            </a:extLst>
          </p:cNvPr>
          <p:cNvPicPr>
            <a:picLocks noChangeAspect="1"/>
          </p:cNvPicPr>
          <p:nvPr/>
        </p:nvPicPr>
        <p:blipFill>
          <a:blip r:embed="rId4"/>
          <a:srcRect/>
          <a:stretch/>
        </p:blipFill>
        <p:spPr>
          <a:xfrm>
            <a:off x="8154500" y="701291"/>
            <a:ext cx="2255844" cy="2460921"/>
          </a:xfrm>
          <a:prstGeom prst="rect">
            <a:avLst/>
          </a:prstGeom>
        </p:spPr>
      </p:pic>
      <p:sp>
        <p:nvSpPr>
          <p:cNvPr id="7" name="Content Placeholder 3">
            <a:extLst>
              <a:ext uri="{FF2B5EF4-FFF2-40B4-BE49-F238E27FC236}">
                <a16:creationId xmlns:a16="http://schemas.microsoft.com/office/drawing/2014/main" id="{A57C5FC1-28BE-CD9F-5EE0-C90EAAC32705}"/>
              </a:ext>
            </a:extLst>
          </p:cNvPr>
          <p:cNvSpPr txBox="1">
            <a:spLocks/>
          </p:cNvSpPr>
          <p:nvPr/>
        </p:nvSpPr>
        <p:spPr>
          <a:xfrm>
            <a:off x="6743054" y="3198017"/>
            <a:ext cx="4829748" cy="1593167"/>
          </a:xfrm>
          <a:prstGeom prst="rect">
            <a:avLst/>
          </a:prstGeom>
          <a:solidFill>
            <a:schemeClr val="accent1">
              <a:lumMod val="40000"/>
              <a:lumOff val="60000"/>
            </a:schemeClr>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solidFill>
                  <a:schemeClr val="tx1"/>
                </a:solidFill>
              </a:rPr>
              <a:t>Code repeats itself until the condition is met.  </a:t>
            </a:r>
          </a:p>
          <a:p>
            <a:pPr algn="ctr"/>
            <a:r>
              <a:rPr lang="en-GB" sz="2400" dirty="0">
                <a:solidFill>
                  <a:schemeClr val="tx1"/>
                </a:solidFill>
              </a:rPr>
              <a:t>Think Score 1 to 10, counting up.  Once you hit ten: STOP!</a:t>
            </a:r>
          </a:p>
        </p:txBody>
      </p:sp>
      <p:sp>
        <p:nvSpPr>
          <p:cNvPr id="9" name="TextBox 8">
            <a:extLst>
              <a:ext uri="{FF2B5EF4-FFF2-40B4-BE49-F238E27FC236}">
                <a16:creationId xmlns:a16="http://schemas.microsoft.com/office/drawing/2014/main" id="{DDB4E0B8-13EA-7459-D3DA-A6957589E0DC}"/>
              </a:ext>
            </a:extLst>
          </p:cNvPr>
          <p:cNvSpPr txBox="1"/>
          <p:nvPr/>
        </p:nvSpPr>
        <p:spPr>
          <a:xfrm>
            <a:off x="1220463" y="5062141"/>
            <a:ext cx="3860823" cy="1015663"/>
          </a:xfrm>
          <a:prstGeom prst="rect">
            <a:avLst/>
          </a:prstGeom>
          <a:noFill/>
        </p:spPr>
        <p:txBody>
          <a:bodyPr wrap="square">
            <a:spAutoFit/>
          </a:bodyPr>
          <a:lstStyle/>
          <a:p>
            <a:r>
              <a:rPr lang="en-GB" sz="2000" b="1" dirty="0">
                <a:solidFill>
                  <a:schemeClr val="accent6"/>
                </a:solidFill>
              </a:rPr>
              <a:t>Selection</a:t>
            </a:r>
            <a:r>
              <a:rPr lang="en-GB" sz="1800" dirty="0">
                <a:solidFill>
                  <a:schemeClr val="tx1"/>
                </a:solidFill>
              </a:rPr>
              <a:t> – </a:t>
            </a:r>
            <a:r>
              <a:rPr lang="en-GB" sz="2000" dirty="0">
                <a:solidFill>
                  <a:schemeClr val="tx1"/>
                </a:solidFill>
              </a:rPr>
              <a:t>control structure in which an option of statements is provided </a:t>
            </a:r>
            <a:endParaRPr lang="en-GB" dirty="0"/>
          </a:p>
        </p:txBody>
      </p:sp>
      <p:pic>
        <p:nvPicPr>
          <p:cNvPr id="10" name="Graphic 9" descr="Books with solid fill">
            <a:extLst>
              <a:ext uri="{FF2B5EF4-FFF2-40B4-BE49-F238E27FC236}">
                <a16:creationId xmlns:a16="http://schemas.microsoft.com/office/drawing/2014/main" id="{F89B4447-AF83-5C3A-323C-CEEE9038FE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7508" y="5062141"/>
            <a:ext cx="801226" cy="801226"/>
          </a:xfrm>
          <a:prstGeom prst="rect">
            <a:avLst/>
          </a:prstGeom>
        </p:spPr>
      </p:pic>
      <p:pic>
        <p:nvPicPr>
          <p:cNvPr id="11" name="Graphic 10" descr="Books with solid fill">
            <a:extLst>
              <a:ext uri="{FF2B5EF4-FFF2-40B4-BE49-F238E27FC236}">
                <a16:creationId xmlns:a16="http://schemas.microsoft.com/office/drawing/2014/main" id="{42416DA1-B512-9A48-F960-8690BF6ADC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739" y="5062141"/>
            <a:ext cx="801226" cy="801226"/>
          </a:xfrm>
          <a:prstGeom prst="rect">
            <a:avLst/>
          </a:prstGeom>
        </p:spPr>
      </p:pic>
      <p:sp>
        <p:nvSpPr>
          <p:cNvPr id="12" name="TextBox 11">
            <a:extLst>
              <a:ext uri="{FF2B5EF4-FFF2-40B4-BE49-F238E27FC236}">
                <a16:creationId xmlns:a16="http://schemas.microsoft.com/office/drawing/2014/main" id="{0D8C2655-D82D-BFB0-258A-4BC248D9FC92}"/>
              </a:ext>
            </a:extLst>
          </p:cNvPr>
          <p:cNvSpPr txBox="1"/>
          <p:nvPr/>
        </p:nvSpPr>
        <p:spPr>
          <a:xfrm>
            <a:off x="6830823" y="5078557"/>
            <a:ext cx="4654208" cy="1015663"/>
          </a:xfrm>
          <a:prstGeom prst="rect">
            <a:avLst/>
          </a:prstGeom>
          <a:noFill/>
        </p:spPr>
        <p:txBody>
          <a:bodyPr wrap="square" rtlCol="0">
            <a:spAutoFit/>
          </a:bodyPr>
          <a:lstStyle/>
          <a:p>
            <a:r>
              <a:rPr lang="en-GB" sz="2000" b="1" dirty="0">
                <a:solidFill>
                  <a:schemeClr val="accent6"/>
                </a:solidFill>
              </a:rPr>
              <a:t>Iteration</a:t>
            </a:r>
            <a:r>
              <a:rPr lang="en-GB" sz="1800" dirty="0">
                <a:solidFill>
                  <a:schemeClr val="tx1"/>
                </a:solidFill>
              </a:rPr>
              <a:t> – </a:t>
            </a:r>
            <a:r>
              <a:rPr lang="en-GB" sz="2000" dirty="0">
                <a:solidFill>
                  <a:schemeClr val="tx1"/>
                </a:solidFill>
              </a:rPr>
              <a:t>control structure in which a group of statements is executed repeatedly (like a loop, also called </a:t>
            </a:r>
            <a:r>
              <a:rPr lang="en-GB" sz="2000" b="1" dirty="0">
                <a:solidFill>
                  <a:schemeClr val="accent6"/>
                </a:solidFill>
              </a:rPr>
              <a:t>repetition</a:t>
            </a:r>
            <a:r>
              <a:rPr lang="en-GB" sz="2000" dirty="0">
                <a:solidFill>
                  <a:schemeClr val="tx1"/>
                </a:solidFill>
              </a:rPr>
              <a:t>)</a:t>
            </a:r>
          </a:p>
        </p:txBody>
      </p:sp>
    </p:spTree>
    <p:extLst>
      <p:ext uri="{BB962C8B-B14F-4D97-AF65-F5344CB8AC3E}">
        <p14:creationId xmlns:p14="http://schemas.microsoft.com/office/powerpoint/2010/main" val="406293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animBg="1"/>
      <p:bldP spid="9"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095CE50-02CF-D12F-DFB7-F7D7A0BF80C2}"/>
              </a:ext>
            </a:extLst>
          </p:cNvPr>
          <p:cNvSpPr>
            <a:spLocks noGrp="1"/>
          </p:cNvSpPr>
          <p:nvPr>
            <p:ph sz="half" idx="1"/>
          </p:nvPr>
        </p:nvSpPr>
        <p:spPr>
          <a:xfrm>
            <a:off x="375211" y="937496"/>
            <a:ext cx="11477265" cy="504208"/>
          </a:xfrm>
          <a:solidFill>
            <a:schemeClr val="accent1">
              <a:lumMod val="40000"/>
              <a:lumOff val="60000"/>
            </a:schemeClr>
          </a:solidFill>
          <a:ln>
            <a:solidFill>
              <a:schemeClr val="accent1">
                <a:lumMod val="40000"/>
                <a:lumOff val="60000"/>
              </a:schemeClr>
            </a:solidFill>
          </a:ln>
        </p:spPr>
        <p:txBody>
          <a:bodyPr>
            <a:noAutofit/>
          </a:bodyPr>
          <a:lstStyle/>
          <a:p>
            <a:pPr marL="0" indent="0">
              <a:buNone/>
            </a:pPr>
            <a:r>
              <a:rPr lang="en-GB" sz="3200" b="1" i="1" dirty="0">
                <a:solidFill>
                  <a:schemeClr val="tx1"/>
                </a:solidFill>
              </a:rPr>
              <a:t>Consider the scoreboard in the game, how would we achieve this?</a:t>
            </a:r>
          </a:p>
        </p:txBody>
      </p:sp>
      <p:pic>
        <p:nvPicPr>
          <p:cNvPr id="5" name="Content Placeholder 5" descr="Graphical user interface, text, application&#10;&#10;Description automatically generated">
            <a:extLst>
              <a:ext uri="{FF2B5EF4-FFF2-40B4-BE49-F238E27FC236}">
                <a16:creationId xmlns:a16="http://schemas.microsoft.com/office/drawing/2014/main" id="{15223D54-B7EA-1BCC-BBDA-B4FE1ECBE3BF}"/>
              </a:ext>
            </a:extLst>
          </p:cNvPr>
          <p:cNvPicPr>
            <a:picLocks noChangeAspect="1"/>
          </p:cNvPicPr>
          <p:nvPr/>
        </p:nvPicPr>
        <p:blipFill>
          <a:blip r:embed="rId3"/>
          <a:stretch>
            <a:fillRect/>
          </a:stretch>
        </p:blipFill>
        <p:spPr>
          <a:xfrm>
            <a:off x="926592" y="1747724"/>
            <a:ext cx="10338816" cy="3974592"/>
          </a:xfrm>
          <a:prstGeom prst="rect">
            <a:avLst/>
          </a:prstGeom>
        </p:spPr>
      </p:pic>
      <p:sp>
        <p:nvSpPr>
          <p:cNvPr id="7" name="Title 6">
            <a:extLst>
              <a:ext uri="{FF2B5EF4-FFF2-40B4-BE49-F238E27FC236}">
                <a16:creationId xmlns:a16="http://schemas.microsoft.com/office/drawing/2014/main" id="{DA45B553-6F54-D792-E27A-48F838D36B60}"/>
              </a:ext>
            </a:extLst>
          </p:cNvPr>
          <p:cNvSpPr>
            <a:spLocks noGrp="1"/>
          </p:cNvSpPr>
          <p:nvPr>
            <p:ph type="title"/>
          </p:nvPr>
        </p:nvSpPr>
        <p:spPr>
          <a:xfrm>
            <a:off x="1985654" y="0"/>
            <a:ext cx="8256378" cy="810228"/>
          </a:xfrm>
        </p:spPr>
        <p:txBody>
          <a:bodyPr/>
          <a:lstStyle/>
          <a:p>
            <a:r>
              <a:rPr lang="en-GB" dirty="0"/>
              <a:t>Basic Arithmetic within the Game</a:t>
            </a:r>
          </a:p>
        </p:txBody>
      </p:sp>
    </p:spTree>
    <p:extLst>
      <p:ext uri="{BB962C8B-B14F-4D97-AF65-F5344CB8AC3E}">
        <p14:creationId xmlns:p14="http://schemas.microsoft.com/office/powerpoint/2010/main" val="946580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7C7097-39EF-99A7-80B1-DA232EF48480}"/>
              </a:ext>
            </a:extLst>
          </p:cNvPr>
          <p:cNvSpPr txBox="1">
            <a:spLocks/>
          </p:cNvSpPr>
          <p:nvPr/>
        </p:nvSpPr>
        <p:spPr>
          <a:xfrm>
            <a:off x="1141410" y="179606"/>
            <a:ext cx="9905998" cy="700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algn="ctr"/>
            <a:r>
              <a:rPr lang="en-GB" dirty="0">
                <a:solidFill>
                  <a:schemeClr val="accent1">
                    <a:lumMod val="75000"/>
                  </a:schemeClr>
                </a:solidFill>
              </a:rPr>
              <a:t>Data Types in the Game</a:t>
            </a:r>
          </a:p>
        </p:txBody>
      </p:sp>
      <p:pic>
        <p:nvPicPr>
          <p:cNvPr id="4" name="Online Media 9" title="What Are Data Types?">
            <a:hlinkClick r:id="" action="ppaction://media"/>
            <a:extLst>
              <a:ext uri="{FF2B5EF4-FFF2-40B4-BE49-F238E27FC236}">
                <a16:creationId xmlns:a16="http://schemas.microsoft.com/office/drawing/2014/main" id="{15D1C9B2-5582-E4DD-2DDB-FE7E3AC8B24A}"/>
              </a:ext>
            </a:extLst>
          </p:cNvPr>
          <p:cNvPicPr>
            <a:picLocks noRot="1" noChangeAspect="1"/>
          </p:cNvPicPr>
          <p:nvPr>
            <a:videoFile r:link="rId1"/>
          </p:nvPr>
        </p:nvPicPr>
        <p:blipFill>
          <a:blip r:embed="rId4"/>
          <a:stretch>
            <a:fillRect/>
          </a:stretch>
        </p:blipFill>
        <p:spPr>
          <a:xfrm>
            <a:off x="5385166" y="2333514"/>
            <a:ext cx="6534391" cy="3811836"/>
          </a:xfrm>
          <a:prstGeom prst="rect">
            <a:avLst/>
          </a:prstGeom>
        </p:spPr>
      </p:pic>
      <p:sp>
        <p:nvSpPr>
          <p:cNvPr id="5" name="Content Placeholder 11">
            <a:extLst>
              <a:ext uri="{FF2B5EF4-FFF2-40B4-BE49-F238E27FC236}">
                <a16:creationId xmlns:a16="http://schemas.microsoft.com/office/drawing/2014/main" id="{F239706A-2F31-1F09-D6FB-3807F33ADCB9}"/>
              </a:ext>
            </a:extLst>
          </p:cNvPr>
          <p:cNvSpPr>
            <a:spLocks noGrp="1"/>
          </p:cNvSpPr>
          <p:nvPr>
            <p:ph sz="half" idx="1"/>
          </p:nvPr>
        </p:nvSpPr>
        <p:spPr>
          <a:xfrm>
            <a:off x="284884" y="1398338"/>
            <a:ext cx="4878389" cy="4002688"/>
          </a:xfrm>
          <a:solidFill>
            <a:schemeClr val="bg2">
              <a:lumMod val="60000"/>
              <a:lumOff val="40000"/>
            </a:schemeClr>
          </a:solidFill>
        </p:spPr>
        <p:txBody>
          <a:bodyPr>
            <a:normAutofit/>
          </a:bodyPr>
          <a:lstStyle/>
          <a:p>
            <a:r>
              <a:rPr lang="en-GB" sz="2400" b="1" dirty="0">
                <a:solidFill>
                  <a:srgbClr val="00B050"/>
                </a:solidFill>
              </a:rPr>
              <a:t>Boolean</a:t>
            </a:r>
            <a:r>
              <a:rPr lang="en-GB" sz="2400" dirty="0">
                <a:solidFill>
                  <a:srgbClr val="00B050"/>
                </a:solidFill>
              </a:rPr>
              <a:t> </a:t>
            </a:r>
            <a:r>
              <a:rPr lang="en-GB" sz="2400" dirty="0">
                <a:solidFill>
                  <a:schemeClr val="tx1"/>
                </a:solidFill>
              </a:rPr>
              <a:t>- True or False</a:t>
            </a:r>
          </a:p>
          <a:p>
            <a:r>
              <a:rPr lang="en-GB" sz="2400" b="1" dirty="0">
                <a:solidFill>
                  <a:srgbClr val="00B050"/>
                </a:solidFill>
              </a:rPr>
              <a:t>Char</a:t>
            </a:r>
            <a:r>
              <a:rPr lang="en-GB" sz="2400" dirty="0">
                <a:solidFill>
                  <a:schemeClr val="tx1"/>
                </a:solidFill>
              </a:rPr>
              <a:t> - </a:t>
            </a:r>
            <a:r>
              <a:rPr lang="en-GB" sz="2400" b="0" i="0" dirty="0">
                <a:solidFill>
                  <a:srgbClr val="231F20"/>
                </a:solidFill>
                <a:effectLst/>
                <a:latin typeface="ReithSans"/>
              </a:rPr>
              <a:t>A single alphanumeric character</a:t>
            </a:r>
          </a:p>
          <a:p>
            <a:r>
              <a:rPr lang="en-GB" sz="2400" b="1" dirty="0">
                <a:solidFill>
                  <a:srgbClr val="00B050"/>
                </a:solidFill>
              </a:rPr>
              <a:t>String</a:t>
            </a:r>
            <a:r>
              <a:rPr lang="en-GB" sz="2400" b="1" dirty="0">
                <a:solidFill>
                  <a:schemeClr val="tx1"/>
                </a:solidFill>
              </a:rPr>
              <a:t> - </a:t>
            </a:r>
            <a:r>
              <a:rPr lang="en-GB" sz="2400" dirty="0">
                <a:solidFill>
                  <a:schemeClr val="tx1"/>
                </a:solidFill>
              </a:rPr>
              <a:t>Stores alphanumeric combinations and text. String is really a group of characters stored together as one</a:t>
            </a:r>
          </a:p>
          <a:p>
            <a:r>
              <a:rPr lang="en-GB" sz="2400" b="1" dirty="0">
                <a:solidFill>
                  <a:schemeClr val="accent6"/>
                </a:solidFill>
              </a:rPr>
              <a:t>Integer</a:t>
            </a:r>
            <a:r>
              <a:rPr lang="en-GB" sz="2400" dirty="0">
                <a:solidFill>
                  <a:srgbClr val="00B050"/>
                </a:solidFill>
              </a:rPr>
              <a:t> </a:t>
            </a:r>
            <a:r>
              <a:rPr lang="en-GB" sz="2400" dirty="0">
                <a:solidFill>
                  <a:schemeClr val="tx1"/>
                </a:solidFill>
              </a:rPr>
              <a:t>- Stores positive or negative whole numbers</a:t>
            </a:r>
          </a:p>
          <a:p>
            <a:r>
              <a:rPr lang="en-GB" sz="2400" b="1" dirty="0">
                <a:solidFill>
                  <a:schemeClr val="accent6"/>
                </a:solidFill>
              </a:rPr>
              <a:t>Float</a:t>
            </a:r>
            <a:r>
              <a:rPr lang="en-GB" sz="2400" dirty="0">
                <a:solidFill>
                  <a:schemeClr val="tx1"/>
                </a:solidFill>
              </a:rPr>
              <a:t> – Decimal numbers</a:t>
            </a:r>
          </a:p>
        </p:txBody>
      </p:sp>
      <p:sp>
        <p:nvSpPr>
          <p:cNvPr id="6" name="TextBox 5">
            <a:extLst>
              <a:ext uri="{FF2B5EF4-FFF2-40B4-BE49-F238E27FC236}">
                <a16:creationId xmlns:a16="http://schemas.microsoft.com/office/drawing/2014/main" id="{06FA2A8A-86C5-E547-599B-A81E81CAB74E}"/>
              </a:ext>
            </a:extLst>
          </p:cNvPr>
          <p:cNvSpPr txBox="1"/>
          <p:nvPr/>
        </p:nvSpPr>
        <p:spPr>
          <a:xfrm>
            <a:off x="5385166" y="1375362"/>
            <a:ext cx="4669244" cy="830997"/>
          </a:xfrm>
          <a:prstGeom prst="rect">
            <a:avLst/>
          </a:prstGeom>
          <a:noFill/>
          <a:ln>
            <a:solidFill>
              <a:srgbClr val="0070C0"/>
            </a:solidFill>
          </a:ln>
        </p:spPr>
        <p:txBody>
          <a:bodyPr wrap="square">
            <a:spAutoFit/>
          </a:bodyPr>
          <a:lstStyle/>
          <a:p>
            <a:pPr algn="ctr"/>
            <a:r>
              <a:rPr lang="en-GB" sz="2400" b="1" i="1" dirty="0">
                <a:solidFill>
                  <a:schemeClr val="accent1"/>
                </a:solidFill>
              </a:rPr>
              <a:t>Ensure you identify datatypes in your game to submit later</a:t>
            </a:r>
          </a:p>
        </p:txBody>
      </p:sp>
      <p:pic>
        <p:nvPicPr>
          <p:cNvPr id="2" name="Graphic 1" descr="Books with solid fill">
            <a:extLst>
              <a:ext uri="{FF2B5EF4-FFF2-40B4-BE49-F238E27FC236}">
                <a16:creationId xmlns:a16="http://schemas.microsoft.com/office/drawing/2014/main" id="{5A9CE7F7-1B62-A640-9CC7-DEA377E493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3688" y="1414476"/>
            <a:ext cx="801226" cy="801226"/>
          </a:xfrm>
          <a:prstGeom prst="rect">
            <a:avLst/>
          </a:prstGeom>
        </p:spPr>
      </p:pic>
      <p:pic>
        <p:nvPicPr>
          <p:cNvPr id="7" name="Picture 6">
            <a:hlinkClick r:id="rId7"/>
            <a:extLst>
              <a:ext uri="{FF2B5EF4-FFF2-40B4-BE49-F238E27FC236}">
                <a16:creationId xmlns:a16="http://schemas.microsoft.com/office/drawing/2014/main" id="{A1A737CE-DB47-1516-4408-7D31066A45B0}"/>
              </a:ext>
            </a:extLst>
          </p:cNvPr>
          <p:cNvPicPr>
            <a:picLocks noChangeAspect="1"/>
          </p:cNvPicPr>
          <p:nvPr/>
        </p:nvPicPr>
        <p:blipFill>
          <a:blip r:embed="rId8"/>
          <a:stretch>
            <a:fillRect/>
          </a:stretch>
        </p:blipFill>
        <p:spPr>
          <a:xfrm>
            <a:off x="10528380" y="1395521"/>
            <a:ext cx="1012024" cy="810838"/>
          </a:xfrm>
          <a:prstGeom prst="rect">
            <a:avLst/>
          </a:prstGeom>
        </p:spPr>
      </p:pic>
      <p:sp>
        <p:nvSpPr>
          <p:cNvPr id="9" name="TextBox 8">
            <a:hlinkClick r:id="rId9"/>
            <a:extLst>
              <a:ext uri="{FF2B5EF4-FFF2-40B4-BE49-F238E27FC236}">
                <a16:creationId xmlns:a16="http://schemas.microsoft.com/office/drawing/2014/main" id="{40B81623-586A-7FC9-9916-15EC050F4174}"/>
              </a:ext>
            </a:extLst>
          </p:cNvPr>
          <p:cNvSpPr txBox="1"/>
          <p:nvPr/>
        </p:nvSpPr>
        <p:spPr>
          <a:xfrm>
            <a:off x="1141410" y="5554262"/>
            <a:ext cx="2398230" cy="584775"/>
          </a:xfrm>
          <a:prstGeom prst="rect">
            <a:avLst/>
          </a:prstGeom>
          <a:noFill/>
        </p:spPr>
        <p:txBody>
          <a:bodyPr wrap="square">
            <a:spAutoFit/>
          </a:bodyPr>
          <a:lstStyle/>
          <a:p>
            <a:r>
              <a:rPr lang="en-GB" sz="3200" b="1" dirty="0">
                <a:hlinkClick r:id="rId9"/>
              </a:rPr>
              <a:t>Data Types</a:t>
            </a:r>
            <a:endParaRPr lang="en-GB" sz="3200" b="1" dirty="0"/>
          </a:p>
        </p:txBody>
      </p:sp>
      <p:pic>
        <p:nvPicPr>
          <p:cNvPr id="10" name="Picture 9" descr="A picture containing graphics, circle, logo, font&#10;&#10;Description automatically generated">
            <a:extLst>
              <a:ext uri="{FF2B5EF4-FFF2-40B4-BE49-F238E27FC236}">
                <a16:creationId xmlns:a16="http://schemas.microsoft.com/office/drawing/2014/main" id="{0D170E40-A8EB-B413-3975-D9B5DAC3D49B}"/>
              </a:ext>
            </a:extLst>
          </p:cNvPr>
          <p:cNvPicPr>
            <a:picLocks noChangeAspect="1"/>
          </p:cNvPicPr>
          <p:nvPr/>
        </p:nvPicPr>
        <p:blipFill>
          <a:blip r:embed="rId10"/>
          <a:stretch>
            <a:fillRect/>
          </a:stretch>
        </p:blipFill>
        <p:spPr>
          <a:xfrm>
            <a:off x="275272" y="5459662"/>
            <a:ext cx="810838" cy="810838"/>
          </a:xfrm>
          <a:prstGeom prst="rect">
            <a:avLst/>
          </a:prstGeom>
        </p:spPr>
      </p:pic>
    </p:spTree>
    <p:extLst>
      <p:ext uri="{BB962C8B-B14F-4D97-AF65-F5344CB8AC3E}">
        <p14:creationId xmlns:p14="http://schemas.microsoft.com/office/powerpoint/2010/main" val="20717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vol="80000">
                <p:cTn id="30" fill="hold" display="0">
                  <p:stCondLst>
                    <p:cond delay="indefinite"/>
                  </p:stCondLst>
                </p:cTn>
                <p:tgtEl>
                  <p:spTgt spid="4"/>
                </p:tgtEl>
              </p:cMediaNode>
            </p:video>
          </p:childTnLst>
        </p:cTn>
      </p:par>
    </p:tnLst>
    <p:bldLst>
      <p:bldP spid="6"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93BD69-C541-D0EE-F239-E18C9FE368F0}"/>
              </a:ext>
            </a:extLst>
          </p:cNvPr>
          <p:cNvSpPr txBox="1">
            <a:spLocks/>
          </p:cNvSpPr>
          <p:nvPr/>
        </p:nvSpPr>
        <p:spPr>
          <a:xfrm>
            <a:off x="1143001" y="69549"/>
            <a:ext cx="9905998" cy="71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algn="ctr"/>
            <a:r>
              <a:rPr lang="en-GB" dirty="0">
                <a:solidFill>
                  <a:srgbClr val="0070C0"/>
                </a:solidFill>
              </a:rPr>
              <a:t>Data Input and Output in the Game</a:t>
            </a:r>
          </a:p>
        </p:txBody>
      </p:sp>
      <p:graphicFrame>
        <p:nvGraphicFramePr>
          <p:cNvPr id="4" name="Table 5">
            <a:extLst>
              <a:ext uri="{FF2B5EF4-FFF2-40B4-BE49-F238E27FC236}">
                <a16:creationId xmlns:a16="http://schemas.microsoft.com/office/drawing/2014/main" id="{DC3E79AD-10AC-C4F3-FC96-61F52763EC79}"/>
              </a:ext>
            </a:extLst>
          </p:cNvPr>
          <p:cNvGraphicFramePr>
            <a:graphicFrameLocks noGrp="1"/>
          </p:cNvGraphicFramePr>
          <p:nvPr>
            <p:ph sz="half" idx="1"/>
            <p:extLst>
              <p:ext uri="{D42A27DB-BD31-4B8C-83A1-F6EECF244321}">
                <p14:modId xmlns:p14="http://schemas.microsoft.com/office/powerpoint/2010/main" val="2947515426"/>
              </p:ext>
            </p:extLst>
          </p:nvPr>
        </p:nvGraphicFramePr>
        <p:xfrm>
          <a:off x="4491845" y="3315399"/>
          <a:ext cx="3796347" cy="1078928"/>
        </p:xfrm>
        <a:graphic>
          <a:graphicData uri="http://schemas.openxmlformats.org/drawingml/2006/table">
            <a:tbl>
              <a:tblPr firstRow="1" bandRow="1">
                <a:tableStyleId>{21E4AEA4-8DFA-4A89-87EB-49C32662AFE0}</a:tableStyleId>
              </a:tblPr>
              <a:tblGrid>
                <a:gridCol w="3796347">
                  <a:extLst>
                    <a:ext uri="{9D8B030D-6E8A-4147-A177-3AD203B41FA5}">
                      <a16:colId xmlns:a16="http://schemas.microsoft.com/office/drawing/2014/main" val="2185430326"/>
                    </a:ext>
                  </a:extLst>
                </a:gridCol>
              </a:tblGrid>
              <a:tr h="539464">
                <a:tc>
                  <a:txBody>
                    <a:bodyPr/>
                    <a:lstStyle/>
                    <a:p>
                      <a:pPr algn="ctr"/>
                      <a:r>
                        <a:rPr lang="en-GB" dirty="0">
                          <a:solidFill>
                            <a:schemeClr val="bg1"/>
                          </a:solidFill>
                        </a:rPr>
                        <a:t>Input Name</a:t>
                      </a:r>
                    </a:p>
                  </a:txBody>
                  <a:tcPr/>
                </a:tc>
                <a:extLst>
                  <a:ext uri="{0D108BD9-81ED-4DB2-BD59-A6C34878D82A}">
                    <a16:rowId xmlns:a16="http://schemas.microsoft.com/office/drawing/2014/main" val="83657032"/>
                  </a:ext>
                </a:extLst>
              </a:tr>
              <a:tr h="539464">
                <a:tc>
                  <a:txBody>
                    <a:bodyPr/>
                    <a:lstStyle/>
                    <a:p>
                      <a:pPr algn="ctr"/>
                      <a:r>
                        <a:rPr lang="en-GB" dirty="0"/>
                        <a:t>Paul </a:t>
                      </a:r>
                    </a:p>
                  </a:txBody>
                  <a:tcPr/>
                </a:tc>
                <a:extLst>
                  <a:ext uri="{0D108BD9-81ED-4DB2-BD59-A6C34878D82A}">
                    <a16:rowId xmlns:a16="http://schemas.microsoft.com/office/drawing/2014/main" val="3632053885"/>
                  </a:ext>
                </a:extLst>
              </a:tr>
            </a:tbl>
          </a:graphicData>
        </a:graphic>
      </p:graphicFrame>
      <p:sp>
        <p:nvSpPr>
          <p:cNvPr id="5" name="Content Placeholder 3">
            <a:extLst>
              <a:ext uri="{FF2B5EF4-FFF2-40B4-BE49-F238E27FC236}">
                <a16:creationId xmlns:a16="http://schemas.microsoft.com/office/drawing/2014/main" id="{AF7F08E8-7454-64BE-8D15-33E66B8FEE26}"/>
              </a:ext>
            </a:extLst>
          </p:cNvPr>
          <p:cNvSpPr txBox="1">
            <a:spLocks/>
          </p:cNvSpPr>
          <p:nvPr/>
        </p:nvSpPr>
        <p:spPr>
          <a:xfrm>
            <a:off x="6724891" y="1459742"/>
            <a:ext cx="5113391" cy="1301301"/>
          </a:xfrm>
          <a:prstGeom prst="rect">
            <a:avLst/>
          </a:prstGeom>
          <a:solidFill>
            <a:schemeClr val="accent4">
              <a:lumMod val="20000"/>
              <a:lumOff val="80000"/>
            </a:schemeClr>
          </a:solidFill>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Output will be a box displaying final score using an </a:t>
            </a:r>
            <a:r>
              <a:rPr lang="en-GB" b="1" dirty="0">
                <a:solidFill>
                  <a:schemeClr val="accent6"/>
                </a:solidFill>
              </a:rPr>
              <a:t>integer</a:t>
            </a:r>
            <a:r>
              <a:rPr lang="en-GB" dirty="0">
                <a:solidFill>
                  <a:schemeClr val="tx1"/>
                </a:solidFill>
              </a:rPr>
              <a:t> datatype with their name - </a:t>
            </a:r>
            <a:r>
              <a:rPr lang="en-GB" b="1" dirty="0">
                <a:solidFill>
                  <a:schemeClr val="accent6"/>
                </a:solidFill>
              </a:rPr>
              <a:t>string</a:t>
            </a:r>
            <a:r>
              <a:rPr lang="en-GB" dirty="0">
                <a:solidFill>
                  <a:schemeClr val="tx1"/>
                </a:solidFill>
              </a:rPr>
              <a:t>. </a:t>
            </a:r>
          </a:p>
          <a:p>
            <a:endParaRPr lang="en-GB" dirty="0"/>
          </a:p>
        </p:txBody>
      </p:sp>
      <p:sp>
        <p:nvSpPr>
          <p:cNvPr id="6" name="TextBox 5">
            <a:extLst>
              <a:ext uri="{FF2B5EF4-FFF2-40B4-BE49-F238E27FC236}">
                <a16:creationId xmlns:a16="http://schemas.microsoft.com/office/drawing/2014/main" id="{77867B51-1157-6A4C-DA03-F078EE471A08}"/>
              </a:ext>
            </a:extLst>
          </p:cNvPr>
          <p:cNvSpPr txBox="1"/>
          <p:nvPr/>
        </p:nvSpPr>
        <p:spPr>
          <a:xfrm>
            <a:off x="288785" y="1143879"/>
            <a:ext cx="6002373" cy="1815882"/>
          </a:xfrm>
          <a:prstGeom prst="rect">
            <a:avLst/>
          </a:prstGeom>
          <a:solidFill>
            <a:schemeClr val="tx2">
              <a:lumMod val="20000"/>
              <a:lumOff val="80000"/>
            </a:schemeClr>
          </a:solidFill>
        </p:spPr>
        <p:txBody>
          <a:bodyPr wrap="square" rtlCol="0">
            <a:spAutoFit/>
          </a:bodyPr>
          <a:lstStyle/>
          <a:p>
            <a:r>
              <a:rPr lang="en-GB" sz="2800" dirty="0"/>
              <a:t>The game player will input their name so the game can provide the final score with a name attached, this will be captured with a </a:t>
            </a:r>
            <a:r>
              <a:rPr lang="en-GB" sz="2800" b="1" dirty="0">
                <a:solidFill>
                  <a:schemeClr val="accent6"/>
                </a:solidFill>
              </a:rPr>
              <a:t>string</a:t>
            </a:r>
            <a:r>
              <a:rPr lang="en-GB" sz="2800" dirty="0"/>
              <a:t> datatype. </a:t>
            </a:r>
          </a:p>
        </p:txBody>
      </p:sp>
      <p:sp>
        <p:nvSpPr>
          <p:cNvPr id="7" name="TextBox 6">
            <a:extLst>
              <a:ext uri="{FF2B5EF4-FFF2-40B4-BE49-F238E27FC236}">
                <a16:creationId xmlns:a16="http://schemas.microsoft.com/office/drawing/2014/main" id="{5FD552A5-610E-6A31-B9C3-1723222271CD}"/>
              </a:ext>
            </a:extLst>
          </p:cNvPr>
          <p:cNvSpPr txBox="1"/>
          <p:nvPr/>
        </p:nvSpPr>
        <p:spPr>
          <a:xfrm>
            <a:off x="1787961" y="4824551"/>
            <a:ext cx="9006395" cy="461665"/>
          </a:xfrm>
          <a:prstGeom prst="rect">
            <a:avLst/>
          </a:prstGeom>
          <a:noFill/>
          <a:ln>
            <a:solidFill>
              <a:srgbClr val="0070C0"/>
            </a:solidFill>
          </a:ln>
        </p:spPr>
        <p:txBody>
          <a:bodyPr wrap="square" rtlCol="0">
            <a:spAutoFit/>
          </a:bodyPr>
          <a:lstStyle/>
          <a:p>
            <a:pPr algn="ctr"/>
            <a:r>
              <a:rPr lang="en-GB" sz="2400" b="1" i="1" dirty="0">
                <a:solidFill>
                  <a:schemeClr val="accent1"/>
                </a:solidFill>
              </a:rPr>
              <a:t>User Input – is a key pressed?</a:t>
            </a:r>
          </a:p>
        </p:txBody>
      </p:sp>
    </p:spTree>
    <p:extLst>
      <p:ext uri="{BB962C8B-B14F-4D97-AF65-F5344CB8AC3E}">
        <p14:creationId xmlns:p14="http://schemas.microsoft.com/office/powerpoint/2010/main" val="38628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73FE-064C-427D-A42B-99FAE61EFAEA}"/>
              </a:ext>
            </a:extLst>
          </p:cNvPr>
          <p:cNvSpPr>
            <a:spLocks noGrp="1"/>
          </p:cNvSpPr>
          <p:nvPr>
            <p:ph type="title"/>
          </p:nvPr>
        </p:nvSpPr>
        <p:spPr>
          <a:xfrm>
            <a:off x="1143001" y="88287"/>
            <a:ext cx="9905998" cy="823530"/>
          </a:xfrm>
        </p:spPr>
        <p:txBody>
          <a:bodyPr>
            <a:normAutofit/>
          </a:bodyPr>
          <a:lstStyle/>
          <a:p>
            <a:pPr algn="ctr"/>
            <a:r>
              <a:rPr lang="en-GB" sz="3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1972 Magnavox “Odyssey” Promo</a:t>
            </a:r>
            <a:endParaRPr lang="en-GB" dirty="0">
              <a:solidFill>
                <a:srgbClr val="00B0F0"/>
              </a:solidFill>
            </a:endParaRPr>
          </a:p>
        </p:txBody>
      </p:sp>
      <p:pic>
        <p:nvPicPr>
          <p:cNvPr id="6" name="Online Media 5" title="1972 Magnavox Odyssey promotional film">
            <a:hlinkClick r:id="" action="ppaction://media"/>
            <a:extLst>
              <a:ext uri="{FF2B5EF4-FFF2-40B4-BE49-F238E27FC236}">
                <a16:creationId xmlns:a16="http://schemas.microsoft.com/office/drawing/2014/main" id="{70ACF7F4-4E48-E225-FBBB-9C0B26D3C7EF}"/>
              </a:ext>
            </a:extLst>
          </p:cNvPr>
          <p:cNvPicPr>
            <a:picLocks noRot="1" noChangeAspect="1"/>
          </p:cNvPicPr>
          <p:nvPr>
            <a:videoFile r:link="rId1"/>
          </p:nvPr>
        </p:nvPicPr>
        <p:blipFill>
          <a:blip r:embed="rId4"/>
          <a:stretch>
            <a:fillRect/>
          </a:stretch>
        </p:blipFill>
        <p:spPr>
          <a:xfrm>
            <a:off x="508452" y="1442048"/>
            <a:ext cx="5827973" cy="4370981"/>
          </a:xfrm>
          <a:prstGeom prst="roundRect">
            <a:avLst/>
          </a:prstGeom>
          <a:ln w="76200">
            <a:solidFill>
              <a:srgbClr val="00B0F0"/>
            </a:solidFill>
          </a:ln>
        </p:spPr>
      </p:pic>
      <p:sp>
        <p:nvSpPr>
          <p:cNvPr id="8" name="TextBox 7">
            <a:extLst>
              <a:ext uri="{FF2B5EF4-FFF2-40B4-BE49-F238E27FC236}">
                <a16:creationId xmlns:a16="http://schemas.microsoft.com/office/drawing/2014/main" id="{B5E68578-49B2-B0E0-8750-0C8D9EAD1E8B}"/>
              </a:ext>
            </a:extLst>
          </p:cNvPr>
          <p:cNvSpPr txBox="1"/>
          <p:nvPr/>
        </p:nvSpPr>
        <p:spPr>
          <a:xfrm>
            <a:off x="7502675" y="2486909"/>
            <a:ext cx="4407436" cy="1200329"/>
          </a:xfrm>
          <a:prstGeom prst="rect">
            <a:avLst/>
          </a:prstGeom>
          <a:noFill/>
        </p:spPr>
        <p:txBody>
          <a:bodyPr wrap="square" rtlCol="0">
            <a:spAutoFit/>
          </a:bodyPr>
          <a:lstStyle/>
          <a:p>
            <a:r>
              <a:rPr lang="en-GB" sz="2400" i="0" dirty="0">
                <a:effectLst/>
                <a:latin typeface="Roboto" panose="02000000000000000000" pitchFamily="2" charset="0"/>
                <a:cs typeface="Assistant" pitchFamily="2" charset="-79"/>
              </a:rPr>
              <a:t>Can you recognise the </a:t>
            </a:r>
            <a:r>
              <a:rPr lang="en-GB" sz="2400" b="1" i="0" dirty="0">
                <a:solidFill>
                  <a:srgbClr val="00B050"/>
                </a:solidFill>
                <a:effectLst/>
                <a:latin typeface="Roboto" panose="02000000000000000000" pitchFamily="2" charset="0"/>
                <a:cs typeface="Assistant" pitchFamily="2" charset="-79"/>
              </a:rPr>
              <a:t>platform</a:t>
            </a:r>
            <a:r>
              <a:rPr lang="en-GB" sz="2400" b="1" i="0" dirty="0">
                <a:effectLst/>
                <a:latin typeface="Roboto" panose="02000000000000000000" pitchFamily="2" charset="0"/>
                <a:cs typeface="Assistant" pitchFamily="2" charset="-79"/>
              </a:rPr>
              <a:t> </a:t>
            </a:r>
            <a:r>
              <a:rPr lang="en-GB" sz="2400" i="0" dirty="0">
                <a:effectLst/>
                <a:latin typeface="Roboto" panose="02000000000000000000" pitchFamily="2" charset="0"/>
                <a:cs typeface="Assistant" pitchFamily="2" charset="-79"/>
              </a:rPr>
              <a:t>it is played on, and the game </a:t>
            </a:r>
            <a:r>
              <a:rPr lang="en-GB" sz="2400" b="1" i="0" dirty="0">
                <a:solidFill>
                  <a:srgbClr val="00B050"/>
                </a:solidFill>
                <a:effectLst/>
                <a:latin typeface="Roboto" panose="02000000000000000000" pitchFamily="2" charset="0"/>
                <a:cs typeface="Assistant" pitchFamily="2" charset="-79"/>
              </a:rPr>
              <a:t>types</a:t>
            </a:r>
            <a:r>
              <a:rPr lang="en-GB" sz="2400" i="0" dirty="0">
                <a:effectLst/>
                <a:latin typeface="Roboto" panose="02000000000000000000" pitchFamily="2" charset="0"/>
                <a:cs typeface="Assistant" pitchFamily="2" charset="-79"/>
              </a:rPr>
              <a:t> mentioned?</a:t>
            </a:r>
            <a:endParaRPr lang="en-GB" sz="2400" dirty="0"/>
          </a:p>
        </p:txBody>
      </p:sp>
      <p:pic>
        <p:nvPicPr>
          <p:cNvPr id="3" name="Graphic 2" descr="Presentation with checklist with solid fill">
            <a:extLst>
              <a:ext uri="{FF2B5EF4-FFF2-40B4-BE49-F238E27FC236}">
                <a16:creationId xmlns:a16="http://schemas.microsoft.com/office/drawing/2014/main" id="{F4BDFE34-EDCC-EB4F-ED1F-B9FE4DE19B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0651" y="2486909"/>
            <a:ext cx="914400" cy="914400"/>
          </a:xfrm>
          <a:prstGeom prst="rect">
            <a:avLst/>
          </a:prstGeom>
        </p:spPr>
      </p:pic>
      <p:pic>
        <p:nvPicPr>
          <p:cNvPr id="7" name="Graphic 6" descr="Books with solid fill">
            <a:extLst>
              <a:ext uri="{FF2B5EF4-FFF2-40B4-BE49-F238E27FC236}">
                <a16:creationId xmlns:a16="http://schemas.microsoft.com/office/drawing/2014/main" id="{EE9C66D0-757D-58B3-6867-2428AC4403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7238" y="4184904"/>
            <a:ext cx="801226" cy="801226"/>
          </a:xfrm>
          <a:prstGeom prst="rect">
            <a:avLst/>
          </a:prstGeom>
        </p:spPr>
      </p:pic>
      <p:sp>
        <p:nvSpPr>
          <p:cNvPr id="9" name="TextBox 8">
            <a:extLst>
              <a:ext uri="{FF2B5EF4-FFF2-40B4-BE49-F238E27FC236}">
                <a16:creationId xmlns:a16="http://schemas.microsoft.com/office/drawing/2014/main" id="{FAEC3FDA-F3D9-C561-6F76-2324E90FF450}"/>
              </a:ext>
            </a:extLst>
          </p:cNvPr>
          <p:cNvSpPr txBox="1"/>
          <p:nvPr/>
        </p:nvSpPr>
        <p:spPr>
          <a:xfrm>
            <a:off x="7440139" y="4184904"/>
            <a:ext cx="4645711" cy="1938992"/>
          </a:xfrm>
          <a:prstGeom prst="rect">
            <a:avLst/>
          </a:prstGeom>
          <a:noFill/>
        </p:spPr>
        <p:txBody>
          <a:bodyPr wrap="square" rtlCol="0">
            <a:spAutoFit/>
          </a:bodyPr>
          <a:lstStyle/>
          <a:p>
            <a:r>
              <a:rPr lang="en-GB" sz="2400" b="1" dirty="0">
                <a:solidFill>
                  <a:srgbClr val="00B050"/>
                </a:solidFill>
                <a:latin typeface="Roboto" panose="02000000000000000000" pitchFamily="2" charset="0"/>
                <a:cs typeface="Assistant" pitchFamily="2" charset="-79"/>
              </a:rPr>
              <a:t>P</a:t>
            </a:r>
            <a:r>
              <a:rPr lang="en-GB" sz="2400" b="1" i="0" dirty="0">
                <a:solidFill>
                  <a:srgbClr val="00B050"/>
                </a:solidFill>
                <a:effectLst/>
                <a:latin typeface="Roboto" panose="02000000000000000000" pitchFamily="2" charset="0"/>
                <a:cs typeface="Assistant" pitchFamily="2" charset="-79"/>
              </a:rPr>
              <a:t>latform</a:t>
            </a:r>
            <a:r>
              <a:rPr lang="en-GB" sz="2400" b="1" i="0" dirty="0">
                <a:effectLst/>
                <a:latin typeface="Roboto" panose="02000000000000000000" pitchFamily="2" charset="0"/>
                <a:cs typeface="Assistant" pitchFamily="2" charset="-79"/>
              </a:rPr>
              <a:t> </a:t>
            </a:r>
            <a:r>
              <a:rPr lang="en-GB" sz="2400" i="0" dirty="0">
                <a:effectLst/>
                <a:latin typeface="Roboto" panose="02000000000000000000" pitchFamily="2" charset="0"/>
                <a:cs typeface="Assistant" pitchFamily="2" charset="-79"/>
              </a:rPr>
              <a:t>is</a:t>
            </a:r>
            <a:r>
              <a:rPr lang="en-GB" sz="2400" b="1" i="0" dirty="0">
                <a:effectLst/>
                <a:latin typeface="Roboto" panose="02000000000000000000" pitchFamily="2" charset="0"/>
                <a:cs typeface="Assistant" pitchFamily="2" charset="-79"/>
              </a:rPr>
              <a:t> </a:t>
            </a:r>
            <a:r>
              <a:rPr lang="en-GB" sz="2400" i="0" dirty="0">
                <a:solidFill>
                  <a:srgbClr val="5F6368"/>
                </a:solidFill>
                <a:effectLst/>
                <a:latin typeface="arial" panose="020B0604020202020204" pitchFamily="34" charset="0"/>
              </a:rPr>
              <a:t>a computer system specially made for playing video games</a:t>
            </a:r>
            <a:r>
              <a:rPr lang="en-GB" sz="2400" b="0" i="0" dirty="0">
                <a:solidFill>
                  <a:srgbClr val="4D5156"/>
                </a:solidFill>
                <a:effectLst/>
                <a:latin typeface="arial" panose="020B0604020202020204" pitchFamily="34" charset="0"/>
              </a:rPr>
              <a:t>; </a:t>
            </a:r>
            <a:r>
              <a:rPr lang="en-GB" sz="2400" b="1" i="0" dirty="0">
                <a:solidFill>
                  <a:srgbClr val="4D5156"/>
                </a:solidFill>
                <a:effectLst/>
                <a:latin typeface="arial" panose="020B0604020202020204" pitchFamily="34" charset="0"/>
              </a:rPr>
              <a:t>a console.</a:t>
            </a:r>
            <a:endParaRPr lang="en-GB" sz="2400" b="1" dirty="0">
              <a:latin typeface="Roboto" panose="02000000000000000000" pitchFamily="2" charset="0"/>
              <a:cs typeface="Assistant" pitchFamily="2" charset="-79"/>
            </a:endParaRPr>
          </a:p>
          <a:p>
            <a:r>
              <a:rPr lang="en-GB" sz="2400" b="1" i="0" dirty="0">
                <a:solidFill>
                  <a:srgbClr val="00B050"/>
                </a:solidFill>
                <a:effectLst/>
                <a:latin typeface="Roboto" panose="02000000000000000000" pitchFamily="2" charset="0"/>
                <a:cs typeface="Assistant" pitchFamily="2" charset="-79"/>
              </a:rPr>
              <a:t>Types</a:t>
            </a:r>
            <a:r>
              <a:rPr lang="en-GB" sz="2400" b="1" i="0" dirty="0">
                <a:effectLst/>
                <a:latin typeface="Roboto" panose="02000000000000000000" pitchFamily="2" charset="0"/>
                <a:cs typeface="Assistant" pitchFamily="2" charset="-79"/>
              </a:rPr>
              <a:t> </a:t>
            </a:r>
            <a:r>
              <a:rPr lang="en-GB" sz="2400" i="0" dirty="0">
                <a:effectLst/>
                <a:latin typeface="Roboto" panose="02000000000000000000" pitchFamily="2" charset="0"/>
                <a:cs typeface="Assistant" pitchFamily="2" charset="-79"/>
              </a:rPr>
              <a:t>is</a:t>
            </a:r>
            <a:r>
              <a:rPr lang="en-GB" sz="2400" b="1" i="0" dirty="0">
                <a:effectLst/>
                <a:latin typeface="Roboto" panose="02000000000000000000" pitchFamily="2" charset="0"/>
                <a:cs typeface="Assistant" pitchFamily="2" charset="-79"/>
              </a:rPr>
              <a:t> </a:t>
            </a:r>
            <a:r>
              <a:rPr lang="en-GB" sz="2400" i="0" dirty="0">
                <a:effectLst/>
                <a:latin typeface="Roboto" panose="02000000000000000000" pitchFamily="2" charset="0"/>
                <a:cs typeface="Assistant" pitchFamily="2" charset="-79"/>
              </a:rPr>
              <a:t>a specific category of games.</a:t>
            </a:r>
            <a:endParaRPr lang="en-GB" sz="2400" dirty="0"/>
          </a:p>
        </p:txBody>
      </p:sp>
      <p:pic>
        <p:nvPicPr>
          <p:cNvPr id="10" name="Picture 9">
            <a:hlinkClick r:id="rId9"/>
            <a:extLst>
              <a:ext uri="{FF2B5EF4-FFF2-40B4-BE49-F238E27FC236}">
                <a16:creationId xmlns:a16="http://schemas.microsoft.com/office/drawing/2014/main" id="{D7E695C3-7D91-8DB5-E3B3-3E59932688D5}"/>
              </a:ext>
            </a:extLst>
          </p:cNvPr>
          <p:cNvPicPr>
            <a:picLocks noChangeAspect="1"/>
          </p:cNvPicPr>
          <p:nvPr/>
        </p:nvPicPr>
        <p:blipFill>
          <a:blip r:embed="rId10"/>
          <a:stretch>
            <a:fillRect/>
          </a:stretch>
        </p:blipFill>
        <p:spPr>
          <a:xfrm>
            <a:off x="6490651" y="1178405"/>
            <a:ext cx="1012024" cy="810838"/>
          </a:xfrm>
          <a:prstGeom prst="rect">
            <a:avLst/>
          </a:prstGeom>
        </p:spPr>
      </p:pic>
      <p:sp>
        <p:nvSpPr>
          <p:cNvPr id="11" name="TextBox 10">
            <a:extLst>
              <a:ext uri="{FF2B5EF4-FFF2-40B4-BE49-F238E27FC236}">
                <a16:creationId xmlns:a16="http://schemas.microsoft.com/office/drawing/2014/main" id="{E03B981C-4D84-5046-6DBC-0894630E8C42}"/>
              </a:ext>
            </a:extLst>
          </p:cNvPr>
          <p:cNvSpPr txBox="1"/>
          <p:nvPr/>
        </p:nvSpPr>
        <p:spPr>
          <a:xfrm>
            <a:off x="7502675" y="1314746"/>
            <a:ext cx="1828800" cy="923330"/>
          </a:xfrm>
          <a:prstGeom prst="rect">
            <a:avLst/>
          </a:prstGeom>
          <a:noFill/>
        </p:spPr>
        <p:txBody>
          <a:bodyPr wrap="square" rtlCol="0">
            <a:spAutoFit/>
          </a:bodyPr>
          <a:lstStyle/>
          <a:p>
            <a:r>
              <a:rPr lang="en-GB" sz="3600" b="1" dirty="0">
                <a:solidFill>
                  <a:schemeClr val="accent2">
                    <a:lumMod val="75000"/>
                  </a:schemeClr>
                </a:solidFill>
                <a:hlinkClick r:id="rId9">
                  <a:extLst>
                    <a:ext uri="{A12FA001-AC4F-418D-AE19-62706E023703}">
                      <ahyp:hlinkClr xmlns:ahyp="http://schemas.microsoft.com/office/drawing/2018/hyperlinkcolor" val="tx"/>
                    </a:ext>
                  </a:extLst>
                </a:hlinkClick>
              </a:rPr>
              <a:t>Video</a:t>
            </a:r>
            <a:endParaRPr lang="en-GB" sz="3600" b="1" dirty="0">
              <a:solidFill>
                <a:schemeClr val="accent2">
                  <a:lumMod val="75000"/>
                </a:schemeClr>
              </a:solidFill>
            </a:endParaRPr>
          </a:p>
          <a:p>
            <a:endParaRPr lang="en-GB" dirty="0"/>
          </a:p>
        </p:txBody>
      </p:sp>
    </p:spTree>
    <p:extLst>
      <p:ext uri="{BB962C8B-B14F-4D97-AF65-F5344CB8AC3E}">
        <p14:creationId xmlns:p14="http://schemas.microsoft.com/office/powerpoint/2010/main" val="105395215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C21D57-8F86-8127-DC14-C7377B4D12EF}"/>
              </a:ext>
            </a:extLst>
          </p:cNvPr>
          <p:cNvSpPr txBox="1">
            <a:spLocks/>
          </p:cNvSpPr>
          <p:nvPr/>
        </p:nvSpPr>
        <p:spPr>
          <a:xfrm>
            <a:off x="1557018" y="18358"/>
            <a:ext cx="9485231" cy="79542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algn="ctr"/>
            <a:r>
              <a:rPr lang="en-GB" dirty="0">
                <a:solidFill>
                  <a:srgbClr val="0070C0"/>
                </a:solidFill>
              </a:rPr>
              <a:t>Recap: Have you uploaded … to the VLE?</a:t>
            </a:r>
          </a:p>
        </p:txBody>
      </p:sp>
      <p:sp>
        <p:nvSpPr>
          <p:cNvPr id="6" name="Content Placeholder 5">
            <a:extLst>
              <a:ext uri="{FF2B5EF4-FFF2-40B4-BE49-F238E27FC236}">
                <a16:creationId xmlns:a16="http://schemas.microsoft.com/office/drawing/2014/main" id="{69015065-0D2B-C3E5-0AD8-9C45C89B320F}"/>
              </a:ext>
            </a:extLst>
          </p:cNvPr>
          <p:cNvSpPr txBox="1">
            <a:spLocks/>
          </p:cNvSpPr>
          <p:nvPr/>
        </p:nvSpPr>
        <p:spPr>
          <a:xfrm>
            <a:off x="311041" y="816015"/>
            <a:ext cx="5988592" cy="52282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ourier New" panose="02070309020205020404" pitchFamily="49" charset="0"/>
              <a:buChar char="o"/>
            </a:pPr>
            <a:r>
              <a:rPr lang="en-GB" sz="2600" dirty="0"/>
              <a:t>Visualisation (Annotated screenshots throughout the process)  </a:t>
            </a:r>
          </a:p>
          <a:p>
            <a:pPr marL="457200" indent="-457200">
              <a:buFont typeface="Courier New" panose="02070309020205020404" pitchFamily="49" charset="0"/>
              <a:buChar char="o"/>
            </a:pPr>
            <a:r>
              <a:rPr lang="en-GB" sz="2600" dirty="0"/>
              <a:t>Experimentation (Record errors and correct), script (taking evidence of the coding structure, annotated screenshots). </a:t>
            </a:r>
          </a:p>
          <a:p>
            <a:pPr marL="457200" indent="-457200">
              <a:buFont typeface="Courier New" panose="02070309020205020404" pitchFamily="49" charset="0"/>
              <a:buChar char="o"/>
            </a:pPr>
            <a:r>
              <a:rPr lang="en-GB" sz="2600" dirty="0"/>
              <a:t>Storyboard (walkthrough screenshots of the interactive elements in the game).    </a:t>
            </a:r>
          </a:p>
          <a:p>
            <a:pPr marL="457200" indent="-457200">
              <a:buFont typeface="Courier New" panose="02070309020205020404" pitchFamily="49" charset="0"/>
              <a:buChar char="o"/>
            </a:pPr>
            <a:r>
              <a:rPr lang="en-GB" sz="2600" dirty="0"/>
              <a:t>Use of sound (provide sound file into the VLE).   </a:t>
            </a:r>
          </a:p>
          <a:p>
            <a:endParaRPr lang="en-GB" dirty="0"/>
          </a:p>
          <a:p>
            <a:endParaRPr lang="en-GB" dirty="0"/>
          </a:p>
        </p:txBody>
      </p:sp>
      <p:sp>
        <p:nvSpPr>
          <p:cNvPr id="9" name="Content Placeholder 3">
            <a:extLst>
              <a:ext uri="{FF2B5EF4-FFF2-40B4-BE49-F238E27FC236}">
                <a16:creationId xmlns:a16="http://schemas.microsoft.com/office/drawing/2014/main" id="{6F025063-DA26-4FCC-6E4A-0CA7B5674D0C}"/>
              </a:ext>
            </a:extLst>
          </p:cNvPr>
          <p:cNvSpPr>
            <a:spLocks noGrp="1"/>
          </p:cNvSpPr>
          <p:nvPr>
            <p:ph sz="half" idx="1"/>
          </p:nvPr>
        </p:nvSpPr>
        <p:spPr>
          <a:xfrm>
            <a:off x="6196715" y="813785"/>
            <a:ext cx="5779625" cy="4581368"/>
          </a:xfrm>
        </p:spPr>
        <p:txBody>
          <a:bodyPr>
            <a:noAutofit/>
          </a:bodyPr>
          <a:lstStyle/>
          <a:p>
            <a:pPr marL="457200" indent="-457200">
              <a:buFont typeface="Courier New" panose="02070309020205020404" pitchFamily="49" charset="0"/>
              <a:buChar char="o"/>
            </a:pPr>
            <a:r>
              <a:rPr lang="en-GB" sz="2600" dirty="0"/>
              <a:t>Structure of program code – e.g., sequence, selection and iteration.  </a:t>
            </a:r>
          </a:p>
          <a:p>
            <a:pPr marL="457200" indent="-457200">
              <a:buFont typeface="Courier New" panose="02070309020205020404" pitchFamily="49" charset="0"/>
              <a:buChar char="o"/>
            </a:pPr>
            <a:r>
              <a:rPr lang="en-GB" sz="2600" dirty="0"/>
              <a:t>Basic arithmetic – e.g., plus, minus, multiplication and division used.</a:t>
            </a:r>
          </a:p>
          <a:p>
            <a:pPr marL="457200" indent="-457200">
              <a:buFont typeface="Courier New" panose="02070309020205020404" pitchFamily="49" charset="0"/>
              <a:buChar char="o"/>
            </a:pPr>
            <a:r>
              <a:rPr lang="en-GB" sz="2600" dirty="0"/>
              <a:t>Data types – e.g., integers, strings, Boolean type.  </a:t>
            </a:r>
          </a:p>
          <a:p>
            <a:pPr marL="457200" indent="-457200">
              <a:buFont typeface="Courier New" panose="02070309020205020404" pitchFamily="49" charset="0"/>
              <a:buChar char="o"/>
            </a:pPr>
            <a:r>
              <a:rPr lang="en-GB" sz="2600" dirty="0"/>
              <a:t>Data input and output used.</a:t>
            </a:r>
          </a:p>
          <a:p>
            <a:pPr marL="457200" indent="-457200">
              <a:buFont typeface="Courier New" panose="02070309020205020404" pitchFamily="49" charset="0"/>
              <a:buChar char="o"/>
            </a:pPr>
            <a:r>
              <a:rPr lang="en-GB" sz="2600" dirty="0"/>
              <a:t>Comments in code – making it easier to understand what the code is doing.</a:t>
            </a:r>
          </a:p>
        </p:txBody>
      </p:sp>
    </p:spTree>
    <p:extLst>
      <p:ext uri="{BB962C8B-B14F-4D97-AF65-F5344CB8AC3E}">
        <p14:creationId xmlns:p14="http://schemas.microsoft.com/office/powerpoint/2010/main" val="1381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additive="base">
                                        <p:cTn id="4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additive="base">
                                        <p:cTn id="5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03494" y="160997"/>
            <a:ext cx="10515600" cy="878441"/>
          </a:xfrm>
        </p:spPr>
        <p:txBody>
          <a:bodyPr anchor="ctr">
            <a:normAutofit/>
          </a:bodyPr>
          <a:lstStyle/>
          <a:p>
            <a:r>
              <a:rPr lang="en-GB" dirty="0"/>
              <a:t>Did we achieve?</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1102055"/>
            <a:ext cx="7928982" cy="5315325"/>
          </a:xfrm>
        </p:spPr>
        <p:txBody>
          <a:bodyPr>
            <a:normAutofit/>
          </a:bodyPr>
          <a:lstStyle/>
          <a:p>
            <a:r>
              <a:rPr lang="en-GB" sz="2400" b="1" dirty="0">
                <a:solidFill>
                  <a:srgbClr val="FE007F"/>
                </a:solidFill>
              </a:rPr>
              <a:t>Intent</a:t>
            </a:r>
          </a:p>
          <a:p>
            <a:r>
              <a:rPr lang="en-GB" sz="2400" dirty="0">
                <a:solidFill>
                  <a:srgbClr val="000000"/>
                </a:solidFill>
              </a:rPr>
              <a:t>The purpose of this session is to develop a simple algorithm, create a prototype game and evidence the steps taken.</a:t>
            </a:r>
          </a:p>
          <a:p>
            <a:r>
              <a:rPr lang="en-GB" sz="2400" b="1" dirty="0">
                <a:solidFill>
                  <a:srgbClr val="FE007F"/>
                </a:solidFill>
              </a:rPr>
              <a:t>Implementation</a:t>
            </a:r>
          </a:p>
          <a:p>
            <a:pPr marL="342900" indent="-342900">
              <a:buFontTx/>
              <a:buChar char="-"/>
            </a:pPr>
            <a:r>
              <a:rPr lang="en-GB" sz="2400" dirty="0">
                <a:solidFill>
                  <a:schemeClr val="tx1"/>
                </a:solidFill>
              </a:rPr>
              <a:t>Develop a simple algorithm of your game using pseudocode</a:t>
            </a:r>
          </a:p>
          <a:p>
            <a:pPr marL="342900" indent="-342900">
              <a:buFontTx/>
              <a:buChar char="-"/>
            </a:pPr>
            <a:r>
              <a:rPr lang="en-GB" sz="2400" dirty="0">
                <a:solidFill>
                  <a:schemeClr val="tx1"/>
                </a:solidFill>
              </a:rPr>
              <a:t>Utilise your ideas and design proposal in your game</a:t>
            </a:r>
          </a:p>
          <a:p>
            <a:pPr marL="342900" indent="-342900">
              <a:buFontTx/>
              <a:buChar char="-"/>
            </a:pPr>
            <a:r>
              <a:rPr lang="en-GB" sz="2400" dirty="0">
                <a:solidFill>
                  <a:schemeClr val="tx1"/>
                </a:solidFill>
              </a:rPr>
              <a:t>Create a game prototype using Scratch</a:t>
            </a:r>
          </a:p>
          <a:p>
            <a:pPr marL="342900" indent="-342900">
              <a:buFontTx/>
              <a:buChar char="-"/>
            </a:pPr>
            <a:r>
              <a:rPr lang="en-GB" sz="2400" dirty="0">
                <a:solidFill>
                  <a:schemeClr val="tx1"/>
                </a:solidFill>
              </a:rPr>
              <a:t>Illustrate the code using comments</a:t>
            </a:r>
          </a:p>
          <a:p>
            <a:r>
              <a:rPr lang="en-GB" sz="2400" b="1" dirty="0">
                <a:solidFill>
                  <a:srgbClr val="FE007F"/>
                </a:solidFill>
              </a:rPr>
              <a:t>Impact</a:t>
            </a:r>
          </a:p>
          <a:p>
            <a:r>
              <a:rPr lang="en-GB" sz="2400" dirty="0">
                <a:solidFill>
                  <a:schemeClr val="tx1"/>
                </a:solidFill>
              </a:rPr>
              <a:t>Upon completion of this session, you will have used your ideas from the previous session to create your own game using Scratch.  You will evidence your process with screenshots.</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rcRect l="17902" r="17902"/>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44634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467918"/>
            <a:ext cx="11381014" cy="1238961"/>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001 Games Design and Development &amp; Introduction to Programming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accent6"/>
                </a:solidFill>
                <a:effectLst/>
                <a:uLnTx/>
                <a:uFillTx/>
                <a:latin typeface="Calibri" panose="020F0502020204030204" pitchFamily="34" charset="0"/>
                <a:ea typeface="+mj-ea"/>
                <a:cs typeface="Calibri" panose="020F0502020204030204" pitchFamily="34" charset="0"/>
              </a:rPr>
              <a:t>Assessment 4</a:t>
            </a: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2623512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FE6C-5E1B-4906-BE33-E6665F14AA51}"/>
              </a:ext>
            </a:extLst>
          </p:cNvPr>
          <p:cNvSpPr txBox="1">
            <a:spLocks noGrp="1"/>
          </p:cNvSpPr>
          <p:nvPr>
            <p:ph type="ctrTitle"/>
          </p:nvPr>
        </p:nvSpPr>
        <p:spPr>
          <a:xfrm>
            <a:off x="310244" y="5412827"/>
            <a:ext cx="11534915" cy="982185"/>
          </a:xfrm>
        </p:spPr>
        <p:txBody>
          <a:bodyPr>
            <a:normAutofit/>
          </a:bodyPr>
          <a:lstStyle/>
          <a:p>
            <a:pPr lvl="0"/>
            <a:r>
              <a:rPr lang="en-GB" sz="3200" dirty="0"/>
              <a:t>Unit 001 Assessment 5</a:t>
            </a:r>
            <a:br>
              <a:rPr lang="en-GB" sz="3200" dirty="0"/>
            </a:br>
            <a:r>
              <a:rPr lang="en-GB" sz="3200" dirty="0"/>
              <a:t>Games Design and Development &amp; Introduction to Programming  </a:t>
            </a:r>
            <a:endParaRPr lang="en-GB" sz="3200" b="0" dirty="0"/>
          </a:p>
        </p:txBody>
      </p:sp>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220717"/>
            <a:ext cx="11381014" cy="8896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r>
              <a:rPr lang="en-GB" sz="4000" dirty="0"/>
              <a:t>Level 1 Certificate in Skills for Creative Industries</a:t>
            </a:r>
            <a:endParaRPr lang="en-GB" sz="4000" b="0" dirty="0"/>
          </a:p>
        </p:txBody>
      </p:sp>
      <p:pic>
        <p:nvPicPr>
          <p:cNvPr id="5" name="Picture 4">
            <a:extLst>
              <a:ext uri="{FF2B5EF4-FFF2-40B4-BE49-F238E27FC236}">
                <a16:creationId xmlns:a16="http://schemas.microsoft.com/office/drawing/2014/main" id="{63272976-BAB6-42D4-1CE1-DF500C328B02}"/>
              </a:ext>
            </a:extLst>
          </p:cNvPr>
          <p:cNvPicPr>
            <a:picLocks noChangeAspect="1"/>
          </p:cNvPicPr>
          <p:nvPr/>
        </p:nvPicPr>
        <p:blipFill>
          <a:blip r:embed="rId3"/>
          <a:stretch>
            <a:fillRect/>
          </a:stretch>
        </p:blipFill>
        <p:spPr>
          <a:xfrm>
            <a:off x="2915448" y="1183287"/>
            <a:ext cx="6361104" cy="4156595"/>
          </a:xfrm>
          <a:prstGeom prst="rect">
            <a:avLst/>
          </a:prstGeom>
        </p:spPr>
      </p:pic>
    </p:spTree>
    <p:extLst>
      <p:ext uri="{BB962C8B-B14F-4D97-AF65-F5344CB8AC3E}">
        <p14:creationId xmlns:p14="http://schemas.microsoft.com/office/powerpoint/2010/main" val="615044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03494" y="160997"/>
            <a:ext cx="10515600" cy="878441"/>
          </a:xfrm>
        </p:spPr>
        <p:txBody>
          <a:bodyPr anchor="ctr">
            <a:normAutofit/>
          </a:bodyPr>
          <a:lstStyle/>
          <a:p>
            <a:r>
              <a:rPr lang="en-GB" dirty="0"/>
              <a:t>This Session</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1102055"/>
            <a:ext cx="7928982" cy="5315325"/>
          </a:xfrm>
        </p:spPr>
        <p:txBody>
          <a:bodyPr>
            <a:normAutofit lnSpcReduction="10000"/>
          </a:bodyPr>
          <a:lstStyle/>
          <a:p>
            <a:r>
              <a:rPr lang="en-GB" sz="2400" b="1" dirty="0">
                <a:solidFill>
                  <a:srgbClr val="FE007F"/>
                </a:solidFill>
              </a:rPr>
              <a:t>Intent</a:t>
            </a:r>
          </a:p>
          <a:p>
            <a:r>
              <a:rPr lang="en-GB" sz="2400" dirty="0">
                <a:solidFill>
                  <a:srgbClr val="000000"/>
                </a:solidFill>
              </a:rPr>
              <a:t>The purpose of this session is to develop your game prototype, present and review your finished project.</a:t>
            </a:r>
          </a:p>
          <a:p>
            <a:r>
              <a:rPr lang="en-GB" sz="2400" b="1" dirty="0">
                <a:solidFill>
                  <a:srgbClr val="FE007F"/>
                </a:solidFill>
              </a:rPr>
              <a:t>Implementation</a:t>
            </a:r>
          </a:p>
          <a:p>
            <a:pPr marL="342900" indent="-342900">
              <a:buFontTx/>
              <a:buChar char="-"/>
            </a:pPr>
            <a:r>
              <a:rPr lang="en-GB" sz="2400" dirty="0">
                <a:solidFill>
                  <a:schemeClr val="tx1"/>
                </a:solidFill>
              </a:rPr>
              <a:t>Present your prototype to your peers to obtain feedback</a:t>
            </a:r>
          </a:p>
          <a:p>
            <a:pPr marL="342900" indent="-342900">
              <a:buFontTx/>
              <a:buChar char="-"/>
            </a:pPr>
            <a:r>
              <a:rPr lang="en-GB" sz="2400" dirty="0">
                <a:solidFill>
                  <a:schemeClr val="tx1"/>
                </a:solidFill>
              </a:rPr>
              <a:t>Review feedback and explore strengths and areas for development of your design documents and game prototype</a:t>
            </a:r>
          </a:p>
          <a:p>
            <a:pPr marL="342900" indent="-342900">
              <a:buFontTx/>
              <a:buChar char="-"/>
            </a:pPr>
            <a:r>
              <a:rPr lang="en-GB" sz="2400" dirty="0">
                <a:solidFill>
                  <a:schemeClr val="tx1"/>
                </a:solidFill>
              </a:rPr>
              <a:t>Give a self-reflective account of how you can improve your own work performance</a:t>
            </a:r>
          </a:p>
          <a:p>
            <a:pPr marL="342900" indent="-342900">
              <a:buFontTx/>
              <a:buChar char="-"/>
            </a:pPr>
            <a:r>
              <a:rPr lang="en-GB" sz="2400" b="1" dirty="0">
                <a:solidFill>
                  <a:srgbClr val="FE007F"/>
                </a:solidFill>
              </a:rPr>
              <a:t>Impact</a:t>
            </a:r>
          </a:p>
          <a:p>
            <a:r>
              <a:rPr lang="en-GB" sz="2400" dirty="0">
                <a:solidFill>
                  <a:schemeClr val="tx1"/>
                </a:solidFill>
              </a:rPr>
              <a:t>Upon completion of this session, you will have presented your game prototype to receive critique and reflected on your own work practices for areas of improvement.</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rcRect l="17902" r="17902"/>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19812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49C9BF-A850-3221-C6B0-4E0CA0AD7B72}"/>
              </a:ext>
            </a:extLst>
          </p:cNvPr>
          <p:cNvSpPr txBox="1">
            <a:spLocks/>
          </p:cNvSpPr>
          <p:nvPr/>
        </p:nvSpPr>
        <p:spPr>
          <a:xfrm>
            <a:off x="1288102" y="22759"/>
            <a:ext cx="9672954" cy="8128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2B2"/>
                </a:solidFill>
                <a:latin typeface="Calibri" panose="020F0502020204030204" pitchFamily="34" charset="0"/>
                <a:ea typeface="+mj-ea"/>
                <a:cs typeface="Calibri" panose="020F0502020204030204" pitchFamily="34" charset="0"/>
              </a:defRPr>
            </a:lvl1pPr>
          </a:lstStyle>
          <a:p>
            <a:pPr algn="ctr"/>
            <a:r>
              <a:rPr lang="en-GB" dirty="0">
                <a:solidFill>
                  <a:srgbClr val="0070C0"/>
                </a:solidFill>
              </a:rPr>
              <a:t>Presentation of your Completed Game</a:t>
            </a:r>
          </a:p>
        </p:txBody>
      </p:sp>
      <p:sp>
        <p:nvSpPr>
          <p:cNvPr id="4" name="Content Placeholder 2">
            <a:extLst>
              <a:ext uri="{FF2B5EF4-FFF2-40B4-BE49-F238E27FC236}">
                <a16:creationId xmlns:a16="http://schemas.microsoft.com/office/drawing/2014/main" id="{9FE555EE-F6D5-D807-C738-915CE14CF970}"/>
              </a:ext>
            </a:extLst>
          </p:cNvPr>
          <p:cNvSpPr>
            <a:spLocks noGrp="1"/>
          </p:cNvSpPr>
          <p:nvPr>
            <p:ph idx="1"/>
          </p:nvPr>
        </p:nvSpPr>
        <p:spPr>
          <a:xfrm>
            <a:off x="528576" y="1016258"/>
            <a:ext cx="5193176" cy="4083612"/>
          </a:xfrm>
          <a:ln>
            <a:noFill/>
          </a:ln>
        </p:spPr>
        <p:txBody>
          <a:bodyPr>
            <a:noAutofit/>
          </a:bodyPr>
          <a:lstStyle/>
          <a:p>
            <a:pPr marL="0" indent="0">
              <a:buNone/>
            </a:pPr>
            <a:r>
              <a:rPr lang="en-GB" sz="2800" b="1" u="sng" dirty="0">
                <a:solidFill>
                  <a:srgbClr val="0070C0"/>
                </a:solidFill>
              </a:rPr>
              <a:t>Presentation formats: </a:t>
            </a:r>
          </a:p>
          <a:p>
            <a:pPr marL="457200" indent="-457200">
              <a:buFont typeface="Arial" panose="020B0604020202020204" pitchFamily="34" charset="0"/>
              <a:buChar char="•"/>
            </a:pPr>
            <a:r>
              <a:rPr lang="en-GB" sz="2800" dirty="0">
                <a:solidFill>
                  <a:srgbClr val="0070C0"/>
                </a:solidFill>
              </a:rPr>
              <a:t>Group/individual presentation </a:t>
            </a:r>
          </a:p>
          <a:p>
            <a:pPr marL="457200" indent="-457200">
              <a:buFont typeface="Arial" panose="020B0604020202020204" pitchFamily="34" charset="0"/>
              <a:buChar char="•"/>
            </a:pPr>
            <a:r>
              <a:rPr lang="en-GB" sz="2800" dirty="0">
                <a:solidFill>
                  <a:srgbClr val="0070C0"/>
                </a:solidFill>
              </a:rPr>
              <a:t>Group critique </a:t>
            </a:r>
          </a:p>
          <a:p>
            <a:pPr marL="457200" indent="-457200">
              <a:buFont typeface="Arial" panose="020B0604020202020204" pitchFamily="34" charset="0"/>
              <a:buChar char="•"/>
            </a:pPr>
            <a:r>
              <a:rPr lang="en-GB" sz="2800" dirty="0">
                <a:solidFill>
                  <a:srgbClr val="0070C0"/>
                </a:solidFill>
              </a:rPr>
              <a:t>Using visual aids</a:t>
            </a:r>
          </a:p>
          <a:p>
            <a:pPr marL="457200" indent="-457200">
              <a:buFont typeface="Arial" panose="020B0604020202020204" pitchFamily="34" charset="0"/>
              <a:buChar char="•"/>
            </a:pPr>
            <a:r>
              <a:rPr lang="en-GB" sz="2800" dirty="0">
                <a:solidFill>
                  <a:srgbClr val="0070C0"/>
                </a:solidFill>
              </a:rPr>
              <a:t>Effective communication</a:t>
            </a:r>
          </a:p>
          <a:p>
            <a:pPr marL="457200" indent="-457200">
              <a:buFont typeface="Arial" panose="020B0604020202020204" pitchFamily="34" charset="0"/>
              <a:buChar char="•"/>
            </a:pPr>
            <a:r>
              <a:rPr lang="en-GB" sz="2800" dirty="0">
                <a:solidFill>
                  <a:srgbClr val="0070C0"/>
                </a:solidFill>
              </a:rPr>
              <a:t>Collation of research </a:t>
            </a:r>
          </a:p>
          <a:p>
            <a:pPr marL="457200" indent="-457200">
              <a:buFont typeface="Arial" panose="020B0604020202020204" pitchFamily="34" charset="0"/>
              <a:buChar char="•"/>
            </a:pPr>
            <a:r>
              <a:rPr lang="en-GB" sz="2800" dirty="0">
                <a:solidFill>
                  <a:srgbClr val="0070C0"/>
                </a:solidFill>
              </a:rPr>
              <a:t>Demonstration of prototype </a:t>
            </a:r>
          </a:p>
          <a:p>
            <a:pPr marL="457200" indent="-457200">
              <a:buFont typeface="Arial" panose="020B0604020202020204" pitchFamily="34" charset="0"/>
              <a:buChar char="•"/>
            </a:pPr>
            <a:r>
              <a:rPr lang="en-GB" sz="2800" dirty="0">
                <a:solidFill>
                  <a:srgbClr val="0070C0"/>
                </a:solidFill>
              </a:rPr>
              <a:t>Audience interaction/feedback</a:t>
            </a:r>
          </a:p>
        </p:txBody>
      </p:sp>
      <p:sp>
        <p:nvSpPr>
          <p:cNvPr id="5" name="TextBox 4">
            <a:extLst>
              <a:ext uri="{FF2B5EF4-FFF2-40B4-BE49-F238E27FC236}">
                <a16:creationId xmlns:a16="http://schemas.microsoft.com/office/drawing/2014/main" id="{16D7E2EE-2D41-CD5D-D202-71AA5C5CACE6}"/>
              </a:ext>
            </a:extLst>
          </p:cNvPr>
          <p:cNvSpPr txBox="1"/>
          <p:nvPr/>
        </p:nvSpPr>
        <p:spPr>
          <a:xfrm>
            <a:off x="6157679" y="4130374"/>
            <a:ext cx="5619437" cy="1938992"/>
          </a:xfrm>
          <a:prstGeom prst="rect">
            <a:avLst/>
          </a:prstGeom>
          <a:solidFill>
            <a:schemeClr val="accent6">
              <a:lumMod val="40000"/>
              <a:lumOff val="60000"/>
            </a:schemeClr>
          </a:solidFill>
        </p:spPr>
        <p:txBody>
          <a:bodyPr wrap="square" rtlCol="0">
            <a:spAutoFit/>
          </a:bodyPr>
          <a:lstStyle/>
          <a:p>
            <a:r>
              <a:rPr lang="en-GB" sz="2400" b="1" u="sng" dirty="0"/>
              <a:t>Activity: </a:t>
            </a:r>
            <a:r>
              <a:rPr lang="en-GB" sz="2400" dirty="0"/>
              <a:t>Create a presentation in PowerPoint to demonstrate your finished game and highlight the functionality of the game. Collect group critique using the Jamboard. </a:t>
            </a:r>
          </a:p>
        </p:txBody>
      </p:sp>
      <p:pic>
        <p:nvPicPr>
          <p:cNvPr id="12" name="Picture 11">
            <a:extLst>
              <a:ext uri="{FF2B5EF4-FFF2-40B4-BE49-F238E27FC236}">
                <a16:creationId xmlns:a16="http://schemas.microsoft.com/office/drawing/2014/main" id="{7F5AC1F6-8BBF-7F34-D1DA-5E850E45734B}"/>
              </a:ext>
            </a:extLst>
          </p:cNvPr>
          <p:cNvPicPr>
            <a:picLocks noChangeAspect="1"/>
          </p:cNvPicPr>
          <p:nvPr/>
        </p:nvPicPr>
        <p:blipFill rotWithShape="1">
          <a:blip r:embed="rId3"/>
          <a:srcRect b="13902"/>
          <a:stretch/>
        </p:blipFill>
        <p:spPr>
          <a:xfrm>
            <a:off x="6971985" y="1170520"/>
            <a:ext cx="3734432" cy="2897531"/>
          </a:xfrm>
          <a:prstGeom prst="rect">
            <a:avLst/>
          </a:prstGeom>
        </p:spPr>
      </p:pic>
      <p:sp>
        <p:nvSpPr>
          <p:cNvPr id="2" name="TextBox 1">
            <a:extLst>
              <a:ext uri="{FF2B5EF4-FFF2-40B4-BE49-F238E27FC236}">
                <a16:creationId xmlns:a16="http://schemas.microsoft.com/office/drawing/2014/main" id="{91B9566D-2191-F3C4-F009-5780B385D4B1}"/>
              </a:ext>
            </a:extLst>
          </p:cNvPr>
          <p:cNvSpPr txBox="1"/>
          <p:nvPr/>
        </p:nvSpPr>
        <p:spPr>
          <a:xfrm>
            <a:off x="428261" y="5624840"/>
            <a:ext cx="6585648"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pic>
        <p:nvPicPr>
          <p:cNvPr id="6" name="Picture 5">
            <a:extLst>
              <a:ext uri="{FF2B5EF4-FFF2-40B4-BE49-F238E27FC236}">
                <a16:creationId xmlns:a16="http://schemas.microsoft.com/office/drawing/2014/main" id="{D094C3F9-2CEB-8C72-0868-1483F9081FE1}"/>
              </a:ext>
            </a:extLst>
          </p:cNvPr>
          <p:cNvPicPr>
            <a:picLocks noChangeAspect="1"/>
          </p:cNvPicPr>
          <p:nvPr/>
        </p:nvPicPr>
        <p:blipFill>
          <a:blip r:embed="rId4"/>
          <a:stretch>
            <a:fillRect/>
          </a:stretch>
        </p:blipFill>
        <p:spPr>
          <a:xfrm>
            <a:off x="4731214" y="5624840"/>
            <a:ext cx="660359" cy="599436"/>
          </a:xfrm>
          <a:prstGeom prst="rect">
            <a:avLst/>
          </a:prstGeom>
        </p:spPr>
      </p:pic>
    </p:spTree>
    <p:extLst>
      <p:ext uri="{BB962C8B-B14F-4D97-AF65-F5344CB8AC3E}">
        <p14:creationId xmlns:p14="http://schemas.microsoft.com/office/powerpoint/2010/main" val="43808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43FB-F67B-450B-A070-0B870507156D}"/>
              </a:ext>
            </a:extLst>
          </p:cNvPr>
          <p:cNvSpPr txBox="1">
            <a:spLocks noGrp="1"/>
          </p:cNvSpPr>
          <p:nvPr>
            <p:ph type="ctrTitle"/>
          </p:nvPr>
        </p:nvSpPr>
        <p:spPr>
          <a:xfrm>
            <a:off x="2673751" y="0"/>
            <a:ext cx="7199509" cy="777766"/>
          </a:xfrm>
        </p:spPr>
        <p:txBody>
          <a:bodyPr>
            <a:noAutofit/>
          </a:bodyPr>
          <a:lstStyle/>
          <a:p>
            <a:r>
              <a:rPr lang="en-GB" sz="4400" dirty="0"/>
              <a:t>Finally: Critiquing your Game </a:t>
            </a:r>
          </a:p>
        </p:txBody>
      </p:sp>
      <p:pic>
        <p:nvPicPr>
          <p:cNvPr id="5" name="Picture 4" descr="Animated Light Bulb Clipart Free Download">
            <a:extLst>
              <a:ext uri="{FF2B5EF4-FFF2-40B4-BE49-F238E27FC236}">
                <a16:creationId xmlns:a16="http://schemas.microsoft.com/office/drawing/2014/main" id="{344023E8-C484-428E-9598-12F9BEF045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61" y="4612335"/>
            <a:ext cx="579882" cy="562131"/>
          </a:xfrm>
          <a:prstGeom prst="rect">
            <a:avLst/>
          </a:prstGeom>
          <a:noFill/>
          <a:ln>
            <a:noFill/>
          </a:ln>
        </p:spPr>
      </p:pic>
      <p:pic>
        <p:nvPicPr>
          <p:cNvPr id="7" name="Picture 6">
            <a:extLst>
              <a:ext uri="{FF2B5EF4-FFF2-40B4-BE49-F238E27FC236}">
                <a16:creationId xmlns:a16="http://schemas.microsoft.com/office/drawing/2014/main" id="{F1AA1D7E-FF44-EF88-4AD6-B2BEC5DE9E95}"/>
              </a:ext>
            </a:extLst>
          </p:cNvPr>
          <p:cNvPicPr>
            <a:picLocks noChangeAspect="1"/>
          </p:cNvPicPr>
          <p:nvPr/>
        </p:nvPicPr>
        <p:blipFill>
          <a:blip r:embed="rId4"/>
          <a:stretch>
            <a:fillRect/>
          </a:stretch>
        </p:blipFill>
        <p:spPr>
          <a:xfrm>
            <a:off x="7321465" y="1334362"/>
            <a:ext cx="4317233" cy="4328053"/>
          </a:xfrm>
          <a:prstGeom prst="rect">
            <a:avLst/>
          </a:prstGeom>
        </p:spPr>
      </p:pic>
      <p:sp>
        <p:nvSpPr>
          <p:cNvPr id="9" name="TextBox 8">
            <a:extLst>
              <a:ext uri="{FF2B5EF4-FFF2-40B4-BE49-F238E27FC236}">
                <a16:creationId xmlns:a16="http://schemas.microsoft.com/office/drawing/2014/main" id="{79AC018A-8580-243F-AC6B-831060D834A4}"/>
              </a:ext>
            </a:extLst>
          </p:cNvPr>
          <p:cNvSpPr txBox="1"/>
          <p:nvPr/>
        </p:nvSpPr>
        <p:spPr>
          <a:xfrm>
            <a:off x="889171" y="1758129"/>
            <a:ext cx="6123006" cy="954107"/>
          </a:xfrm>
          <a:prstGeom prst="rect">
            <a:avLst/>
          </a:prstGeom>
          <a:solidFill>
            <a:schemeClr val="accent6">
              <a:lumMod val="40000"/>
              <a:lumOff val="60000"/>
            </a:schemeClr>
          </a:solidFill>
        </p:spPr>
        <p:txBody>
          <a:bodyPr wrap="square">
            <a:spAutoFit/>
          </a:bodyPr>
          <a:lstStyle/>
          <a:p>
            <a:pPr algn="ctr"/>
            <a:r>
              <a:rPr lang="en-GB" sz="2800" dirty="0"/>
              <a:t>What tools are available for collating feedback on your completed game?</a:t>
            </a:r>
          </a:p>
        </p:txBody>
      </p:sp>
      <p:sp>
        <p:nvSpPr>
          <p:cNvPr id="11" name="TextBox 10">
            <a:extLst>
              <a:ext uri="{FF2B5EF4-FFF2-40B4-BE49-F238E27FC236}">
                <a16:creationId xmlns:a16="http://schemas.microsoft.com/office/drawing/2014/main" id="{C76E7AEA-D90E-F188-DC3E-A5A3557CB772}"/>
              </a:ext>
            </a:extLst>
          </p:cNvPr>
          <p:cNvSpPr txBox="1"/>
          <p:nvPr/>
        </p:nvSpPr>
        <p:spPr>
          <a:xfrm>
            <a:off x="959108" y="4103049"/>
            <a:ext cx="5833065" cy="1384995"/>
          </a:xfrm>
          <a:prstGeom prst="rect">
            <a:avLst/>
          </a:prstGeom>
          <a:noFill/>
          <a:ln>
            <a:solidFill>
              <a:srgbClr val="00B050"/>
            </a:solidFill>
          </a:ln>
        </p:spPr>
        <p:txBody>
          <a:bodyPr wrap="square">
            <a:spAutoFit/>
          </a:bodyPr>
          <a:lstStyle/>
          <a:p>
            <a:pPr algn="ctr"/>
            <a:r>
              <a:rPr lang="en-GB" sz="2800" dirty="0"/>
              <a:t>Review the feedback…</a:t>
            </a:r>
          </a:p>
          <a:p>
            <a:pPr algn="ctr"/>
            <a:r>
              <a:rPr lang="en-GB" sz="2800" dirty="0"/>
              <a:t>How could you improve the game from the feedback you have been given?</a:t>
            </a:r>
          </a:p>
        </p:txBody>
      </p:sp>
      <p:sp>
        <p:nvSpPr>
          <p:cNvPr id="12" name="Arrow: Down 11">
            <a:extLst>
              <a:ext uri="{FF2B5EF4-FFF2-40B4-BE49-F238E27FC236}">
                <a16:creationId xmlns:a16="http://schemas.microsoft.com/office/drawing/2014/main" id="{92772D98-867C-2C23-BE1F-78EFF370F0C3}"/>
              </a:ext>
            </a:extLst>
          </p:cNvPr>
          <p:cNvSpPr/>
          <p:nvPr/>
        </p:nvSpPr>
        <p:spPr>
          <a:xfrm>
            <a:off x="3682375" y="2951946"/>
            <a:ext cx="613458" cy="954107"/>
          </a:xfrm>
          <a:prstGeom prst="downArrow">
            <a:avLst/>
          </a:prstGeom>
          <a:no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16231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584F-EF4A-4E0E-A8DB-5721FAEFDC7D}"/>
              </a:ext>
            </a:extLst>
          </p:cNvPr>
          <p:cNvSpPr>
            <a:spLocks noGrp="1"/>
          </p:cNvSpPr>
          <p:nvPr>
            <p:ph type="title"/>
          </p:nvPr>
        </p:nvSpPr>
        <p:spPr>
          <a:xfrm>
            <a:off x="303494" y="160997"/>
            <a:ext cx="10515600" cy="878441"/>
          </a:xfrm>
        </p:spPr>
        <p:txBody>
          <a:bodyPr anchor="ctr">
            <a:normAutofit/>
          </a:bodyPr>
          <a:lstStyle/>
          <a:p>
            <a:r>
              <a:rPr lang="en-GB" dirty="0"/>
              <a:t>Did we achieve?</a:t>
            </a:r>
          </a:p>
        </p:txBody>
      </p:sp>
      <p:sp>
        <p:nvSpPr>
          <p:cNvPr id="3" name="Content Placeholder 2">
            <a:extLst>
              <a:ext uri="{FF2B5EF4-FFF2-40B4-BE49-F238E27FC236}">
                <a16:creationId xmlns:a16="http://schemas.microsoft.com/office/drawing/2014/main" id="{A933105F-CDE7-404F-9A42-760A008D5605}"/>
              </a:ext>
            </a:extLst>
          </p:cNvPr>
          <p:cNvSpPr>
            <a:spLocks noGrp="1"/>
          </p:cNvSpPr>
          <p:nvPr>
            <p:ph sz="half" idx="1"/>
          </p:nvPr>
        </p:nvSpPr>
        <p:spPr>
          <a:xfrm>
            <a:off x="350045" y="1102055"/>
            <a:ext cx="7928982" cy="5315325"/>
          </a:xfrm>
        </p:spPr>
        <p:txBody>
          <a:bodyPr>
            <a:normAutofit lnSpcReduction="10000"/>
          </a:bodyPr>
          <a:lstStyle/>
          <a:p>
            <a:r>
              <a:rPr lang="en-GB" sz="2400" b="1" dirty="0">
                <a:solidFill>
                  <a:srgbClr val="FE007F"/>
                </a:solidFill>
              </a:rPr>
              <a:t>Intent</a:t>
            </a:r>
          </a:p>
          <a:p>
            <a:r>
              <a:rPr lang="en-GB" sz="2400" dirty="0">
                <a:solidFill>
                  <a:srgbClr val="000000"/>
                </a:solidFill>
              </a:rPr>
              <a:t>The purpose of this session is to develop your game prototype, present and review your finished project.</a:t>
            </a:r>
          </a:p>
          <a:p>
            <a:r>
              <a:rPr lang="en-GB" sz="2400" b="1" dirty="0">
                <a:solidFill>
                  <a:srgbClr val="FE007F"/>
                </a:solidFill>
              </a:rPr>
              <a:t>Implementation</a:t>
            </a:r>
          </a:p>
          <a:p>
            <a:pPr marL="342900" indent="-342900">
              <a:buFontTx/>
              <a:buChar char="-"/>
            </a:pPr>
            <a:r>
              <a:rPr lang="en-GB" sz="2400" dirty="0">
                <a:solidFill>
                  <a:schemeClr val="tx1"/>
                </a:solidFill>
              </a:rPr>
              <a:t>Present your prototype to your peers to obtain feedback</a:t>
            </a:r>
          </a:p>
          <a:p>
            <a:pPr marL="342900" indent="-342900">
              <a:buFontTx/>
              <a:buChar char="-"/>
            </a:pPr>
            <a:r>
              <a:rPr lang="en-GB" sz="2400" dirty="0">
                <a:solidFill>
                  <a:schemeClr val="tx1"/>
                </a:solidFill>
              </a:rPr>
              <a:t>Review feedback and explore strengths and areas for development of your design documents and game prototype</a:t>
            </a:r>
          </a:p>
          <a:p>
            <a:pPr marL="342900" indent="-342900">
              <a:buFontTx/>
              <a:buChar char="-"/>
            </a:pPr>
            <a:r>
              <a:rPr lang="en-GB" sz="2400" dirty="0">
                <a:solidFill>
                  <a:schemeClr val="tx1"/>
                </a:solidFill>
              </a:rPr>
              <a:t>Give a self-reflective account of how you can improve your own work performance</a:t>
            </a:r>
          </a:p>
          <a:p>
            <a:pPr marL="342900" indent="-342900">
              <a:buFontTx/>
              <a:buChar char="-"/>
            </a:pPr>
            <a:r>
              <a:rPr lang="en-GB" sz="2400" b="1" dirty="0">
                <a:solidFill>
                  <a:srgbClr val="FE007F"/>
                </a:solidFill>
              </a:rPr>
              <a:t>Impact</a:t>
            </a:r>
          </a:p>
          <a:p>
            <a:r>
              <a:rPr lang="en-GB" sz="2400" dirty="0">
                <a:solidFill>
                  <a:schemeClr val="tx1"/>
                </a:solidFill>
              </a:rPr>
              <a:t>Upon completion of this session, you will have presented your game prototype to receive critique and reflect on your own work practices for areas of improvement.</a:t>
            </a:r>
          </a:p>
        </p:txBody>
      </p:sp>
      <p:sp>
        <p:nvSpPr>
          <p:cNvPr id="6" name="TextBox 5">
            <a:extLst>
              <a:ext uri="{FF2B5EF4-FFF2-40B4-BE49-F238E27FC236}">
                <a16:creationId xmlns:a16="http://schemas.microsoft.com/office/drawing/2014/main" id="{CA3E9AAE-307B-454C-B3D2-F57F6EB063B7}"/>
              </a:ext>
            </a:extLst>
          </p:cNvPr>
          <p:cNvSpPr txBox="1"/>
          <p:nvPr/>
        </p:nvSpPr>
        <p:spPr>
          <a:xfrm>
            <a:off x="8279027" y="1102055"/>
            <a:ext cx="3804550" cy="1200329"/>
          </a:xfrm>
          <a:prstGeom prst="rect">
            <a:avLst/>
          </a:prstGeom>
          <a:noFill/>
        </p:spPr>
        <p:txBody>
          <a:bodyPr wrap="square">
            <a:spAutoFit/>
          </a:bodyPr>
          <a:lstStyle/>
          <a:p>
            <a:pPr algn="ctr"/>
            <a:r>
              <a:rPr lang="en-GB" sz="2400" dirty="0">
                <a:solidFill>
                  <a:schemeClr val="accent1"/>
                </a:solidFill>
              </a:rPr>
              <a:t>Games Design and Development &amp; Introduction to Programming </a:t>
            </a:r>
            <a:endParaRPr lang="en-GB" sz="800" b="1" dirty="0">
              <a:solidFill>
                <a:schemeClr val="accent1"/>
              </a:solidFill>
            </a:endParaRPr>
          </a:p>
        </p:txBody>
      </p:sp>
      <p:pic>
        <p:nvPicPr>
          <p:cNvPr id="4" name="Picture 3">
            <a:extLst>
              <a:ext uri="{FF2B5EF4-FFF2-40B4-BE49-F238E27FC236}">
                <a16:creationId xmlns:a16="http://schemas.microsoft.com/office/drawing/2014/main" id="{373825CE-6411-A84A-2674-3C8DD6D52A5E}"/>
              </a:ext>
            </a:extLst>
          </p:cNvPr>
          <p:cNvPicPr>
            <a:picLocks noChangeAspect="1"/>
          </p:cNvPicPr>
          <p:nvPr/>
        </p:nvPicPr>
        <p:blipFill>
          <a:blip r:embed="rId3"/>
          <a:srcRect l="17902" r="17902"/>
          <a:stretch/>
        </p:blipFill>
        <p:spPr>
          <a:xfrm>
            <a:off x="8364606" y="2427618"/>
            <a:ext cx="3718971" cy="3079102"/>
          </a:xfrm>
          <a:prstGeom prst="ellipse">
            <a:avLst/>
          </a:prstGeom>
          <a:ln w="762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28635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43FB-F67B-450B-A070-0B870507156D}"/>
              </a:ext>
            </a:extLst>
          </p:cNvPr>
          <p:cNvSpPr txBox="1">
            <a:spLocks noGrp="1"/>
          </p:cNvSpPr>
          <p:nvPr>
            <p:ph type="ctrTitle"/>
          </p:nvPr>
        </p:nvSpPr>
        <p:spPr>
          <a:xfrm>
            <a:off x="262888" y="83140"/>
            <a:ext cx="10914982" cy="792954"/>
          </a:xfrm>
        </p:spPr>
        <p:txBody>
          <a:bodyPr>
            <a:noAutofit/>
          </a:bodyPr>
          <a:lstStyle/>
          <a:p>
            <a:pPr lvl="0" algn="l"/>
            <a:r>
              <a:rPr lang="en-GB" sz="4000" dirty="0"/>
              <a:t>Plenary</a:t>
            </a:r>
          </a:p>
        </p:txBody>
      </p:sp>
      <p:pic>
        <p:nvPicPr>
          <p:cNvPr id="10" name="Picture 9" descr="A group of people standing next to a computer&#10;&#10;Description automatically generated with medium confidence">
            <a:extLst>
              <a:ext uri="{FF2B5EF4-FFF2-40B4-BE49-F238E27FC236}">
                <a16:creationId xmlns:a16="http://schemas.microsoft.com/office/drawing/2014/main" id="{166B1F3F-8C93-75C9-A56E-EF4DC2ABAF11}"/>
              </a:ext>
            </a:extLst>
          </p:cNvPr>
          <p:cNvPicPr>
            <a:picLocks noChangeAspect="1"/>
          </p:cNvPicPr>
          <p:nvPr/>
        </p:nvPicPr>
        <p:blipFill>
          <a:blip r:embed="rId3"/>
          <a:stretch>
            <a:fillRect/>
          </a:stretch>
        </p:blipFill>
        <p:spPr>
          <a:xfrm>
            <a:off x="1468978" y="1539527"/>
            <a:ext cx="2833975" cy="2833975"/>
          </a:xfrm>
          <a:prstGeom prst="rect">
            <a:avLst/>
          </a:prstGeom>
        </p:spPr>
      </p:pic>
      <p:pic>
        <p:nvPicPr>
          <p:cNvPr id="12" name="Picture 11" descr="A picture containing stationary, envelope, letter, thumbtack&#10;&#10;Description automatically generated">
            <a:extLst>
              <a:ext uri="{FF2B5EF4-FFF2-40B4-BE49-F238E27FC236}">
                <a16:creationId xmlns:a16="http://schemas.microsoft.com/office/drawing/2014/main" id="{7D331D00-A53D-8271-97DD-C0E0B3614B2D}"/>
              </a:ext>
            </a:extLst>
          </p:cNvPr>
          <p:cNvPicPr>
            <a:picLocks noChangeAspect="1"/>
          </p:cNvPicPr>
          <p:nvPr/>
        </p:nvPicPr>
        <p:blipFill>
          <a:blip r:embed="rId4"/>
          <a:stretch>
            <a:fillRect/>
          </a:stretch>
        </p:blipFill>
        <p:spPr>
          <a:xfrm>
            <a:off x="5457372" y="73863"/>
            <a:ext cx="5573485" cy="6269265"/>
          </a:xfrm>
          <a:prstGeom prst="rect">
            <a:avLst/>
          </a:prstGeom>
        </p:spPr>
      </p:pic>
      <p:sp>
        <p:nvSpPr>
          <p:cNvPr id="3" name="TextBox 2">
            <a:extLst>
              <a:ext uri="{FF2B5EF4-FFF2-40B4-BE49-F238E27FC236}">
                <a16:creationId xmlns:a16="http://schemas.microsoft.com/office/drawing/2014/main" id="{FFD4ADCD-E05A-366B-6423-A9036A59F300}"/>
              </a:ext>
            </a:extLst>
          </p:cNvPr>
          <p:cNvSpPr txBox="1"/>
          <p:nvPr/>
        </p:nvSpPr>
        <p:spPr>
          <a:xfrm>
            <a:off x="5994400" y="2016489"/>
            <a:ext cx="4267200" cy="2862322"/>
          </a:xfrm>
          <a:prstGeom prst="rect">
            <a:avLst/>
          </a:prstGeom>
          <a:noFill/>
        </p:spPr>
        <p:txBody>
          <a:bodyPr wrap="square" rtlCol="0">
            <a:spAutoFit/>
          </a:bodyPr>
          <a:lstStyle/>
          <a:p>
            <a:pPr algn="ctr"/>
            <a:r>
              <a:rPr lang="en-GB" sz="3600" dirty="0"/>
              <a:t>In teams, compose </a:t>
            </a:r>
          </a:p>
          <a:p>
            <a:pPr algn="ctr"/>
            <a:r>
              <a:rPr lang="en-GB" sz="3600" dirty="0"/>
              <a:t>statements to explain what we have learnt and how we have learnt it.</a:t>
            </a:r>
          </a:p>
        </p:txBody>
      </p:sp>
      <p:sp>
        <p:nvSpPr>
          <p:cNvPr id="5" name="TextBox 4">
            <a:extLst>
              <a:ext uri="{FF2B5EF4-FFF2-40B4-BE49-F238E27FC236}">
                <a16:creationId xmlns:a16="http://schemas.microsoft.com/office/drawing/2014/main" id="{86868856-17AB-042B-547E-36DB114ADFB7}"/>
              </a:ext>
            </a:extLst>
          </p:cNvPr>
          <p:cNvSpPr txBox="1"/>
          <p:nvPr/>
        </p:nvSpPr>
        <p:spPr>
          <a:xfrm>
            <a:off x="210113" y="5238064"/>
            <a:ext cx="6585648"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pic>
        <p:nvPicPr>
          <p:cNvPr id="6" name="Picture 5">
            <a:extLst>
              <a:ext uri="{FF2B5EF4-FFF2-40B4-BE49-F238E27FC236}">
                <a16:creationId xmlns:a16="http://schemas.microsoft.com/office/drawing/2014/main" id="{4467135D-41E5-B8ED-B621-7F875C443C5C}"/>
              </a:ext>
            </a:extLst>
          </p:cNvPr>
          <p:cNvPicPr>
            <a:picLocks noChangeAspect="1"/>
          </p:cNvPicPr>
          <p:nvPr/>
        </p:nvPicPr>
        <p:blipFill>
          <a:blip r:embed="rId5"/>
          <a:stretch>
            <a:fillRect/>
          </a:stretch>
        </p:blipFill>
        <p:spPr>
          <a:xfrm>
            <a:off x="4650000" y="5161848"/>
            <a:ext cx="660359" cy="599436"/>
          </a:xfrm>
          <a:prstGeom prst="rect">
            <a:avLst/>
          </a:prstGeom>
        </p:spPr>
      </p:pic>
    </p:spTree>
    <p:extLst>
      <p:ext uri="{BB962C8B-B14F-4D97-AF65-F5344CB8AC3E}">
        <p14:creationId xmlns:p14="http://schemas.microsoft.com/office/powerpoint/2010/main" val="258974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59205" y="54794"/>
            <a:ext cx="6471796"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4076241"/>
            <a:chOff x="152400" y="1229379"/>
            <a:chExt cx="11925300" cy="5518363"/>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397031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031325"/>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a:t>
              </a:r>
              <a:r>
                <a:rPr lang="en-GB" b="1" dirty="0"/>
                <a:t>fairly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37E0BA4-4559-C9C7-A2D3-313E845B6775}"/>
              </a:ext>
            </a:extLst>
          </p:cNvPr>
          <p:cNvPicPr>
            <a:picLocks noChangeAspect="1"/>
          </p:cNvPicPr>
          <p:nvPr/>
        </p:nvPicPr>
        <p:blipFill>
          <a:blip r:embed="rId7"/>
          <a:stretch>
            <a:fillRect/>
          </a:stretch>
        </p:blipFill>
        <p:spPr>
          <a:xfrm>
            <a:off x="942483" y="1250349"/>
            <a:ext cx="836084" cy="1480508"/>
          </a:xfrm>
          <a:prstGeom prst="rect">
            <a:avLst/>
          </a:prstGeom>
        </p:spPr>
      </p:pic>
      <p:sp>
        <p:nvSpPr>
          <p:cNvPr id="21" name="TextBox 20">
            <a:extLst>
              <a:ext uri="{FF2B5EF4-FFF2-40B4-BE49-F238E27FC236}">
                <a16:creationId xmlns:a16="http://schemas.microsoft.com/office/drawing/2014/main" id="{E9925691-E854-38B2-5C2F-6D3BD5D55830}"/>
              </a:ext>
            </a:extLst>
          </p:cNvPr>
          <p:cNvSpPr txBox="1"/>
          <p:nvPr/>
        </p:nvSpPr>
        <p:spPr>
          <a:xfrm>
            <a:off x="1839181" y="1603453"/>
            <a:ext cx="2175763" cy="523220"/>
          </a:xfrm>
          <a:prstGeom prst="rect">
            <a:avLst/>
          </a:prstGeom>
          <a:noFill/>
        </p:spPr>
        <p:txBody>
          <a:bodyPr wrap="square" rtlCol="0">
            <a:spAutoFit/>
          </a:bodyPr>
          <a:lstStyle/>
          <a:p>
            <a:r>
              <a:rPr lang="en-GB" sz="2800" b="1" dirty="0">
                <a:solidFill>
                  <a:srgbClr val="FE007F"/>
                </a:solidFill>
              </a:rPr>
              <a:t>20 minutes</a:t>
            </a:r>
          </a:p>
        </p:txBody>
      </p:sp>
    </p:spTree>
    <p:extLst>
      <p:ext uri="{BB962C8B-B14F-4D97-AF65-F5344CB8AC3E}">
        <p14:creationId xmlns:p14="http://schemas.microsoft.com/office/powerpoint/2010/main" val="42698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446015" y="303922"/>
            <a:ext cx="6743881" cy="827735"/>
          </a:xfrm>
        </p:spPr>
        <p:txBody>
          <a:bodyPr>
            <a:normAutofit/>
          </a:bodyPr>
          <a:lstStyle/>
          <a:p>
            <a:pPr lvl="0"/>
            <a:r>
              <a:rPr lang="en-GB" dirty="0"/>
              <a:t>Computer Games: Platforms</a:t>
            </a:r>
            <a:endParaRPr lang="en-GB" dirty="0">
              <a:solidFill>
                <a:schemeClr val="accent1">
                  <a:lumMod val="75000"/>
                </a:schemeClr>
              </a:solidFill>
              <a:latin typeface="+mn-lt"/>
            </a:endParaRPr>
          </a:p>
        </p:txBody>
      </p:sp>
      <p:sp>
        <p:nvSpPr>
          <p:cNvPr id="3" name="Content Placeholder 8">
            <a:extLst>
              <a:ext uri="{FF2B5EF4-FFF2-40B4-BE49-F238E27FC236}">
                <a16:creationId xmlns:a16="http://schemas.microsoft.com/office/drawing/2014/main" id="{5CC3C9A9-6856-253F-3D03-8ACA7941DFA3}"/>
              </a:ext>
            </a:extLst>
          </p:cNvPr>
          <p:cNvSpPr>
            <a:spLocks noGrp="1"/>
          </p:cNvSpPr>
          <p:nvPr>
            <p:ph idx="1"/>
          </p:nvPr>
        </p:nvSpPr>
        <p:spPr>
          <a:xfrm>
            <a:off x="1795505" y="1999705"/>
            <a:ext cx="4514585" cy="947136"/>
          </a:xfrm>
          <a:ln>
            <a:noFill/>
          </a:ln>
        </p:spPr>
        <p:txBody>
          <a:bodyPr anchor="ctr">
            <a:noAutofit/>
          </a:bodyPr>
          <a:lstStyle/>
          <a:p>
            <a:r>
              <a:rPr lang="en-US" sz="3200" dirty="0">
                <a:solidFill>
                  <a:srgbClr val="FE007F"/>
                </a:solidFill>
              </a:rPr>
              <a:t>What platforms can I play games on?</a:t>
            </a:r>
          </a:p>
        </p:txBody>
      </p:sp>
      <p:pic>
        <p:nvPicPr>
          <p:cNvPr id="4" name="Picture 3">
            <a:extLst>
              <a:ext uri="{FF2B5EF4-FFF2-40B4-BE49-F238E27FC236}">
                <a16:creationId xmlns:a16="http://schemas.microsoft.com/office/drawing/2014/main" id="{9393D65D-91F4-16E7-024E-3A1D56CB0DBE}"/>
              </a:ext>
            </a:extLst>
          </p:cNvPr>
          <p:cNvPicPr>
            <a:picLocks noChangeAspect="1"/>
          </p:cNvPicPr>
          <p:nvPr/>
        </p:nvPicPr>
        <p:blipFill>
          <a:blip r:embed="rId3"/>
          <a:stretch>
            <a:fillRect/>
          </a:stretch>
        </p:blipFill>
        <p:spPr>
          <a:xfrm>
            <a:off x="6634951" y="2348955"/>
            <a:ext cx="4749690" cy="2671700"/>
          </a:xfrm>
          <a:prstGeom prst="rect">
            <a:avLst/>
          </a:prstGeom>
          <a:ln w="76200">
            <a:solidFill>
              <a:srgbClr val="92D050"/>
            </a:solidFill>
          </a:ln>
        </p:spPr>
      </p:pic>
      <p:pic>
        <p:nvPicPr>
          <p:cNvPr id="12" name="Graphic 11" descr="Presentation with checklist with solid fill">
            <a:extLst>
              <a:ext uri="{FF2B5EF4-FFF2-40B4-BE49-F238E27FC236}">
                <a16:creationId xmlns:a16="http://schemas.microsoft.com/office/drawing/2014/main" id="{E21349AB-0FDD-45A0-5A0D-C55F829C9B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077" y="1930561"/>
            <a:ext cx="914400" cy="914400"/>
          </a:xfrm>
          <a:prstGeom prst="rect">
            <a:avLst/>
          </a:prstGeom>
        </p:spPr>
      </p:pic>
      <p:sp>
        <p:nvSpPr>
          <p:cNvPr id="15" name="TextBox 14">
            <a:extLst>
              <a:ext uri="{FF2B5EF4-FFF2-40B4-BE49-F238E27FC236}">
                <a16:creationId xmlns:a16="http://schemas.microsoft.com/office/drawing/2014/main" id="{15E5C167-3686-04AA-5E1B-A2C8DFB9F032}"/>
              </a:ext>
            </a:extLst>
          </p:cNvPr>
          <p:cNvSpPr txBox="1"/>
          <p:nvPr/>
        </p:nvSpPr>
        <p:spPr>
          <a:xfrm>
            <a:off x="2082800" y="4856480"/>
            <a:ext cx="184731" cy="369332"/>
          </a:xfrm>
          <a:prstGeom prst="rect">
            <a:avLst/>
          </a:prstGeom>
          <a:noFill/>
        </p:spPr>
        <p:txBody>
          <a:bodyPr wrap="none" rtlCol="0">
            <a:spAutoFit/>
          </a:bodyPr>
          <a:lstStyle/>
          <a:p>
            <a:endParaRPr lang="en-GB" dirty="0"/>
          </a:p>
        </p:txBody>
      </p:sp>
      <p:sp>
        <p:nvSpPr>
          <p:cNvPr id="18" name="TextBox 17">
            <a:extLst>
              <a:ext uri="{FF2B5EF4-FFF2-40B4-BE49-F238E27FC236}">
                <a16:creationId xmlns:a16="http://schemas.microsoft.com/office/drawing/2014/main" id="{BA9FB829-E291-54A5-7D0F-A7CFEA8E273A}"/>
              </a:ext>
            </a:extLst>
          </p:cNvPr>
          <p:cNvSpPr txBox="1"/>
          <p:nvPr/>
        </p:nvSpPr>
        <p:spPr>
          <a:xfrm>
            <a:off x="1677951" y="5379384"/>
            <a:ext cx="5604982" cy="523220"/>
          </a:xfrm>
          <a:prstGeom prst="rect">
            <a:avLst/>
          </a:prstGeom>
          <a:noFill/>
        </p:spPr>
        <p:txBody>
          <a:bodyPr wrap="square" rtlCol="0">
            <a:spAutoFit/>
          </a:bodyPr>
          <a:lstStyle/>
          <a:p>
            <a:r>
              <a:rPr lang="en-GB" sz="2800" dirty="0">
                <a:hlinkClick r:id="rId6"/>
              </a:rPr>
              <a:t>Best Platforms for Video Games</a:t>
            </a:r>
            <a:endParaRPr lang="en-GB" sz="2800" dirty="0"/>
          </a:p>
        </p:txBody>
      </p:sp>
      <p:pic>
        <p:nvPicPr>
          <p:cNvPr id="19" name="Picture 18" descr="A picture containing graphics, circle, logo, font&#10;&#10;Description automatically generated">
            <a:hlinkClick r:id="rId6"/>
            <a:extLst>
              <a:ext uri="{FF2B5EF4-FFF2-40B4-BE49-F238E27FC236}">
                <a16:creationId xmlns:a16="http://schemas.microsoft.com/office/drawing/2014/main" id="{F9458615-794D-F4B1-0F20-0FDE7D66C50B}"/>
              </a:ext>
            </a:extLst>
          </p:cNvPr>
          <p:cNvPicPr>
            <a:picLocks noChangeAspect="1"/>
          </p:cNvPicPr>
          <p:nvPr/>
        </p:nvPicPr>
        <p:blipFill>
          <a:blip r:embed="rId7"/>
          <a:stretch>
            <a:fillRect/>
          </a:stretch>
        </p:blipFill>
        <p:spPr>
          <a:xfrm>
            <a:off x="466642" y="5225810"/>
            <a:ext cx="914400" cy="914400"/>
          </a:xfrm>
          <a:prstGeom prst="rect">
            <a:avLst/>
          </a:prstGeom>
        </p:spPr>
      </p:pic>
      <p:sp>
        <p:nvSpPr>
          <p:cNvPr id="22" name="TextBox 21">
            <a:extLst>
              <a:ext uri="{FF2B5EF4-FFF2-40B4-BE49-F238E27FC236}">
                <a16:creationId xmlns:a16="http://schemas.microsoft.com/office/drawing/2014/main" id="{4F8253C0-F47C-243C-5D90-68A9F4CBE44E}"/>
              </a:ext>
            </a:extLst>
          </p:cNvPr>
          <p:cNvSpPr txBox="1"/>
          <p:nvPr/>
        </p:nvSpPr>
        <p:spPr>
          <a:xfrm>
            <a:off x="1677951" y="3356864"/>
            <a:ext cx="4749691" cy="1261884"/>
          </a:xfrm>
          <a:prstGeom prst="rect">
            <a:avLst/>
          </a:prstGeom>
          <a:noFill/>
        </p:spPr>
        <p:txBody>
          <a:bodyPr wrap="square" rtlCol="0">
            <a:spAutoFit/>
          </a:bodyPr>
          <a:lstStyle/>
          <a:p>
            <a:r>
              <a:rPr lang="en-GB" sz="2400" b="1" dirty="0">
                <a:solidFill>
                  <a:srgbClr val="FE007F"/>
                </a:solidFill>
              </a:rPr>
              <a:t>10 minutes</a:t>
            </a:r>
          </a:p>
          <a:p>
            <a:endParaRPr lang="en-GB" sz="2400" b="1" dirty="0">
              <a:solidFill>
                <a:srgbClr val="FE007F"/>
              </a:solidFill>
            </a:endParaRPr>
          </a:p>
          <a:p>
            <a:r>
              <a:rPr lang="en-GB" sz="2800" b="1" dirty="0">
                <a:solidFill>
                  <a:srgbClr val="92D050"/>
                </a:solidFill>
              </a:rPr>
              <a:t>Nearpod - Research platforms</a:t>
            </a:r>
          </a:p>
        </p:txBody>
      </p:sp>
      <p:pic>
        <p:nvPicPr>
          <p:cNvPr id="26" name="Picture 25" descr="A blue and white logo&#10;&#10;Description automatically generated with medium confidence">
            <a:extLst>
              <a:ext uri="{FF2B5EF4-FFF2-40B4-BE49-F238E27FC236}">
                <a16:creationId xmlns:a16="http://schemas.microsoft.com/office/drawing/2014/main" id="{DF8A7F48-8501-355D-09F1-76E9CFD5F96C}"/>
              </a:ext>
            </a:extLst>
          </p:cNvPr>
          <p:cNvPicPr>
            <a:picLocks noChangeAspect="1"/>
          </p:cNvPicPr>
          <p:nvPr/>
        </p:nvPicPr>
        <p:blipFill>
          <a:blip r:embed="rId8"/>
          <a:stretch>
            <a:fillRect/>
          </a:stretch>
        </p:blipFill>
        <p:spPr>
          <a:xfrm>
            <a:off x="602359" y="3566035"/>
            <a:ext cx="868283" cy="894010"/>
          </a:xfrm>
          <a:prstGeom prst="rect">
            <a:avLst/>
          </a:prstGeom>
        </p:spPr>
      </p:pic>
      <p:pic>
        <p:nvPicPr>
          <p:cNvPr id="28" name="Picture 27">
            <a:extLst>
              <a:ext uri="{FF2B5EF4-FFF2-40B4-BE49-F238E27FC236}">
                <a16:creationId xmlns:a16="http://schemas.microsoft.com/office/drawing/2014/main" id="{E9F0E3CC-11B3-4E3B-47DF-52652E5FA115}"/>
              </a:ext>
            </a:extLst>
          </p:cNvPr>
          <p:cNvPicPr>
            <a:picLocks noChangeAspect="1"/>
          </p:cNvPicPr>
          <p:nvPr/>
        </p:nvPicPr>
        <p:blipFill>
          <a:blip r:embed="rId9"/>
          <a:stretch>
            <a:fillRect/>
          </a:stretch>
        </p:blipFill>
        <p:spPr>
          <a:xfrm>
            <a:off x="3335048" y="3320348"/>
            <a:ext cx="487124" cy="811462"/>
          </a:xfrm>
          <a:prstGeom prst="rect">
            <a:avLst/>
          </a:prstGeom>
        </p:spPr>
      </p:pic>
    </p:spTree>
    <p:extLst>
      <p:ext uri="{BB962C8B-B14F-4D97-AF65-F5344CB8AC3E}">
        <p14:creationId xmlns:p14="http://schemas.microsoft.com/office/powerpoint/2010/main" val="2726859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06D76F-ED5B-D079-2B0A-6DBDA92FECDA}"/>
              </a:ext>
            </a:extLst>
          </p:cNvPr>
          <p:cNvSpPr txBox="1">
            <a:spLocks/>
          </p:cNvSpPr>
          <p:nvPr/>
        </p:nvSpPr>
        <p:spPr>
          <a:xfrm>
            <a:off x="310244" y="467918"/>
            <a:ext cx="11381014" cy="1238961"/>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b="1" kern="1200">
                <a:solidFill>
                  <a:srgbClr val="0082B2"/>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Assessment Activity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82B2"/>
                </a:solidFill>
                <a:effectLst/>
                <a:uLnTx/>
                <a:uFillTx/>
                <a:latin typeface="Calibri" panose="020F0502020204030204" pitchFamily="34" charset="0"/>
                <a:ea typeface="+mj-ea"/>
                <a:cs typeface="Calibri" panose="020F0502020204030204" pitchFamily="34" charset="0"/>
              </a:rPr>
              <a:t>Unit 001 Games Design and Development &amp; Introduction to Programming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accent6"/>
                </a:solidFill>
                <a:effectLst/>
                <a:uLnTx/>
                <a:uFillTx/>
                <a:latin typeface="Calibri" panose="020F0502020204030204" pitchFamily="34" charset="0"/>
                <a:ea typeface="+mj-ea"/>
                <a:cs typeface="Calibri" panose="020F0502020204030204" pitchFamily="34" charset="0"/>
              </a:rPr>
              <a:t>Assessment 5</a:t>
            </a:r>
          </a:p>
        </p:txBody>
      </p:sp>
      <p:pic>
        <p:nvPicPr>
          <p:cNvPr id="6" name="Picture 5">
            <a:extLst>
              <a:ext uri="{FF2B5EF4-FFF2-40B4-BE49-F238E27FC236}">
                <a16:creationId xmlns:a16="http://schemas.microsoft.com/office/drawing/2014/main" id="{A9E5AA13-D8E3-7340-6CFB-33F46D5FD753}"/>
              </a:ext>
            </a:extLst>
          </p:cNvPr>
          <p:cNvPicPr>
            <a:picLocks noChangeAspect="1"/>
          </p:cNvPicPr>
          <p:nvPr/>
        </p:nvPicPr>
        <p:blipFill>
          <a:blip r:embed="rId3"/>
          <a:stretch>
            <a:fillRect/>
          </a:stretch>
        </p:blipFill>
        <p:spPr>
          <a:xfrm>
            <a:off x="1937415" y="1229842"/>
            <a:ext cx="8126672" cy="5419814"/>
          </a:xfrm>
          <a:prstGeom prst="rect">
            <a:avLst/>
          </a:prstGeom>
        </p:spPr>
      </p:pic>
    </p:spTree>
    <p:extLst>
      <p:ext uri="{BB962C8B-B14F-4D97-AF65-F5344CB8AC3E}">
        <p14:creationId xmlns:p14="http://schemas.microsoft.com/office/powerpoint/2010/main" val="392102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E8753-32EB-ADD3-252C-A962CEB5362E}"/>
              </a:ext>
            </a:extLst>
          </p:cNvPr>
          <p:cNvPicPr>
            <a:picLocks noChangeAspect="1"/>
          </p:cNvPicPr>
          <p:nvPr/>
        </p:nvPicPr>
        <p:blipFill>
          <a:blip r:embed="rId3"/>
          <a:stretch>
            <a:fillRect/>
          </a:stretch>
        </p:blipFill>
        <p:spPr>
          <a:xfrm>
            <a:off x="1015541" y="1890240"/>
            <a:ext cx="4076778" cy="2205537"/>
          </a:xfrm>
          <a:prstGeom prst="rect">
            <a:avLst/>
          </a:prstGeom>
        </p:spPr>
      </p:pic>
      <p:pic>
        <p:nvPicPr>
          <p:cNvPr id="6" name="Picture 5">
            <a:extLst>
              <a:ext uri="{FF2B5EF4-FFF2-40B4-BE49-F238E27FC236}">
                <a16:creationId xmlns:a16="http://schemas.microsoft.com/office/drawing/2014/main" id="{1181185D-FC1A-F67C-DC78-BF736B246E4E}"/>
              </a:ext>
            </a:extLst>
          </p:cNvPr>
          <p:cNvPicPr>
            <a:picLocks noChangeAspect="1"/>
          </p:cNvPicPr>
          <p:nvPr/>
        </p:nvPicPr>
        <p:blipFill>
          <a:blip r:embed="rId4"/>
          <a:stretch>
            <a:fillRect/>
          </a:stretch>
        </p:blipFill>
        <p:spPr>
          <a:xfrm>
            <a:off x="7724480" y="1395166"/>
            <a:ext cx="3195687" cy="3195687"/>
          </a:xfrm>
          <a:prstGeom prst="rect">
            <a:avLst/>
          </a:prstGeom>
        </p:spPr>
      </p:pic>
    </p:spTree>
    <p:extLst>
      <p:ext uri="{BB962C8B-B14F-4D97-AF65-F5344CB8AC3E}">
        <p14:creationId xmlns:p14="http://schemas.microsoft.com/office/powerpoint/2010/main" val="21373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EA5D-8A3D-41FE-8BDC-2281649B28E8}"/>
              </a:ext>
            </a:extLst>
          </p:cNvPr>
          <p:cNvSpPr txBox="1">
            <a:spLocks noGrp="1"/>
          </p:cNvSpPr>
          <p:nvPr>
            <p:ph type="title"/>
          </p:nvPr>
        </p:nvSpPr>
        <p:spPr>
          <a:xfrm>
            <a:off x="320508" y="149021"/>
            <a:ext cx="8078410" cy="864806"/>
          </a:xfrm>
        </p:spPr>
        <p:txBody>
          <a:bodyPr>
            <a:normAutofit/>
          </a:bodyPr>
          <a:lstStyle/>
          <a:p>
            <a:pPr lvl="0"/>
            <a:r>
              <a:rPr lang="en-GB" dirty="0"/>
              <a:t>Computer Games: Types/Genres</a:t>
            </a:r>
            <a:endParaRPr lang="en-GB" dirty="0">
              <a:solidFill>
                <a:schemeClr val="accent1">
                  <a:lumMod val="75000"/>
                </a:schemeClr>
              </a:solidFill>
              <a:latin typeface="+mn-lt"/>
            </a:endParaRPr>
          </a:p>
        </p:txBody>
      </p:sp>
      <p:sp>
        <p:nvSpPr>
          <p:cNvPr id="3" name="Content Placeholder 8">
            <a:extLst>
              <a:ext uri="{FF2B5EF4-FFF2-40B4-BE49-F238E27FC236}">
                <a16:creationId xmlns:a16="http://schemas.microsoft.com/office/drawing/2014/main" id="{EECF1599-C11D-DA41-A0D2-87C43869C7DD}"/>
              </a:ext>
            </a:extLst>
          </p:cNvPr>
          <p:cNvSpPr>
            <a:spLocks noGrp="1"/>
          </p:cNvSpPr>
          <p:nvPr>
            <p:ph idx="1"/>
          </p:nvPr>
        </p:nvSpPr>
        <p:spPr>
          <a:xfrm>
            <a:off x="830595" y="5037235"/>
            <a:ext cx="8964916" cy="954107"/>
          </a:xfrm>
          <a:noFill/>
        </p:spPr>
        <p:txBody>
          <a:bodyPr>
            <a:normAutofit/>
          </a:bodyPr>
          <a:lstStyle/>
          <a:p>
            <a:pPr algn="ctr"/>
            <a:r>
              <a:rPr lang="en-GB" dirty="0">
                <a:solidFill>
                  <a:srgbClr val="00B050"/>
                </a:solidFill>
              </a:rPr>
              <a:t>20 minutes – In teams, research games</a:t>
            </a:r>
            <a:endParaRPr lang="en-US" dirty="0">
              <a:solidFill>
                <a:schemeClr val="tx1"/>
              </a:solidFill>
            </a:endParaRPr>
          </a:p>
          <a:p>
            <a:endParaRPr lang="en-US" dirty="0"/>
          </a:p>
        </p:txBody>
      </p:sp>
      <p:pic>
        <p:nvPicPr>
          <p:cNvPr id="4" name="Online Media 6" title="Computer Coding Games for Kids: Types of Game">
            <a:hlinkClick r:id="" action="ppaction://media"/>
            <a:extLst>
              <a:ext uri="{FF2B5EF4-FFF2-40B4-BE49-F238E27FC236}">
                <a16:creationId xmlns:a16="http://schemas.microsoft.com/office/drawing/2014/main" id="{796C9C14-C13E-F868-CE3E-6B08CB969E1E}"/>
              </a:ext>
            </a:extLst>
          </p:cNvPr>
          <p:cNvPicPr>
            <a:picLocks noRot="1" noChangeAspect="1"/>
          </p:cNvPicPr>
          <p:nvPr>
            <a:videoFile r:link="rId1"/>
          </p:nvPr>
        </p:nvPicPr>
        <p:blipFill>
          <a:blip r:embed="rId5"/>
          <a:stretch>
            <a:fillRect/>
          </a:stretch>
        </p:blipFill>
        <p:spPr>
          <a:xfrm>
            <a:off x="4569505" y="1397909"/>
            <a:ext cx="6189793" cy="2981521"/>
          </a:xfrm>
          <a:prstGeom prst="rect">
            <a:avLst/>
          </a:prstGeom>
          <a:ln w="76200">
            <a:solidFill>
              <a:srgbClr val="00B0F0"/>
            </a:solidFill>
          </a:ln>
        </p:spPr>
      </p:pic>
      <p:sp>
        <p:nvSpPr>
          <p:cNvPr id="11" name="TextBox 10">
            <a:extLst>
              <a:ext uri="{FF2B5EF4-FFF2-40B4-BE49-F238E27FC236}">
                <a16:creationId xmlns:a16="http://schemas.microsoft.com/office/drawing/2014/main" id="{1AFC4F36-01F7-EC8B-7663-C7DCA33E397F}"/>
              </a:ext>
            </a:extLst>
          </p:cNvPr>
          <p:cNvSpPr txBox="1"/>
          <p:nvPr/>
        </p:nvSpPr>
        <p:spPr>
          <a:xfrm>
            <a:off x="1365374" y="1783701"/>
            <a:ext cx="3073744" cy="1015663"/>
          </a:xfrm>
          <a:prstGeom prst="rect">
            <a:avLst/>
          </a:prstGeom>
          <a:noFill/>
          <a:ln>
            <a:solidFill>
              <a:srgbClr val="7030A0"/>
            </a:solidFill>
          </a:ln>
        </p:spPr>
        <p:txBody>
          <a:bodyPr wrap="square">
            <a:spAutoFit/>
          </a:bodyPr>
          <a:lstStyle/>
          <a:p>
            <a:pPr algn="ctr"/>
            <a:r>
              <a:rPr lang="en-US" sz="2000" dirty="0"/>
              <a:t>How many different </a:t>
            </a:r>
            <a:r>
              <a:rPr lang="en-US" sz="2000" b="1" dirty="0">
                <a:solidFill>
                  <a:schemeClr val="accent6"/>
                </a:solidFill>
              </a:rPr>
              <a:t>computer games and genres </a:t>
            </a:r>
            <a:r>
              <a:rPr lang="en-US" sz="2000" dirty="0"/>
              <a:t>can you identify?</a:t>
            </a:r>
          </a:p>
        </p:txBody>
      </p:sp>
      <p:pic>
        <p:nvPicPr>
          <p:cNvPr id="5" name="Picture 4">
            <a:extLst>
              <a:ext uri="{FF2B5EF4-FFF2-40B4-BE49-F238E27FC236}">
                <a16:creationId xmlns:a16="http://schemas.microsoft.com/office/drawing/2014/main" id="{93C50A7C-59D1-F5F1-50A3-CE7B565AADEC}"/>
              </a:ext>
            </a:extLst>
          </p:cNvPr>
          <p:cNvPicPr>
            <a:picLocks noChangeAspect="1"/>
          </p:cNvPicPr>
          <p:nvPr/>
        </p:nvPicPr>
        <p:blipFill>
          <a:blip r:embed="rId6"/>
          <a:stretch>
            <a:fillRect/>
          </a:stretch>
        </p:blipFill>
        <p:spPr>
          <a:xfrm>
            <a:off x="320508" y="1775132"/>
            <a:ext cx="914479" cy="914479"/>
          </a:xfrm>
          <a:prstGeom prst="rect">
            <a:avLst/>
          </a:prstGeom>
        </p:spPr>
      </p:pic>
      <p:sp>
        <p:nvSpPr>
          <p:cNvPr id="15" name="TextBox 14">
            <a:extLst>
              <a:ext uri="{FF2B5EF4-FFF2-40B4-BE49-F238E27FC236}">
                <a16:creationId xmlns:a16="http://schemas.microsoft.com/office/drawing/2014/main" id="{75C66CBE-04CA-50EB-FC93-6DA443FF816C}"/>
              </a:ext>
            </a:extLst>
          </p:cNvPr>
          <p:cNvSpPr txBox="1"/>
          <p:nvPr/>
        </p:nvSpPr>
        <p:spPr>
          <a:xfrm>
            <a:off x="1365374" y="3677889"/>
            <a:ext cx="3376770" cy="830997"/>
          </a:xfrm>
          <a:prstGeom prst="rect">
            <a:avLst/>
          </a:prstGeom>
          <a:noFill/>
        </p:spPr>
        <p:txBody>
          <a:bodyPr wrap="square" rtlCol="0">
            <a:spAutoFit/>
          </a:bodyPr>
          <a:lstStyle/>
          <a:p>
            <a:r>
              <a:rPr lang="en-GB" sz="2400" b="1" dirty="0">
                <a:hlinkClick r:id="rId7"/>
              </a:rPr>
              <a:t>TYPES OF COMPUTER VIDEO GAMES</a:t>
            </a:r>
            <a:endParaRPr lang="en-GB" sz="2400" b="1" dirty="0"/>
          </a:p>
        </p:txBody>
      </p:sp>
      <p:grpSp>
        <p:nvGrpSpPr>
          <p:cNvPr id="23" name="Group 22">
            <a:extLst>
              <a:ext uri="{FF2B5EF4-FFF2-40B4-BE49-F238E27FC236}">
                <a16:creationId xmlns:a16="http://schemas.microsoft.com/office/drawing/2014/main" id="{C581AF0E-1EA1-4EB1-BB58-249FA00114C0}"/>
              </a:ext>
            </a:extLst>
          </p:cNvPr>
          <p:cNvGrpSpPr/>
          <p:nvPr/>
        </p:nvGrpSpPr>
        <p:grpSpPr>
          <a:xfrm>
            <a:off x="2500618" y="5627421"/>
            <a:ext cx="6585648" cy="695040"/>
            <a:chOff x="2500618" y="5627421"/>
            <a:chExt cx="6585648" cy="695040"/>
          </a:xfrm>
        </p:grpSpPr>
        <p:sp>
          <p:nvSpPr>
            <p:cNvPr id="7" name="TextBox 6">
              <a:extLst>
                <a:ext uri="{FF2B5EF4-FFF2-40B4-BE49-F238E27FC236}">
                  <a16:creationId xmlns:a16="http://schemas.microsoft.com/office/drawing/2014/main" id="{83797BDE-1176-ECB8-624C-E21EF39CC79A}"/>
                </a:ext>
              </a:extLst>
            </p:cNvPr>
            <p:cNvSpPr txBox="1"/>
            <p:nvPr/>
          </p:nvSpPr>
          <p:spPr>
            <a:xfrm>
              <a:off x="2500618" y="5711105"/>
              <a:ext cx="6585648" cy="523220"/>
            </a:xfrm>
            <a:prstGeom prst="rect">
              <a:avLst/>
            </a:prstGeom>
            <a:noFill/>
          </p:spPr>
          <p:txBody>
            <a:bodyPr wrap="square" rtlCol="0">
              <a:spAutoFit/>
            </a:bodyPr>
            <a:lstStyle/>
            <a:p>
              <a:r>
                <a:rPr lang="en-US" sz="2800" b="1" dirty="0">
                  <a:solidFill>
                    <a:srgbClr val="FF0000"/>
                  </a:solidFill>
                </a:rPr>
                <a:t>Click here </a:t>
              </a:r>
              <a:r>
                <a:rPr lang="en-US" sz="2800" dirty="0"/>
                <a:t>to go to Jamboard </a:t>
              </a:r>
            </a:p>
          </p:txBody>
        </p:sp>
        <p:pic>
          <p:nvPicPr>
            <p:cNvPr id="17" name="Picture 16">
              <a:extLst>
                <a:ext uri="{FF2B5EF4-FFF2-40B4-BE49-F238E27FC236}">
                  <a16:creationId xmlns:a16="http://schemas.microsoft.com/office/drawing/2014/main" id="{242BAA29-7F9A-AD06-E1FE-0AAD1CE40112}"/>
                </a:ext>
              </a:extLst>
            </p:cNvPr>
            <p:cNvPicPr>
              <a:picLocks noChangeAspect="1"/>
            </p:cNvPicPr>
            <p:nvPr/>
          </p:nvPicPr>
          <p:blipFill>
            <a:blip r:embed="rId8"/>
            <a:stretch>
              <a:fillRect/>
            </a:stretch>
          </p:blipFill>
          <p:spPr>
            <a:xfrm>
              <a:off x="6818943" y="5627421"/>
              <a:ext cx="695040" cy="695040"/>
            </a:xfrm>
            <a:prstGeom prst="rect">
              <a:avLst/>
            </a:prstGeom>
          </p:spPr>
        </p:pic>
      </p:grpSp>
      <p:pic>
        <p:nvPicPr>
          <p:cNvPr id="18" name="Picture 17">
            <a:hlinkClick r:id="rId7"/>
            <a:extLst>
              <a:ext uri="{FF2B5EF4-FFF2-40B4-BE49-F238E27FC236}">
                <a16:creationId xmlns:a16="http://schemas.microsoft.com/office/drawing/2014/main" id="{A81F5256-A3CA-6AC0-83A6-39D4ED110DE4}"/>
              </a:ext>
            </a:extLst>
          </p:cNvPr>
          <p:cNvPicPr>
            <a:picLocks noChangeAspect="1"/>
          </p:cNvPicPr>
          <p:nvPr/>
        </p:nvPicPr>
        <p:blipFill>
          <a:blip r:embed="rId9"/>
          <a:stretch>
            <a:fillRect/>
          </a:stretch>
        </p:blipFill>
        <p:spPr>
          <a:xfrm>
            <a:off x="438893" y="3685839"/>
            <a:ext cx="693591" cy="693591"/>
          </a:xfrm>
          <a:prstGeom prst="rect">
            <a:avLst/>
          </a:prstGeom>
        </p:spPr>
      </p:pic>
      <p:pic>
        <p:nvPicPr>
          <p:cNvPr id="19" name="Picture 18" descr="Animated Light Bulb Clipart Free Download">
            <a:extLst>
              <a:ext uri="{FF2B5EF4-FFF2-40B4-BE49-F238E27FC236}">
                <a16:creationId xmlns:a16="http://schemas.microsoft.com/office/drawing/2014/main" id="{AD91503F-D88C-099F-02C9-EC9533C5062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3303" y="4907779"/>
            <a:ext cx="1294584" cy="1254955"/>
          </a:xfrm>
          <a:prstGeom prst="rect">
            <a:avLst/>
          </a:prstGeom>
          <a:noFill/>
          <a:ln>
            <a:noFill/>
          </a:ln>
        </p:spPr>
      </p:pic>
      <p:pic>
        <p:nvPicPr>
          <p:cNvPr id="20" name="Online Media 19" title="Jamboard Tutorial - Lesson 8 - Sticky Note">
            <a:hlinkClick r:id="" action="ppaction://media"/>
            <a:extLst>
              <a:ext uri="{FF2B5EF4-FFF2-40B4-BE49-F238E27FC236}">
                <a16:creationId xmlns:a16="http://schemas.microsoft.com/office/drawing/2014/main" id="{89654B2E-BAD9-A29B-380E-46DE9F3F6DEC}"/>
              </a:ext>
            </a:extLst>
          </p:cNvPr>
          <p:cNvPicPr>
            <a:picLocks noRot="1" noChangeAspect="1"/>
          </p:cNvPicPr>
          <p:nvPr>
            <a:videoFile r:link="rId2"/>
          </p:nvPr>
        </p:nvPicPr>
        <p:blipFill>
          <a:blip r:embed="rId11"/>
          <a:stretch>
            <a:fillRect/>
          </a:stretch>
        </p:blipFill>
        <p:spPr>
          <a:xfrm>
            <a:off x="9305791" y="5368354"/>
            <a:ext cx="1688685" cy="954107"/>
          </a:xfrm>
          <a:prstGeom prst="rect">
            <a:avLst/>
          </a:prstGeom>
        </p:spPr>
      </p:pic>
      <p:pic>
        <p:nvPicPr>
          <p:cNvPr id="21" name="Picture 20">
            <a:hlinkClick r:id="rId12"/>
            <a:extLst>
              <a:ext uri="{FF2B5EF4-FFF2-40B4-BE49-F238E27FC236}">
                <a16:creationId xmlns:a16="http://schemas.microsoft.com/office/drawing/2014/main" id="{DA6D31EC-AD9D-F216-C04C-46355739D15A}"/>
              </a:ext>
            </a:extLst>
          </p:cNvPr>
          <p:cNvPicPr>
            <a:picLocks noChangeAspect="1"/>
          </p:cNvPicPr>
          <p:nvPr/>
        </p:nvPicPr>
        <p:blipFill>
          <a:blip r:embed="rId13"/>
          <a:stretch>
            <a:fillRect/>
          </a:stretch>
        </p:blipFill>
        <p:spPr>
          <a:xfrm>
            <a:off x="10994476" y="1338913"/>
            <a:ext cx="924287" cy="740543"/>
          </a:xfrm>
          <a:prstGeom prst="rect">
            <a:avLst/>
          </a:prstGeom>
        </p:spPr>
      </p:pic>
      <p:pic>
        <p:nvPicPr>
          <p:cNvPr id="24" name="Picture 23">
            <a:hlinkClick r:id="rId14"/>
            <a:extLst>
              <a:ext uri="{FF2B5EF4-FFF2-40B4-BE49-F238E27FC236}">
                <a16:creationId xmlns:a16="http://schemas.microsoft.com/office/drawing/2014/main" id="{1866168E-5A15-E076-F9EB-2C80763619C4}"/>
              </a:ext>
            </a:extLst>
          </p:cNvPr>
          <p:cNvPicPr>
            <a:picLocks noChangeAspect="1"/>
          </p:cNvPicPr>
          <p:nvPr/>
        </p:nvPicPr>
        <p:blipFill>
          <a:blip r:embed="rId13"/>
          <a:stretch>
            <a:fillRect/>
          </a:stretch>
        </p:blipFill>
        <p:spPr>
          <a:xfrm>
            <a:off x="11072321" y="5382437"/>
            <a:ext cx="759987" cy="608905"/>
          </a:xfrm>
          <a:prstGeom prst="rect">
            <a:avLst/>
          </a:prstGeom>
        </p:spPr>
      </p:pic>
      <p:pic>
        <p:nvPicPr>
          <p:cNvPr id="25" name="Picture 24">
            <a:extLst>
              <a:ext uri="{FF2B5EF4-FFF2-40B4-BE49-F238E27FC236}">
                <a16:creationId xmlns:a16="http://schemas.microsoft.com/office/drawing/2014/main" id="{1F04E587-9B4D-D6BB-CE9E-D99DD0D39897}"/>
              </a:ext>
            </a:extLst>
          </p:cNvPr>
          <p:cNvPicPr>
            <a:picLocks noChangeAspect="1"/>
          </p:cNvPicPr>
          <p:nvPr/>
        </p:nvPicPr>
        <p:blipFill>
          <a:blip r:embed="rId15"/>
          <a:stretch>
            <a:fillRect/>
          </a:stretch>
        </p:blipFill>
        <p:spPr>
          <a:xfrm>
            <a:off x="1833807" y="5037235"/>
            <a:ext cx="487124" cy="811462"/>
          </a:xfrm>
          <a:prstGeom prst="rect">
            <a:avLst/>
          </a:prstGeom>
        </p:spPr>
      </p:pic>
    </p:spTree>
    <p:extLst>
      <p:ext uri="{BB962C8B-B14F-4D97-AF65-F5344CB8AC3E}">
        <p14:creationId xmlns:p14="http://schemas.microsoft.com/office/powerpoint/2010/main" val="2561000960"/>
      </p:ext>
    </p:extLst>
  </p:cSld>
  <p:clrMapOvr>
    <a:masterClrMapping/>
  </p:clrMapOvr>
  <p:timing>
    <p:tnLst>
      <p:par>
        <p:cTn id="1" dur="indefinite" restart="never" nodeType="tmRoot">
          <p:childTnLst>
            <p:video fullScrn="1">
              <p:cMediaNode vol="80000">
                <p:cTn id="2" fill="hold" display="0">
                  <p:stCondLst>
                    <p:cond delay="indefinite"/>
                  </p:stCondLst>
                </p:cTn>
                <p:tgtEl>
                  <p:spTgt spid="4"/>
                </p:tgtEl>
              </p:cMediaNode>
            </p:video>
            <p:video>
              <p:cMediaNode vol="80000">
                <p:cTn id="3" fill="hold"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4975-59B0-6AED-FAA9-BA3839955E34}"/>
              </a:ext>
            </a:extLst>
          </p:cNvPr>
          <p:cNvSpPr>
            <a:spLocks noGrp="1"/>
          </p:cNvSpPr>
          <p:nvPr>
            <p:ph type="ctrTitle"/>
          </p:nvPr>
        </p:nvSpPr>
        <p:spPr>
          <a:xfrm>
            <a:off x="-59205" y="54794"/>
            <a:ext cx="6471796" cy="1091324"/>
          </a:xfrm>
        </p:spPr>
        <p:txBody>
          <a:bodyPr>
            <a:normAutofit/>
          </a:bodyPr>
          <a:lstStyle/>
          <a:p>
            <a:r>
              <a:rPr lang="en-GB" dirty="0"/>
              <a:t>Break </a:t>
            </a:r>
            <a:r>
              <a:rPr lang="en-GB" dirty="0">
                <a:sym typeface="Wingdings" panose="05000000000000000000" pitchFamily="2" charset="2"/>
              </a:rPr>
              <a:t>Out Room</a:t>
            </a:r>
            <a:endParaRPr lang="en-GB" dirty="0"/>
          </a:p>
        </p:txBody>
      </p:sp>
      <p:grpSp>
        <p:nvGrpSpPr>
          <p:cNvPr id="10" name="Group 9">
            <a:extLst>
              <a:ext uri="{FF2B5EF4-FFF2-40B4-BE49-F238E27FC236}">
                <a16:creationId xmlns:a16="http://schemas.microsoft.com/office/drawing/2014/main" id="{09CDF645-C604-C000-ACC0-0C35767CC77F}"/>
              </a:ext>
            </a:extLst>
          </p:cNvPr>
          <p:cNvGrpSpPr/>
          <p:nvPr/>
        </p:nvGrpSpPr>
        <p:grpSpPr>
          <a:xfrm>
            <a:off x="1331002" y="980501"/>
            <a:ext cx="10829581" cy="4076241"/>
            <a:chOff x="152400" y="1229379"/>
            <a:chExt cx="11925300" cy="5518363"/>
          </a:xfrm>
        </p:grpSpPr>
        <p:sp>
          <p:nvSpPr>
            <p:cNvPr id="11" name="Rectangle 10">
              <a:extLst>
                <a:ext uri="{FF2B5EF4-FFF2-40B4-BE49-F238E27FC236}">
                  <a16:creationId xmlns:a16="http://schemas.microsoft.com/office/drawing/2014/main" id="{D24F286A-75EC-9D0E-A42D-447D97B54922}"/>
                </a:ext>
              </a:extLst>
            </p:cNvPr>
            <p:cNvSpPr/>
            <p:nvPr/>
          </p:nvSpPr>
          <p:spPr>
            <a:xfrm>
              <a:off x="152400" y="5250991"/>
              <a:ext cx="2701262" cy="147732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Democracy</a:t>
              </a:r>
            </a:p>
            <a:p>
              <a:pPr>
                <a:buClr>
                  <a:srgbClr val="3094D1"/>
                </a:buClr>
              </a:pPr>
              <a:r>
                <a:rPr lang="en-GB" dirty="0"/>
                <a:t>Democracy means that we have a say in what happens.</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2" name="Rectangle 11">
              <a:extLst>
                <a:ext uri="{FF2B5EF4-FFF2-40B4-BE49-F238E27FC236}">
                  <a16:creationId xmlns:a16="http://schemas.microsoft.com/office/drawing/2014/main" id="{BEAFB3C0-C122-4674-39DC-E7A29A20BB35}"/>
                </a:ext>
              </a:extLst>
            </p:cNvPr>
            <p:cNvSpPr/>
            <p:nvPr/>
          </p:nvSpPr>
          <p:spPr>
            <a:xfrm>
              <a:off x="6134100" y="3590775"/>
              <a:ext cx="3132418" cy="2862322"/>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Individual Liberty</a:t>
              </a:r>
            </a:p>
            <a:p>
              <a:r>
                <a:rPr lang="en-GB" dirty="0"/>
                <a:t>Individual Liberty is being free from oppressive restrictions that we work hard to protect.</a:t>
              </a:r>
            </a:p>
            <a:p>
              <a:r>
                <a:rPr lang="en-GB" dirty="0"/>
                <a:t>It is important to remember the sacrifice people have made to preserve our individual liberty, such as WW1 &amp; WW2.</a:t>
              </a:r>
            </a:p>
            <a:p>
              <a:r>
                <a:rPr lang="en-GB" dirty="0"/>
                <a:t>We have the freedom to choose how we live our lives.</a:t>
              </a:r>
              <a:endParaRPr lang="en-GB" dirty="0">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C9BDA967-1996-FBC7-E12E-5FC7857E46DB}"/>
                </a:ext>
              </a:extLst>
            </p:cNvPr>
            <p:cNvSpPr/>
            <p:nvPr/>
          </p:nvSpPr>
          <p:spPr>
            <a:xfrm>
              <a:off x="9266518" y="2777424"/>
              <a:ext cx="2811182" cy="3970318"/>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Mutual Respect &amp; Tolerance</a:t>
              </a:r>
            </a:p>
            <a:p>
              <a:r>
                <a:rPr lang="en-GB" dirty="0"/>
                <a:t>Mutual respect is the foundation for honesty and truth and meaningful communication.</a:t>
              </a:r>
            </a:p>
            <a:p>
              <a:r>
                <a:rPr lang="en-GB" dirty="0"/>
                <a:t>Britain is a multi-cultural country and many different faiths and beliefs are celebrated here.</a:t>
              </a:r>
            </a:p>
            <a:p>
              <a:r>
                <a:rPr lang="en-GB" dirty="0"/>
                <a:t>In Britain we pride ourselves on living in peace with one another.</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sp>
          <p:nvSpPr>
            <p:cNvPr id="14" name="Rectangle 13">
              <a:extLst>
                <a:ext uri="{FF2B5EF4-FFF2-40B4-BE49-F238E27FC236}">
                  <a16:creationId xmlns:a16="http://schemas.microsoft.com/office/drawing/2014/main" id="{30B6B8BD-B913-6F0C-6F01-84C296E6C960}"/>
                </a:ext>
              </a:extLst>
            </p:cNvPr>
            <p:cNvSpPr/>
            <p:nvPr/>
          </p:nvSpPr>
          <p:spPr>
            <a:xfrm>
              <a:off x="3020739" y="4696994"/>
              <a:ext cx="3113362" cy="2031325"/>
            </a:xfrm>
            <a:prstGeom prst="rect">
              <a:avLst/>
            </a:prstGeom>
          </p:spPr>
          <p:txBody>
            <a:bodyPr wrap="square">
              <a:spAutoFit/>
            </a:bodyPr>
            <a:lstStyle/>
            <a:p>
              <a:pPr>
                <a:buClr>
                  <a:srgbClr val="3094D1"/>
                </a:buClr>
              </a:pPr>
              <a:r>
                <a:rPr lang="en-GB" b="1" dirty="0">
                  <a:latin typeface="Source Sans Pro" panose="020B0503030403020204" pitchFamily="34" charset="0"/>
                  <a:ea typeface="Source Sans Pro" panose="020B0503030403020204" pitchFamily="34" charset="0"/>
                  <a:cs typeface="Arial"/>
                </a:rPr>
                <a:t>The Rule of Law</a:t>
              </a:r>
            </a:p>
            <a:p>
              <a:pPr>
                <a:buClr>
                  <a:srgbClr val="3094D1"/>
                </a:buClr>
              </a:pPr>
              <a:r>
                <a:rPr lang="en-GB" dirty="0"/>
                <a:t>All people and institutions are subject to and accountable to law that is </a:t>
              </a:r>
              <a:r>
                <a:rPr lang="en-GB" b="1" dirty="0"/>
                <a:t>fairly </a:t>
              </a:r>
              <a:r>
                <a:rPr lang="en-GB" dirty="0"/>
                <a:t>applied and enforced, no one is above the law.</a:t>
              </a:r>
            </a:p>
            <a:p>
              <a:pPr>
                <a:buClr>
                  <a:srgbClr val="3094D1"/>
                </a:buClr>
              </a:pPr>
              <a:endParaRPr lang="en-GB" dirty="0">
                <a:latin typeface="Source Sans Pro" panose="020B0503030403020204" pitchFamily="34" charset="0"/>
                <a:ea typeface="Source Sans Pro" panose="020B0503030403020204" pitchFamily="34" charset="0"/>
                <a:cs typeface="Arial"/>
              </a:endParaRPr>
            </a:p>
          </p:txBody>
        </p:sp>
        <p:pic>
          <p:nvPicPr>
            <p:cNvPr id="15" name="Picture 2">
              <a:extLst>
                <a:ext uri="{FF2B5EF4-FFF2-40B4-BE49-F238E27FC236}">
                  <a16:creationId xmlns:a16="http://schemas.microsoft.com/office/drawing/2014/main" id="{57E8C9D3-3CE6-67C8-F56C-6B679B801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621" y="122937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a:extLst>
                <a:ext uri="{FF2B5EF4-FFF2-40B4-BE49-F238E27FC236}">
                  <a16:creationId xmlns:a16="http://schemas.microsoft.com/office/drawing/2014/main" id="{0994C158-0BA7-24B8-AAB5-2898400E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398" y="3244306"/>
              <a:ext cx="1518277" cy="1518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7A28F6DD-C148-3ABF-8658-B0E7B4FCF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594" y="1971966"/>
              <a:ext cx="1676660" cy="1676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8CED77F4-2C19-84F3-3F15-9C6A387873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509" y="3740096"/>
              <a:ext cx="1600200" cy="160019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37E0BA4-4559-C9C7-A2D3-313E845B6775}"/>
              </a:ext>
            </a:extLst>
          </p:cNvPr>
          <p:cNvPicPr>
            <a:picLocks noChangeAspect="1"/>
          </p:cNvPicPr>
          <p:nvPr/>
        </p:nvPicPr>
        <p:blipFill>
          <a:blip r:embed="rId7"/>
          <a:stretch>
            <a:fillRect/>
          </a:stretch>
        </p:blipFill>
        <p:spPr>
          <a:xfrm>
            <a:off x="942483" y="1250349"/>
            <a:ext cx="836084" cy="1480508"/>
          </a:xfrm>
          <a:prstGeom prst="rect">
            <a:avLst/>
          </a:prstGeom>
        </p:spPr>
      </p:pic>
      <p:sp>
        <p:nvSpPr>
          <p:cNvPr id="21" name="TextBox 20">
            <a:extLst>
              <a:ext uri="{FF2B5EF4-FFF2-40B4-BE49-F238E27FC236}">
                <a16:creationId xmlns:a16="http://schemas.microsoft.com/office/drawing/2014/main" id="{E9925691-E854-38B2-5C2F-6D3BD5D55830}"/>
              </a:ext>
            </a:extLst>
          </p:cNvPr>
          <p:cNvSpPr txBox="1"/>
          <p:nvPr/>
        </p:nvSpPr>
        <p:spPr>
          <a:xfrm>
            <a:off x="1839181" y="1603453"/>
            <a:ext cx="2175763" cy="523220"/>
          </a:xfrm>
          <a:prstGeom prst="rect">
            <a:avLst/>
          </a:prstGeom>
          <a:noFill/>
        </p:spPr>
        <p:txBody>
          <a:bodyPr wrap="square" rtlCol="0">
            <a:spAutoFit/>
          </a:bodyPr>
          <a:lstStyle/>
          <a:p>
            <a:r>
              <a:rPr lang="en-GB" sz="2800" b="1" dirty="0">
                <a:solidFill>
                  <a:srgbClr val="FE007F"/>
                </a:solidFill>
              </a:rPr>
              <a:t>20 minutes</a:t>
            </a:r>
          </a:p>
        </p:txBody>
      </p:sp>
    </p:spTree>
    <p:extLst>
      <p:ext uri="{BB962C8B-B14F-4D97-AF65-F5344CB8AC3E}">
        <p14:creationId xmlns:p14="http://schemas.microsoft.com/office/powerpoint/2010/main" val="1696347254"/>
      </p:ext>
    </p:extLst>
  </p:cSld>
  <p:clrMapOvr>
    <a:masterClrMapping/>
  </p:clrMapOvr>
</p:sld>
</file>

<file path=ppt/theme/theme1.xml><?xml version="1.0" encoding="utf-8"?>
<a:theme xmlns:a="http://schemas.openxmlformats.org/drawingml/2006/main" name="B2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2W THEME" id="{D0D718AC-AD0C-4DF5-AFCA-93936B1C9FEE}" vid="{4BB68FE1-6EFB-4438-B2D6-9E8C392877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16c54bc-1e5d-42be-987e-078e904153f0" xsi:nil="true"/>
    <lcf76f155ced4ddcb4097134ff3c332f xmlns="b58d2d4c-3436-404a-99cb-97f0fcdaad60">
      <Terms xmlns="http://schemas.microsoft.com/office/infopath/2007/PartnerControls"/>
    </lcf76f155ced4ddcb4097134ff3c332f>
    <_Flow_SignoffStatus xmlns="b58d2d4c-3436-404a-99cb-97f0fcdaad6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EFCFA8A045714C9CFCA0284F7DDA03" ma:contentTypeVersion="13" ma:contentTypeDescription="Create a new document." ma:contentTypeScope="" ma:versionID="967488058d87d791641808c459a0ac26">
  <xsd:schema xmlns:xsd="http://www.w3.org/2001/XMLSchema" xmlns:xs="http://www.w3.org/2001/XMLSchema" xmlns:p="http://schemas.microsoft.com/office/2006/metadata/properties" xmlns:ns2="b58d2d4c-3436-404a-99cb-97f0fcdaad60" xmlns:ns3="816c54bc-1e5d-42be-987e-078e904153f0" targetNamespace="http://schemas.microsoft.com/office/2006/metadata/properties" ma:root="true" ma:fieldsID="17cb29ac62398e45271cdf30044b527e" ns2:_="" ns3:_="">
    <xsd:import namespace="b58d2d4c-3436-404a-99cb-97f0fcdaad60"/>
    <xsd:import namespace="816c54bc-1e5d-42be-987e-078e904153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8d2d4c-3436-404a-99cb-97f0fcdaa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e2f221-faf5-4ac5-b3d1-90a6d47e69f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6c54bc-1e5d-42be-987e-078e904153f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447ea86-1f8f-4092-801a-bcb24e8e5a0e}" ma:internalName="TaxCatchAll" ma:showField="CatchAllData" ma:web="816c54bc-1e5d-42be-987e-078e904153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AD48F-25F3-4C70-B91D-5ED800567942}">
  <ds:schemaRefs>
    <ds:schemaRef ds:uri="http://schemas.microsoft.com/sharepoint/v3/contenttype/forms"/>
  </ds:schemaRefs>
</ds:datastoreItem>
</file>

<file path=customXml/itemProps2.xml><?xml version="1.0" encoding="utf-8"?>
<ds:datastoreItem xmlns:ds="http://schemas.openxmlformats.org/officeDocument/2006/customXml" ds:itemID="{80528AD4-6AD4-4519-9207-809BFEE0FFFC}">
  <ds:schemaRefs>
    <ds:schemaRef ds:uri="b58d2d4c-3436-404a-99cb-97f0fcdaad60"/>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terms/"/>
    <ds:schemaRef ds:uri="http://purl.org/dc/dcmitype/"/>
    <ds:schemaRef ds:uri="http://schemas.microsoft.com/office/infopath/2007/PartnerControls"/>
    <ds:schemaRef ds:uri="816c54bc-1e5d-42be-987e-078e904153f0"/>
    <ds:schemaRef ds:uri="http://purl.org/dc/elements/1.1/"/>
  </ds:schemaRefs>
</ds:datastoreItem>
</file>

<file path=customXml/itemProps3.xml><?xml version="1.0" encoding="utf-8"?>
<ds:datastoreItem xmlns:ds="http://schemas.openxmlformats.org/officeDocument/2006/customXml" ds:itemID="{554A3CA8-AB5B-4C35-8E80-EF613992A2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8d2d4c-3436-404a-99cb-97f0fcdaad60"/>
    <ds:schemaRef ds:uri="816c54bc-1e5d-42be-987e-078e904153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ea7c128-c601-4479-a003-e14d00c0b5cb}" enabled="0" method="" siteId="{3ea7c128-c601-4479-a003-e14d00c0b5cb}" removed="1"/>
</clbl:labelList>
</file>

<file path=docProps/app.xml><?xml version="1.0" encoding="utf-8"?>
<Properties xmlns="http://schemas.openxmlformats.org/officeDocument/2006/extended-properties" xmlns:vt="http://schemas.openxmlformats.org/officeDocument/2006/docPropsVTypes">
  <Template>B2W THEME</Template>
  <TotalTime>11958</TotalTime>
  <Words>14349</Words>
  <Application>Microsoft Office PowerPoint</Application>
  <PresentationFormat>Widescreen</PresentationFormat>
  <Paragraphs>1396</Paragraphs>
  <Slides>71</Slides>
  <Notes>71</Notes>
  <HiddenSlides>0</HiddenSlides>
  <MMClips>11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71</vt:i4>
      </vt:variant>
    </vt:vector>
  </HeadingPairs>
  <TitlesOfParts>
    <vt:vector size="92" baseType="lpstr">
      <vt:lpstr>-apple-system</vt:lpstr>
      <vt:lpstr>Arial</vt:lpstr>
      <vt:lpstr>Arial</vt:lpstr>
      <vt:lpstr>Calibri</vt:lpstr>
      <vt:lpstr>Calibri Light</vt:lpstr>
      <vt:lpstr>Courier New</vt:lpstr>
      <vt:lpstr>Google Sans</vt:lpstr>
      <vt:lpstr>Lato</vt:lpstr>
      <vt:lpstr>Montserrat</vt:lpstr>
      <vt:lpstr>Nunito</vt:lpstr>
      <vt:lpstr>Publico</vt:lpstr>
      <vt:lpstr>ReithSans</vt:lpstr>
      <vt:lpstr>Roboto</vt:lpstr>
      <vt:lpstr>Segoe UI</vt:lpstr>
      <vt:lpstr>Source Sans Pro</vt:lpstr>
      <vt:lpstr>Symbol</vt:lpstr>
      <vt:lpstr>Tahoma</vt:lpstr>
      <vt:lpstr>Times New Roman</vt:lpstr>
      <vt:lpstr>Verdana</vt:lpstr>
      <vt:lpstr>Volkhov</vt:lpstr>
      <vt:lpstr>B2W THEME</vt:lpstr>
      <vt:lpstr>Unit 001 &amp; Unit 002 Games Design and Development &amp; Introduction to Programming  </vt:lpstr>
      <vt:lpstr>This Unit  </vt:lpstr>
      <vt:lpstr>This session</vt:lpstr>
      <vt:lpstr>Fundamental British Values</vt:lpstr>
      <vt:lpstr>Starter – Your games</vt:lpstr>
      <vt:lpstr>1972 Magnavox “Odyssey” Promo</vt:lpstr>
      <vt:lpstr>Computer Games: Platforms</vt:lpstr>
      <vt:lpstr>Computer Games: Types/Genres</vt:lpstr>
      <vt:lpstr>Break Out Room</vt:lpstr>
      <vt:lpstr>Did we achieve?</vt:lpstr>
      <vt:lpstr>PowerPoint Presentation</vt:lpstr>
      <vt:lpstr>Unit 001 Assessment 2 Games Design and Development &amp; Introduction to Programming  </vt:lpstr>
      <vt:lpstr>This session</vt:lpstr>
      <vt:lpstr>PowerPoint Presentation</vt:lpstr>
      <vt:lpstr>PowerPoint Presentation</vt:lpstr>
      <vt:lpstr>PowerPoint Presentation</vt:lpstr>
      <vt:lpstr>PowerPoint Presentation</vt:lpstr>
      <vt:lpstr>PowerPoint Presentation</vt:lpstr>
      <vt:lpstr>Logical Structures x 3</vt:lpstr>
      <vt:lpstr>PowerPoint Presentation</vt:lpstr>
      <vt:lpstr>PowerPoint Presentation</vt:lpstr>
      <vt:lpstr>PowerPoint Presentation</vt:lpstr>
      <vt:lpstr>PowerPoint Presentation</vt:lpstr>
      <vt:lpstr>PowerPoint Presentation</vt:lpstr>
      <vt:lpstr>Pseudocode</vt:lpstr>
      <vt:lpstr>Programming Languages</vt:lpstr>
      <vt:lpstr>Break Out Room</vt:lpstr>
      <vt:lpstr>Top 10 Programming Languages </vt:lpstr>
      <vt:lpstr>PowerPoint Presentation</vt:lpstr>
      <vt:lpstr>PowerPoint Presentation</vt:lpstr>
      <vt:lpstr>Graphic-based VS Text-based</vt:lpstr>
      <vt:lpstr>PowerPoint Presentation</vt:lpstr>
      <vt:lpstr>Aspects to consider in Games Design</vt:lpstr>
      <vt:lpstr>Did we achieve?</vt:lpstr>
      <vt:lpstr>PowerPoint Presentation</vt:lpstr>
      <vt:lpstr>Unit 001 Assessment 3 Games Design and Development &amp; Introduction to Programming  </vt:lpstr>
      <vt:lpstr>This session</vt:lpstr>
      <vt:lpstr>Generate ideas and plan a game design</vt:lpstr>
      <vt:lpstr>Games design</vt:lpstr>
      <vt:lpstr>PowerPoint Presentation</vt:lpstr>
      <vt:lpstr>PowerPoint Presentation</vt:lpstr>
      <vt:lpstr>Sound Files</vt:lpstr>
      <vt:lpstr>PowerPoint Presentation</vt:lpstr>
      <vt:lpstr>PowerPoint Presentation</vt:lpstr>
      <vt:lpstr> </vt:lpstr>
      <vt:lpstr>PowerPoint Presentation</vt:lpstr>
      <vt:lpstr>PowerPoint Presentation</vt:lpstr>
      <vt:lpstr>PowerPoint Presentation</vt:lpstr>
      <vt:lpstr>Designing your Game</vt:lpstr>
      <vt:lpstr>Did we achieve?</vt:lpstr>
      <vt:lpstr>PowerPoint Presentation</vt:lpstr>
      <vt:lpstr>Unit 001 Assessment 4 Games Design and Development &amp; Introduction to Programming  </vt:lpstr>
      <vt:lpstr>This Session</vt:lpstr>
      <vt:lpstr>PowerPoint Presentation</vt:lpstr>
      <vt:lpstr>PowerPoint Presentation</vt:lpstr>
      <vt:lpstr>Selection</vt:lpstr>
      <vt:lpstr>Basic Arithmetic within the Game</vt:lpstr>
      <vt:lpstr>PowerPoint Presentation</vt:lpstr>
      <vt:lpstr>PowerPoint Presentation</vt:lpstr>
      <vt:lpstr>PowerPoint Presentation</vt:lpstr>
      <vt:lpstr>Did we achieve?</vt:lpstr>
      <vt:lpstr>PowerPoint Presentation</vt:lpstr>
      <vt:lpstr>Unit 001 Assessment 5 Games Design and Development &amp; Introduction to Programming  </vt:lpstr>
      <vt:lpstr>This Session</vt:lpstr>
      <vt:lpstr>PowerPoint Presentation</vt:lpstr>
      <vt:lpstr>Finally: Critiquing your Game </vt:lpstr>
      <vt:lpstr>Did we achieve?</vt:lpstr>
      <vt:lpstr>Plenary</vt:lpstr>
      <vt:lpstr>Break Out Room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Lyall</dc:creator>
  <cp:lastModifiedBy>Lauren Clayton</cp:lastModifiedBy>
  <cp:revision>12</cp:revision>
  <dcterms:created xsi:type="dcterms:W3CDTF">2021-07-30T11:48:51Z</dcterms:created>
  <dcterms:modified xsi:type="dcterms:W3CDTF">2023-07-07T10:04:19Z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0x0101002BEFCFA8A045714C9CFCA0284F7DDA03</vt:lpwstr>
  </property>
  <property fmtid="{D5CDD505-2E9C-101B-9397-08002B2CF9AE}" pid="3" name="MediaServiceImageTags">
    <vt:lpwstr/>
  </property>
</Properties>
</file>