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8"/>
  </p:notesMasterIdLst>
  <p:sldIdLst>
    <p:sldId id="347" r:id="rId5"/>
    <p:sldId id="327" r:id="rId6"/>
    <p:sldId id="359" r:id="rId7"/>
    <p:sldId id="360" r:id="rId8"/>
    <p:sldId id="354" r:id="rId9"/>
    <p:sldId id="349" r:id="rId10"/>
    <p:sldId id="351" r:id="rId11"/>
    <p:sldId id="361" r:id="rId12"/>
    <p:sldId id="357" r:id="rId13"/>
    <p:sldId id="356" r:id="rId14"/>
    <p:sldId id="355" r:id="rId15"/>
    <p:sldId id="362" r:id="rId16"/>
    <p:sldId id="35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5397"/>
    <a:srgbClr val="0082B2"/>
    <a:srgbClr val="DF3266"/>
    <a:srgbClr val="96C36C"/>
    <a:srgbClr val="F0AB4F"/>
    <a:srgbClr val="6666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84AEAB-8A44-4A67-8E3A-5A5C5A36C00E}" v="27" dt="2020-06-21T14:21:29.4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7799" autoAdjust="0"/>
  </p:normalViewPr>
  <p:slideViewPr>
    <p:cSldViewPr snapToGrid="0" snapToObjects="1">
      <p:cViewPr varScale="1">
        <p:scale>
          <a:sx n="48" d="100"/>
          <a:sy n="48" d="100"/>
        </p:scale>
        <p:origin x="53" y="6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5896B-69AF-427A-8DC9-B735F4D16636}" type="datetimeFigureOut">
              <a:rPr lang="en-GB" smtClean="0"/>
              <a:t>03/09/2020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6788F-8AAE-4243-8F61-0C0CC257E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93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Welcome everyone to the session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16788F-8AAE-4243-8F61-0C0CC257E40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108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>
                <a:latin typeface="Arial" panose="020B0604020202020204" pitchFamily="34" charset="0"/>
                <a:cs typeface="Arial" panose="020B0604020202020204" pitchFamily="34" charset="0"/>
              </a:rPr>
              <a:t>Founder of the Ford Motor Company, and the sponsor of the development of the assembly line technique of mass production.</a:t>
            </a:r>
          </a:p>
          <a:p>
            <a:endParaRPr lang="en-GB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aseline="0" dirty="0">
                <a:latin typeface="Arial" panose="020B0604020202020204" pitchFamily="34" charset="0"/>
                <a:cs typeface="Arial" panose="020B0604020202020204" pitchFamily="34" charset="0"/>
              </a:rPr>
              <a:t>Although Ford did not invent the automobile or the assembly line,[1] he developed and manufactured the first automobile that many middle class Americans could afford. </a:t>
            </a:r>
          </a:p>
          <a:p>
            <a:r>
              <a:rPr lang="en-GB" baseline="0" dirty="0">
                <a:latin typeface="Arial" panose="020B0604020202020204" pitchFamily="34" charset="0"/>
                <a:cs typeface="Arial" panose="020B0604020202020204" pitchFamily="34" charset="0"/>
              </a:rPr>
              <a:t>In doing so, Ford converted the automobile from an expensive curiosity into a practical conveyance.</a:t>
            </a:r>
          </a:p>
          <a:p>
            <a:endParaRPr lang="en-US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16788F-8AAE-4243-8F61-0C0CC257E40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416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What would happen without standards?</a:t>
            </a:r>
          </a:p>
          <a:p>
            <a:pPr defTabSz="962209">
              <a:defRPr/>
            </a:pPr>
            <a:r>
              <a:rPr 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Examples:</a:t>
            </a:r>
          </a:p>
          <a:p>
            <a:pPr marL="180415" indent="-180415" defTabSz="962209">
              <a:buFont typeface="Arial" panose="020B0604020202020204" pitchFamily="34" charset="0"/>
              <a:buChar char="•"/>
              <a:defRPr/>
            </a:pPr>
            <a:r>
              <a:rPr 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We don’t know why things go wrong (or right!)</a:t>
            </a:r>
          </a:p>
          <a:p>
            <a:pPr marL="180415" indent="-180415" defTabSz="962209">
              <a:buFont typeface="Arial" panose="020B0604020202020204" pitchFamily="34" charset="0"/>
              <a:buChar char="•"/>
              <a:defRPr/>
            </a:pPr>
            <a:r>
              <a:rPr 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No control</a:t>
            </a:r>
          </a:p>
          <a:p>
            <a:pPr marL="180415" indent="-180415" defTabSz="962209">
              <a:buFont typeface="Arial" panose="020B0604020202020204" pitchFamily="34" charset="0"/>
              <a:buChar char="•"/>
              <a:defRPr/>
            </a:pPr>
            <a:r>
              <a:rPr 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Not safe</a:t>
            </a:r>
          </a:p>
          <a:p>
            <a:pPr marL="180415" indent="-180415" defTabSz="962209">
              <a:buFont typeface="Arial" panose="020B0604020202020204" pitchFamily="34" charset="0"/>
              <a:buChar char="•"/>
              <a:defRPr/>
            </a:pPr>
            <a:r>
              <a:rPr 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Inconsistent quality</a:t>
            </a:r>
          </a:p>
          <a:p>
            <a:pPr marL="180415" indent="-180415" defTabSz="962209">
              <a:buFont typeface="Arial" panose="020B0604020202020204" pitchFamily="34" charset="0"/>
              <a:buChar char="•"/>
              <a:defRPr/>
            </a:pPr>
            <a:r>
              <a:rPr 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Unpredictable delivery performance</a:t>
            </a:r>
          </a:p>
          <a:p>
            <a:pPr marL="180415" indent="-180415" defTabSz="962209">
              <a:buFont typeface="Arial" panose="020B0604020202020204" pitchFamily="34" charset="0"/>
              <a:buChar char="•"/>
              <a:defRPr/>
            </a:pPr>
            <a:r>
              <a:rPr 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Can’t train people consistently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16788F-8AAE-4243-8F61-0C0CC257E40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636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Other points to consider:</a:t>
            </a:r>
          </a:p>
          <a:p>
            <a:pPr marL="364075" indent="-364075">
              <a:spcBef>
                <a:spcPts val="1912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Standard work supports stability and reduces variation because the work is performed the same way each time.  Variations (defects, deviations, discrepancies) are easily recognised</a:t>
            </a:r>
          </a:p>
          <a:p>
            <a:pPr marL="364075" indent="-364075">
              <a:spcBef>
                <a:spcPts val="1912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Standard work is not static, and when a better way is found the procedure is updated through a managed process</a:t>
            </a:r>
          </a:p>
          <a:p>
            <a:pPr marL="364075" indent="-364075">
              <a:spcBef>
                <a:spcPts val="1912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Standardisation allows you to ‘hold the gains’ rather than slip back to old ways, by ensuring that the improved method is captured and form the new baseline  </a:t>
            </a:r>
          </a:p>
          <a:p>
            <a:pPr marL="364075" indent="-364075">
              <a:spcBef>
                <a:spcPts val="1912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Standard work is essential for continuous improvement – moving from one standard to a better standard without slipping back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16788F-8AAE-4243-8F61-0C0CC257E40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62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SOP is not there to fall back on, the operator should not have their own way.  SOP’s must be followed to ensure ‘First Time Through’ (FTT).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16788F-8AAE-4243-8F61-0C0CC257E40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834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Refer to the VLE for breakdown and more information for each principle.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16788F-8AAE-4243-8F61-0C0CC257E40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019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16788F-8AAE-4243-8F61-0C0CC257E40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845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810E4-60F0-134A-9E5C-9D570CF6A9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706540-F3F9-BC43-9A61-0CCA92A0D2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2DBC4-2035-FE47-BF08-0BD6CB545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202F-D68C-2744-9BB2-D4F81F50F8E6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B8225-89F6-844F-9E43-F55955506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7FB93F-D8F3-2942-B946-5CAAAAECF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B54E-04D3-D949-88C6-59CBF8A51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71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ABD75-1239-B94B-AEC0-F598288A5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E9A73E-7AC6-684F-9251-A531CB2B56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65B10-786A-EA4A-B93D-6BEB301EB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202F-D68C-2744-9BB2-D4F81F50F8E6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00BFE-902F-114D-92F2-5E6A99B4A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04195-D55B-7347-91BC-78CC93A9E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B54E-04D3-D949-88C6-59CBF8A51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7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D57351-B588-B242-96DA-6EF9C1F3CC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14104-8434-1E46-AE0C-92E38B7E59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6594A-AE9D-5B4B-8054-E884C416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202F-D68C-2744-9BB2-D4F81F50F8E6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37AFC-F111-5643-8149-D95DAA201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9FA04-1A61-304B-BAB3-2AD04EC9C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B54E-04D3-D949-88C6-59CBF8A51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7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4DA0D-657B-4844-BDE0-228AC16F9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5868C-307C-734A-A863-267FD3A9B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38730-0D39-6447-A386-6E5DE766A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202F-D68C-2744-9BB2-D4F81F50F8E6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695BDC-DFAC-FE4C-B630-280A7CE7D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2BB3B-B989-F942-8DCF-D259A4E03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B54E-04D3-D949-88C6-59CBF8A51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6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0BB59-9E6A-1C49-A5F5-2B8D85E08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0C226-E045-434A-BF12-E66CAD6D3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2B2BF-E55F-5A48-A5BF-AC28ECE3F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202F-D68C-2744-9BB2-D4F81F50F8E6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ECA72-DCB6-2547-8824-62C13439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15BE0-AC18-1B4F-911D-C74EC0BCE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B54E-04D3-D949-88C6-59CBF8A51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08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163FD-97E8-DD41-9EC8-D8282BF6B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956A8-21B3-8644-9A6B-92EE198EE1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25FACF-B60D-AB47-9A23-AD0572A7F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70E80-970B-2144-9AFA-C3E2CF5CF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202F-D68C-2744-9BB2-D4F81F50F8E6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9ED663-C4D9-FC48-93A3-39667AC22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C14C57-E80E-2F44-919C-36A044D12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B54E-04D3-D949-88C6-59CBF8A51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9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12B65-A754-A74A-B715-BAF94BBF6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4FBC4C-4FF2-C742-BBFC-44AC2C67E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48E486-FFC8-4245-9C91-17F9BF054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080596-14A9-794F-991B-709B291D9A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B09C5B-F980-8C47-B1ED-CA5F624BC0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879556-44FA-7148-B8D8-1ACCBC93D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202F-D68C-2744-9BB2-D4F81F50F8E6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6034BF-D8E0-8349-AB1D-A8935BE1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F7DBAD-DFD5-154C-BEBF-913B940C7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B54E-04D3-D949-88C6-59CBF8A51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7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BA8CA-04E5-2E48-B468-0DA9E9359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330E4-A479-674C-A7EC-C4D96CD1C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202F-D68C-2744-9BB2-D4F81F50F8E6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DA1AA5-D98D-9540-8EBA-34A6AB32B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50E7FD-CBE5-2646-A1BD-6BDDD19BF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B54E-04D3-D949-88C6-59CBF8A51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9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112A90-54A2-A042-BBD7-6B90A864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202F-D68C-2744-9BB2-D4F81F50F8E6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223A8B-03C2-A141-AA7E-BA914D423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5599BE-A57B-D649-B36B-DB903E0E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B54E-04D3-D949-88C6-59CBF8A51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22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3DB41-77D9-5E48-B633-ADDFB4D25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E7BD0-EC71-744A-BA83-2778E524B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C5B7C6-9E29-3346-AA0E-E58705BAB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E7A748-C7C7-9D46-B27F-EA5C97579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202F-D68C-2744-9BB2-D4F81F50F8E6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DA66B5-800D-C74B-9272-F7BAFA5E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7347E2-0BE7-DB4D-8EEB-974EDCB16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B54E-04D3-D949-88C6-59CBF8A51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1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5CDAB-6E2F-6444-887E-E0B5496CF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4BF657-A571-DC4B-A147-65DD954DE6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599850-211C-184E-93C1-F272ACD0B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3BC068-38B0-8141-B9CA-CA2F6E717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202F-D68C-2744-9BB2-D4F81F50F8E6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AB84A-FD16-6E45-AAFF-974BC01DF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953752-7CCB-B240-BBF8-4628DB23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B54E-04D3-D949-88C6-59CBF8A51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3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51AD0C-CB95-8742-A276-0EA2DE84AB80}"/>
              </a:ext>
            </a:extLst>
          </p:cNvPr>
          <p:cNvSpPr/>
          <p:nvPr userDrawn="1"/>
        </p:nvSpPr>
        <p:spPr>
          <a:xfrm>
            <a:off x="-34991" y="6356350"/>
            <a:ext cx="2449800" cy="513841"/>
          </a:xfrm>
          <a:prstGeom prst="rect">
            <a:avLst/>
          </a:prstGeom>
          <a:solidFill>
            <a:srgbClr val="96C36C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623AFD-7212-6440-A180-5EAF0006CD78}"/>
              </a:ext>
            </a:extLst>
          </p:cNvPr>
          <p:cNvSpPr/>
          <p:nvPr userDrawn="1"/>
        </p:nvSpPr>
        <p:spPr>
          <a:xfrm>
            <a:off x="2414809" y="6356350"/>
            <a:ext cx="2449800" cy="513841"/>
          </a:xfrm>
          <a:prstGeom prst="rect">
            <a:avLst/>
          </a:prstGeom>
          <a:solidFill>
            <a:srgbClr val="F0AB4F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68DC23-5E1B-A44A-8228-4B84D6EC314F}"/>
              </a:ext>
            </a:extLst>
          </p:cNvPr>
          <p:cNvSpPr/>
          <p:nvPr userDrawn="1"/>
        </p:nvSpPr>
        <p:spPr>
          <a:xfrm>
            <a:off x="4860491" y="6356350"/>
            <a:ext cx="2449800" cy="513841"/>
          </a:xfrm>
          <a:prstGeom prst="rect">
            <a:avLst/>
          </a:prstGeom>
          <a:solidFill>
            <a:srgbClr val="0082B2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C3A5D7-9CB7-9E45-8B5C-4D143D71E301}"/>
              </a:ext>
            </a:extLst>
          </p:cNvPr>
          <p:cNvSpPr/>
          <p:nvPr userDrawn="1"/>
        </p:nvSpPr>
        <p:spPr>
          <a:xfrm>
            <a:off x="7312840" y="6356350"/>
            <a:ext cx="2449800" cy="513841"/>
          </a:xfrm>
          <a:prstGeom prst="rect">
            <a:avLst/>
          </a:prstGeom>
          <a:solidFill>
            <a:srgbClr val="6B5397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1534120-2E70-954B-85AC-67B4DA1ACD07}"/>
              </a:ext>
            </a:extLst>
          </p:cNvPr>
          <p:cNvSpPr/>
          <p:nvPr userDrawn="1"/>
        </p:nvSpPr>
        <p:spPr>
          <a:xfrm>
            <a:off x="9766585" y="6356350"/>
            <a:ext cx="2449800" cy="513841"/>
          </a:xfrm>
          <a:prstGeom prst="rect">
            <a:avLst/>
          </a:prstGeom>
          <a:solidFill>
            <a:srgbClr val="DF326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1ED08C-24B7-6F4C-9BBD-6E52F9A6B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58486-A49A-F840-9DBF-18349FC09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FCFE1-9C1A-F648-AA08-718FAB1E8C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2202F-D68C-2744-9BB2-D4F81F50F8E6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50CB5-F1F0-0949-910C-4CB83267B3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18EC3-0265-F048-98F0-97AFA603D4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BB54E-04D3-D949-88C6-59CBF8A51EB0}" type="slidenum">
              <a:rPr lang="en-US" smtClean="0"/>
              <a:t>‹#›</a:t>
            </a:fld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B3F1464-3226-2843-937A-3E2ABB8004A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0"/>
          </a:blip>
          <a:stretch>
            <a:fillRect/>
          </a:stretch>
        </p:blipFill>
        <p:spPr>
          <a:xfrm>
            <a:off x="11216640" y="136525"/>
            <a:ext cx="788162" cy="60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32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51" r:id="rId3"/>
    <p:sldLayoutId id="2147483662" r:id="rId4"/>
    <p:sldLayoutId id="2147483653" r:id="rId5"/>
    <p:sldLayoutId id="2147483654" r:id="rId6"/>
    <p:sldLayoutId id="2147483663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82B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rgbClr val="66666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cess.st/process-standardization/" TargetMode="External"/><Relationship Id="rId7" Type="http://schemas.openxmlformats.org/officeDocument/2006/relationships/hyperlink" Target="https://www.graphicproducts.com/articles/value-added-vs-non-valu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log.montrium.com/experts/5-fundamental-steps-to-creating-powerful-standard-operating-procedures" TargetMode="External"/><Relationship Id="rId5" Type="http://schemas.openxmlformats.org/officeDocument/2006/relationships/hyperlink" Target="https://www.process.st/writing-standard-operating-procedures/" TargetMode="External"/><Relationship Id="rId4" Type="http://schemas.openxmlformats.org/officeDocument/2006/relationships/hyperlink" Target="http://www.novatekcom.com/blog/bid/377591/developing-effective-standard-operating-procedure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312E0-E7A4-4B33-898D-B3CC3ADD16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87738"/>
            <a:ext cx="9144000" cy="3044450"/>
          </a:xfrm>
        </p:spPr>
        <p:txBody>
          <a:bodyPr>
            <a:normAutofit fontScale="90000"/>
          </a:bodyPr>
          <a:lstStyle/>
          <a:p>
            <a:r>
              <a:rPr lang="en-GB" dirty="0"/>
              <a:t>Contributing to the Creation of Standard Operating Procedures (SOP)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33344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343DE31-DA69-4749-9102-2A5EB4AFF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064664"/>
          </a:xfrm>
        </p:spPr>
        <p:txBody>
          <a:bodyPr>
            <a:noAutofit/>
          </a:bodyPr>
          <a:lstStyle/>
          <a:p>
            <a:r>
              <a:rPr lang="en-US" sz="3600" dirty="0"/>
              <a:t>(Q6) Value Added and Non-Value Added Activities</a:t>
            </a:r>
            <a:endParaRPr lang="en-GB" sz="36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BB41949-DA57-43AF-95A7-1A405254BD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Value added 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BFAB686-24A7-4838-B6F5-FD5336C8C6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Modification</a:t>
            </a:r>
          </a:p>
          <a:p>
            <a:r>
              <a:rPr lang="en-GB" dirty="0">
                <a:solidFill>
                  <a:schemeClr val="tx1"/>
                </a:solidFill>
              </a:rPr>
              <a:t>Value for money</a:t>
            </a:r>
          </a:p>
          <a:p>
            <a:r>
              <a:rPr lang="en-GB" dirty="0">
                <a:solidFill>
                  <a:schemeClr val="tx1"/>
                </a:solidFill>
              </a:rPr>
              <a:t>First time charm</a:t>
            </a:r>
          </a:p>
          <a:p>
            <a:r>
              <a:rPr lang="en-GB" dirty="0">
                <a:solidFill>
                  <a:schemeClr val="tx1"/>
                </a:solidFill>
              </a:rPr>
              <a:t>Assembly</a:t>
            </a:r>
          </a:p>
          <a:p>
            <a:r>
              <a:rPr lang="en-GB" dirty="0">
                <a:solidFill>
                  <a:schemeClr val="tx1"/>
                </a:solidFill>
              </a:rPr>
              <a:t>Service provision</a:t>
            </a:r>
          </a:p>
          <a:p>
            <a:r>
              <a:rPr lang="en-GB" dirty="0">
                <a:solidFill>
                  <a:schemeClr val="tx1"/>
                </a:solidFill>
              </a:rPr>
              <a:t>Meeting customer requirements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EF5DB6A-47E0-45DE-9AA2-98EFC0FF2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Non-value added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1ABAA01-85C1-433B-B171-8BC89A3D0A2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Repair activities</a:t>
            </a:r>
          </a:p>
          <a:p>
            <a:r>
              <a:rPr lang="en-GB" dirty="0">
                <a:solidFill>
                  <a:schemeClr val="tx1"/>
                </a:solidFill>
              </a:rPr>
              <a:t>Overproduction</a:t>
            </a:r>
          </a:p>
          <a:p>
            <a:r>
              <a:rPr lang="en-GB" dirty="0">
                <a:solidFill>
                  <a:schemeClr val="tx1"/>
                </a:solidFill>
              </a:rPr>
              <a:t>Over-processing</a:t>
            </a:r>
          </a:p>
          <a:p>
            <a:r>
              <a:rPr lang="en-GB" dirty="0">
                <a:solidFill>
                  <a:schemeClr val="tx1"/>
                </a:solidFill>
              </a:rPr>
              <a:t>Waiting Time/idling </a:t>
            </a:r>
          </a:p>
          <a:p>
            <a:r>
              <a:rPr lang="en-GB" dirty="0">
                <a:solidFill>
                  <a:schemeClr val="tx1"/>
                </a:solidFill>
              </a:rPr>
              <a:t>Process steps which are not needed</a:t>
            </a:r>
          </a:p>
          <a:p>
            <a:r>
              <a:rPr lang="en-GB" dirty="0">
                <a:solidFill>
                  <a:schemeClr val="tx1"/>
                </a:solidFill>
              </a:rPr>
              <a:t>Government regulation</a:t>
            </a:r>
          </a:p>
        </p:txBody>
      </p:sp>
    </p:spTree>
    <p:extLst>
      <p:ext uri="{BB962C8B-B14F-4D97-AF65-F5344CB8AC3E}">
        <p14:creationId xmlns:p14="http://schemas.microsoft.com/office/powerpoint/2010/main" val="3885041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14A04-E823-4853-A646-B2CDCBBD3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/>
          <a:lstStyle/>
          <a:p>
            <a:r>
              <a:rPr lang="en-US" dirty="0"/>
              <a:t>(Q7) Principles of Motion Economy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4E90D-30A2-45C6-91E0-B1341B5E3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789819"/>
            <a:ext cx="10805160" cy="3846210"/>
          </a:xfrm>
        </p:spPr>
        <p:txBody>
          <a:bodyPr/>
          <a:lstStyle/>
          <a:p>
            <a:r>
              <a:rPr lang="en-GB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principles of motion economy can be classified into four groups:</a:t>
            </a:r>
          </a:p>
          <a:p>
            <a:r>
              <a:rPr lang="en-GB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Principles related to the use of human body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Principles related to the arrangement of the work place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Principles related to the design of tools and equipment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Principles related to time conservation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3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14A04-E823-4853-A646-B2CDCBBD3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420" y="361284"/>
            <a:ext cx="10515600" cy="698904"/>
          </a:xfrm>
        </p:spPr>
        <p:txBody>
          <a:bodyPr>
            <a:noAutofit/>
          </a:bodyPr>
          <a:lstStyle/>
          <a:p>
            <a:r>
              <a:rPr lang="en-GB" sz="3200" dirty="0">
                <a:effectLst/>
                <a:latin typeface="+mn-lt"/>
                <a:ea typeface="Calibri" panose="020F0502020204030204" pitchFamily="34" charset="0"/>
              </a:rPr>
              <a:t>(Q8 &amp; 9)</a:t>
            </a:r>
            <a:br>
              <a:rPr lang="en-GB" sz="3200" dirty="0">
                <a:effectLst/>
                <a:latin typeface="+mn-lt"/>
                <a:ea typeface="Calibri" panose="020F0502020204030204" pitchFamily="34" charset="0"/>
              </a:rPr>
            </a:br>
            <a:r>
              <a:rPr lang="en-GB" sz="3200" dirty="0">
                <a:effectLst/>
                <a:latin typeface="+mn-lt"/>
                <a:ea typeface="Calibri" panose="020F0502020204030204" pitchFamily="34" charset="0"/>
              </a:rPr>
              <a:t>SOP - Collect, Use, &amp; Review Information</a:t>
            </a:r>
            <a:r>
              <a:rPr lang="en-GB" sz="3200" dirty="0">
                <a:latin typeface="+mn-lt"/>
                <a:ea typeface="Calibri" panose="020F0502020204030204" pitchFamily="34" charset="0"/>
              </a:rPr>
              <a:t> </a:t>
            </a:r>
            <a:endParaRPr lang="en-GB" sz="32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4E90D-30A2-45C6-91E0-B1341B5E3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064030"/>
            <a:ext cx="10805160" cy="5037512"/>
          </a:xfrm>
        </p:spPr>
        <p:txBody>
          <a:bodyPr>
            <a:normAutofit fontScale="92500" lnSpcReduction="10000"/>
          </a:bodyPr>
          <a:lstStyle/>
          <a:p>
            <a:r>
              <a:rPr lang="en-GB" sz="3200" b="1" i="1" dirty="0"/>
              <a:t>Discussion: Consider these below points</a:t>
            </a:r>
            <a:endParaRPr lang="en-GB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/>
              <a:t>What information do you need to write a SOP?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/>
              <a:t>Who is involved in collecting the information?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/>
              <a:t>Who will carry out the SOP?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/>
              <a:t>When will the SOP be implemented ?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b="1" dirty="0"/>
              <a:t>How will SOP be implemented ? </a:t>
            </a:r>
          </a:p>
          <a:p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751148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14A04-E823-4853-A646-B2CDCBBD3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/>
          <a:lstStyle/>
          <a:p>
            <a:r>
              <a:rPr lang="en-GB" dirty="0"/>
              <a:t>Useful links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4E90D-30A2-45C6-91E0-B1341B5E3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280160"/>
            <a:ext cx="10805160" cy="4671753"/>
          </a:xfrm>
        </p:spPr>
        <p:txBody>
          <a:bodyPr>
            <a:noAutofit/>
          </a:bodyPr>
          <a:lstStyle/>
          <a:p>
            <a:r>
              <a:rPr lang="en-GB" sz="2400" u="sng" dirty="0">
                <a:solidFill>
                  <a:schemeClr val="accent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https://www.process.st/process-standardization/</a:t>
            </a:r>
            <a:endParaRPr lang="en-GB" sz="2400" u="sng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400" u="sng" dirty="0">
                <a:solidFill>
                  <a:schemeClr val="accent1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http://www.novatekcom.com/blog/bid/377591/developing-effective-standard-operating-procedures</a:t>
            </a:r>
            <a:endParaRPr lang="en-GB" sz="2400" u="sng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400" u="sng" dirty="0">
                <a:solidFill>
                  <a:schemeClr val="accent1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https://www.process.st/writing-standard-operating-procedures/</a:t>
            </a:r>
            <a:endParaRPr lang="en-GB" sz="2400" u="sng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400" u="sng" dirty="0">
                <a:solidFill>
                  <a:schemeClr val="accent1">
                    <a:lumMod val="75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https://blog.montrium.com/experts/5-fundamental-steps-to-creating-powerful-standard-operating-procedures</a:t>
            </a:r>
            <a:endParaRPr lang="en-GB" sz="2400" u="sng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400" u="sng" dirty="0">
                <a:solidFill>
                  <a:schemeClr val="accent1">
                    <a:lumMod val="75000"/>
                  </a:schemeClr>
                </a:solidFill>
              </a:rPr>
              <a:t>www.beyondlean.com/support-files/standard-operations.pdf · PDF file</a:t>
            </a:r>
          </a:p>
          <a:p>
            <a:r>
              <a:rPr lang="en-GB" sz="2400" u="sng" dirty="0">
                <a:solidFill>
                  <a:schemeClr val="accent1">
                    <a:lumMod val="75000"/>
                  </a:schemeClr>
                </a:solidFill>
              </a:rPr>
              <a:t>https://marekonlean.files.wordpress.com/2012/02/twi-job-instruction</a:t>
            </a:r>
          </a:p>
          <a:p>
            <a:r>
              <a:rPr lang="en-GB" sz="2400" u="sng" dirty="0">
                <a:solidFill>
                  <a:schemeClr val="accent1">
                    <a:lumMod val="75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https://www.graphicproducts.com/articles/value-added-vs-non-value</a:t>
            </a:r>
            <a:endParaRPr lang="en-GB" sz="2400" u="sng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400" u="sng" dirty="0">
                <a:solidFill>
                  <a:schemeClr val="accent1">
                    <a:lumMod val="75000"/>
                  </a:schemeClr>
                </a:solidFill>
              </a:rPr>
              <a:t>https://www.sixsigmadaily.com/what-is-value-add-vs-non-value-ad</a:t>
            </a:r>
          </a:p>
        </p:txBody>
      </p:sp>
    </p:spTree>
    <p:extLst>
      <p:ext uri="{BB962C8B-B14F-4D97-AF65-F5344CB8AC3E}">
        <p14:creationId xmlns:p14="http://schemas.microsoft.com/office/powerpoint/2010/main" val="2885760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C5975-E417-4EA8-B530-9BBFD9CA9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153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(Q1) </a:t>
            </a:r>
            <a:br>
              <a:rPr lang="en-US" sz="4000" dirty="0"/>
            </a:br>
            <a:r>
              <a:rPr lang="en-US" sz="4000" dirty="0"/>
              <a:t>What is meant by the term standardisation? </a:t>
            </a:r>
            <a:endParaRPr lang="en-GB" sz="4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83C396-5B52-4513-93FA-18FE821ECFB6}"/>
              </a:ext>
            </a:extLst>
          </p:cNvPr>
          <p:cNvSpPr/>
          <p:nvPr/>
        </p:nvSpPr>
        <p:spPr>
          <a:xfrm>
            <a:off x="714895" y="2151727"/>
            <a:ext cx="1063890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The process standardisation sets out is to establish a set of rules through a  collective approach  that evaluates  a task or activity,  governing how people within an organisation are supposed to complete a given task or activity through sequence of set procedures.</a:t>
            </a:r>
          </a:p>
        </p:txBody>
      </p:sp>
    </p:spTree>
    <p:extLst>
      <p:ext uri="{BB962C8B-B14F-4D97-AF65-F5344CB8AC3E}">
        <p14:creationId xmlns:p14="http://schemas.microsoft.com/office/powerpoint/2010/main" val="2858662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C5975-E417-4EA8-B530-9BBFD9CA9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1417"/>
            <a:ext cx="10515600" cy="98153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(Q1)</a:t>
            </a:r>
            <a:br>
              <a:rPr lang="en-US" sz="4000" dirty="0"/>
            </a:br>
            <a:r>
              <a:rPr lang="en-US" sz="4000" dirty="0"/>
              <a:t>Is There One Best Way Of Doing Things? </a:t>
            </a:r>
            <a:endParaRPr lang="en-GB" sz="4000" dirty="0"/>
          </a:p>
        </p:txBody>
      </p:sp>
      <p:pic>
        <p:nvPicPr>
          <p:cNvPr id="5" name="Picture 2" descr="Henry Ford">
            <a:extLst>
              <a:ext uri="{FF2B5EF4-FFF2-40B4-BE49-F238E27FC236}">
                <a16:creationId xmlns:a16="http://schemas.microsoft.com/office/drawing/2014/main" id="{50A09677-89BB-4D41-BB8A-C8BF2DC0D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4498" y="1500921"/>
            <a:ext cx="2448807" cy="31813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8F96858-5698-444D-8B2E-E1DEE8603CF2}"/>
              </a:ext>
            </a:extLst>
          </p:cNvPr>
          <p:cNvSpPr/>
          <p:nvPr/>
        </p:nvSpPr>
        <p:spPr>
          <a:xfrm>
            <a:off x="838199" y="1012954"/>
            <a:ext cx="779245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722">
              <a:defRPr/>
            </a:pPr>
            <a:r>
              <a:rPr lang="en-GB" sz="2800" dirty="0">
                <a:solidFill>
                  <a:prstClr val="black"/>
                </a:solidFill>
                <a:cs typeface="Arial" panose="020B0604020202020204" pitchFamily="34" charset="0"/>
              </a:rPr>
              <a:t>'To </a:t>
            </a:r>
            <a:r>
              <a:rPr lang="en-GB" sz="2800" dirty="0">
                <a:solidFill>
                  <a:srgbClr val="FF0000"/>
                </a:solidFill>
                <a:cs typeface="Arial" panose="020B0604020202020204" pitchFamily="34" charset="0"/>
              </a:rPr>
              <a:t>standardise </a:t>
            </a:r>
            <a:r>
              <a:rPr lang="en-GB" sz="2800" dirty="0">
                <a:solidFill>
                  <a:prstClr val="black"/>
                </a:solidFill>
                <a:cs typeface="Arial" panose="020B0604020202020204" pitchFamily="34" charset="0"/>
              </a:rPr>
              <a:t>a method is to choose out of many the </a:t>
            </a:r>
            <a:r>
              <a:rPr lang="en-GB" sz="2800" dirty="0">
                <a:solidFill>
                  <a:srgbClr val="FF0000"/>
                </a:solidFill>
                <a:cs typeface="Arial" panose="020B0604020202020204" pitchFamily="34" charset="0"/>
              </a:rPr>
              <a:t>best one</a:t>
            </a:r>
            <a:r>
              <a:rPr lang="en-GB" sz="2800" dirty="0">
                <a:solidFill>
                  <a:prstClr val="black"/>
                </a:solidFill>
                <a:cs typeface="Arial" panose="020B0604020202020204" pitchFamily="34" charset="0"/>
              </a:rPr>
              <a:t> and use it.  What is the </a:t>
            </a:r>
            <a:r>
              <a:rPr lang="en-GB" sz="2800" dirty="0">
                <a:solidFill>
                  <a:srgbClr val="FF0000"/>
                </a:solidFill>
                <a:cs typeface="Arial" panose="020B0604020202020204" pitchFamily="34" charset="0"/>
              </a:rPr>
              <a:t>best way</a:t>
            </a:r>
            <a:r>
              <a:rPr lang="en-GB" sz="2800" dirty="0">
                <a:solidFill>
                  <a:prstClr val="black"/>
                </a:solidFill>
                <a:cs typeface="Arial" panose="020B0604020202020204" pitchFamily="34" charset="0"/>
              </a:rPr>
              <a:t> to do a thing?  It is the </a:t>
            </a:r>
            <a:r>
              <a:rPr lang="en-GB" sz="2800" dirty="0">
                <a:solidFill>
                  <a:srgbClr val="FF0000"/>
                </a:solidFill>
                <a:cs typeface="Arial" panose="020B0604020202020204" pitchFamily="34" charset="0"/>
              </a:rPr>
              <a:t>sum of all the good ways</a:t>
            </a:r>
            <a:r>
              <a:rPr lang="en-GB" sz="2800" dirty="0">
                <a:solidFill>
                  <a:prstClr val="black"/>
                </a:solidFill>
                <a:cs typeface="Arial" panose="020B0604020202020204" pitchFamily="34" charset="0"/>
              </a:rPr>
              <a:t> we have discovered up to the present.  It therefore becomes the </a:t>
            </a:r>
            <a:r>
              <a:rPr lang="en-GB" sz="2800" dirty="0">
                <a:solidFill>
                  <a:srgbClr val="FF0000"/>
                </a:solidFill>
                <a:cs typeface="Arial" panose="020B0604020202020204" pitchFamily="34" charset="0"/>
              </a:rPr>
              <a:t>standard.  </a:t>
            </a:r>
          </a:p>
          <a:p>
            <a:pPr lvl="0" defTabSz="685722">
              <a:defRPr/>
            </a:pPr>
            <a:r>
              <a:rPr lang="en-GB" sz="2800" dirty="0">
                <a:solidFill>
                  <a:prstClr val="black"/>
                </a:solidFill>
                <a:cs typeface="Arial" panose="020B0604020202020204" pitchFamily="34" charset="0"/>
              </a:rPr>
              <a:t>Today’s standardisation is the necessary </a:t>
            </a:r>
            <a:r>
              <a:rPr lang="en-GB" sz="2800" dirty="0">
                <a:solidFill>
                  <a:srgbClr val="FF0000"/>
                </a:solidFill>
                <a:cs typeface="Arial" panose="020B0604020202020204" pitchFamily="34" charset="0"/>
              </a:rPr>
              <a:t>foundation </a:t>
            </a:r>
            <a:r>
              <a:rPr lang="en-GB" sz="2800" dirty="0">
                <a:solidFill>
                  <a:prstClr val="black"/>
                </a:solidFill>
                <a:cs typeface="Arial" panose="020B0604020202020204" pitchFamily="34" charset="0"/>
              </a:rPr>
              <a:t>on which </a:t>
            </a:r>
            <a:r>
              <a:rPr lang="en-GB" sz="2800" dirty="0">
                <a:solidFill>
                  <a:srgbClr val="FF0000"/>
                </a:solidFill>
                <a:cs typeface="Arial" panose="020B0604020202020204" pitchFamily="34" charset="0"/>
              </a:rPr>
              <a:t>tomorrow’s improvement </a:t>
            </a:r>
            <a:r>
              <a:rPr lang="en-GB" sz="2800" dirty="0">
                <a:solidFill>
                  <a:prstClr val="black"/>
                </a:solidFill>
                <a:cs typeface="Arial" panose="020B0604020202020204" pitchFamily="34" charset="0"/>
              </a:rPr>
              <a:t>will be based.  If you think of standardisation as ‘the best we know today, but which is to be improved tomorrow’ – you get somewhere.  But </a:t>
            </a:r>
            <a:r>
              <a:rPr lang="en-GB" sz="2800" dirty="0">
                <a:solidFill>
                  <a:srgbClr val="FF0000"/>
                </a:solidFill>
                <a:cs typeface="Arial" panose="020B0604020202020204" pitchFamily="34" charset="0"/>
              </a:rPr>
              <a:t>if you think of standards as confining, the progress stops</a:t>
            </a:r>
            <a:r>
              <a:rPr lang="en-GB" sz="2800" dirty="0">
                <a:solidFill>
                  <a:prstClr val="black"/>
                </a:solidFill>
                <a:cs typeface="Arial" panose="020B0604020202020204" pitchFamily="34" charset="0"/>
              </a:rPr>
              <a:t>.'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24A9EF-FB71-4844-8C80-5F1EB7DEFC57}"/>
              </a:ext>
            </a:extLst>
          </p:cNvPr>
          <p:cNvSpPr/>
          <p:nvPr/>
        </p:nvSpPr>
        <p:spPr>
          <a:xfrm>
            <a:off x="9009281" y="4955893"/>
            <a:ext cx="2839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685722">
              <a:defRPr/>
            </a:pP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Henry Ford (1863 – 1947)</a:t>
            </a:r>
          </a:p>
        </p:txBody>
      </p:sp>
    </p:spTree>
    <p:extLst>
      <p:ext uri="{BB962C8B-B14F-4D97-AF65-F5344CB8AC3E}">
        <p14:creationId xmlns:p14="http://schemas.microsoft.com/office/powerpoint/2010/main" val="2327343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C5975-E417-4EA8-B530-9BBFD9CA9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1417"/>
            <a:ext cx="10515600" cy="98153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(Q1)</a:t>
            </a:r>
            <a:br>
              <a:rPr lang="en-US" sz="4000" dirty="0"/>
            </a:br>
            <a:r>
              <a:rPr lang="en-US" sz="4000" dirty="0"/>
              <a:t>Standardised Work</a:t>
            </a:r>
            <a:endParaRPr lang="en-GB" sz="4000" dirty="0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3FF64CE1-F202-440F-A2A9-33B3C1365C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888457"/>
            <a:ext cx="3640138" cy="1781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107665E-7374-4792-9811-88BB2EFB49B3}"/>
              </a:ext>
            </a:extLst>
          </p:cNvPr>
          <p:cNvSpPr txBox="1"/>
          <p:nvPr/>
        </p:nvSpPr>
        <p:spPr>
          <a:xfrm>
            <a:off x="805931" y="1281428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72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Restaurant Chain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03F615-4B99-47E9-82B8-04E99FB0A3DA}"/>
              </a:ext>
            </a:extLst>
          </p:cNvPr>
          <p:cNvSpPr txBox="1"/>
          <p:nvPr/>
        </p:nvSpPr>
        <p:spPr>
          <a:xfrm>
            <a:off x="6856028" y="1404539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72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Snack Van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" name="Picture 9" descr="A picture containing outdoor, road, truck, bus&#10;&#10;Description automatically generated">
            <a:extLst>
              <a:ext uri="{FF2B5EF4-FFF2-40B4-BE49-F238E27FC236}">
                <a16:creationId xmlns:a16="http://schemas.microsoft.com/office/drawing/2014/main" id="{F362A02C-CCA1-4755-AFA4-169E1919C4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6028" y="1817310"/>
            <a:ext cx="4148138" cy="17811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3679E77-845A-4169-833B-23576F2AB9F0}"/>
              </a:ext>
            </a:extLst>
          </p:cNvPr>
          <p:cNvSpPr txBox="1"/>
          <p:nvPr/>
        </p:nvSpPr>
        <p:spPr>
          <a:xfrm>
            <a:off x="973753" y="4011255"/>
            <a:ext cx="39068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68572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Quick service</a:t>
            </a:r>
          </a:p>
          <a:p>
            <a:pPr marL="342900" marR="0" lvl="0" indent="-342900" algn="l" defTabSz="68572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Known Menu</a:t>
            </a:r>
          </a:p>
          <a:p>
            <a:pPr marL="342900" marR="0" lvl="0" indent="-342900" algn="l" defTabSz="68572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Set Prices</a:t>
            </a:r>
          </a:p>
          <a:p>
            <a:pPr marL="342900" marR="0" lvl="0" indent="-342900" algn="l" defTabSz="68572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Same Quality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0E7F7F-C663-4B18-9D59-23CDE5FEA57E}"/>
              </a:ext>
            </a:extLst>
          </p:cNvPr>
          <p:cNvSpPr txBox="1"/>
          <p:nvPr/>
        </p:nvSpPr>
        <p:spPr>
          <a:xfrm>
            <a:off x="6926920" y="4011256"/>
            <a:ext cx="36015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68572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Don’t know how long….</a:t>
            </a:r>
          </a:p>
          <a:p>
            <a:pPr marL="342900" marR="0" lvl="0" indent="-342900" algn="l" defTabSz="68572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Varying Menu</a:t>
            </a:r>
          </a:p>
          <a:p>
            <a:pPr marL="342900" marR="0" lvl="0" indent="-342900" algn="l" defTabSz="68572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Varying Prices</a:t>
            </a:r>
          </a:p>
          <a:p>
            <a:pPr marL="342900" marR="0" lvl="0" indent="-342900" algn="l" defTabSz="68572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Unsure of Quality</a:t>
            </a:r>
          </a:p>
        </p:txBody>
      </p:sp>
    </p:spTree>
    <p:extLst>
      <p:ext uri="{BB962C8B-B14F-4D97-AF65-F5344CB8AC3E}">
        <p14:creationId xmlns:p14="http://schemas.microsoft.com/office/powerpoint/2010/main" val="145279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F1226-1A43-49A1-AA93-2336DD86B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473"/>
            <a:ext cx="10016634" cy="8355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(Q2)</a:t>
            </a:r>
            <a:br>
              <a:rPr lang="en-US" sz="3600" dirty="0">
                <a:solidFill>
                  <a:schemeClr val="accent1"/>
                </a:solidFill>
              </a:rPr>
            </a:br>
            <a:r>
              <a:rPr lang="en-US" sz="3600" dirty="0">
                <a:solidFill>
                  <a:schemeClr val="accent1"/>
                </a:solidFill>
              </a:rPr>
              <a:t>How can standardisation improve a business and make it  become more </a:t>
            </a:r>
            <a:r>
              <a:rPr lang="en-US" sz="3600" dirty="0">
                <a:solidFill>
                  <a:schemeClr val="accent1"/>
                </a:solidFill>
                <a:ea typeface="Times New Roman" panose="02020603050405020304" pitchFamily="18" charset="0"/>
              </a:rPr>
              <a:t>competitive</a:t>
            </a:r>
            <a:endParaRPr lang="en-GB" sz="3600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CC88C2-576C-40FF-B2F6-C978E0E0E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29295"/>
            <a:ext cx="5157787" cy="456036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cs typeface="Arial" panose="020B0604020202020204" pitchFamily="34" charset="0"/>
              </a:rPr>
              <a:t>Improve clarity of activity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cs typeface="Arial" panose="020B0604020202020204" pitchFamily="34" charset="0"/>
              </a:rPr>
              <a:t>Promote best practice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cs typeface="Arial" panose="020B0604020202020204" pitchFamily="34" charset="0"/>
              </a:rPr>
              <a:t>Guarantee quality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cs typeface="Arial" panose="020B0604020202020204" pitchFamily="34" charset="0"/>
              </a:rPr>
              <a:t>Increase productivity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cs typeface="Arial" panose="020B0604020202020204" pitchFamily="34" charset="0"/>
              </a:rPr>
              <a:t>Promote efficacy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cs typeface="Arial" panose="020B0604020202020204" pitchFamily="34" charset="0"/>
              </a:rPr>
              <a:t>Manage time </a:t>
            </a:r>
          </a:p>
          <a:p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1DC79F-3AA3-4315-BDF2-4652FDD302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29295"/>
            <a:ext cx="5183188" cy="456036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Reduce cost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Reduce risk and improve safety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Reduces waste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Boosts employee morale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Improves customer service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Incorporating standard operating procedures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900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E5CDC-2355-420E-BC14-A25B9DA76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036" y="535654"/>
            <a:ext cx="11055928" cy="694241"/>
          </a:xfrm>
        </p:spPr>
        <p:txBody>
          <a:bodyPr>
            <a:no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(Q3)</a:t>
            </a:r>
            <a:br>
              <a:rPr lang="en-GB" sz="3600" dirty="0">
                <a:solidFill>
                  <a:schemeClr val="accent1"/>
                </a:solidFill>
              </a:rPr>
            </a:br>
            <a:r>
              <a:rPr lang="en-GB" sz="3600" dirty="0">
                <a:solidFill>
                  <a:schemeClr val="accent1"/>
                </a:solidFill>
              </a:rPr>
              <a:t>What are Standard Operating Procedures?  (SOP)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B2969F8-2B4E-49F8-81BD-54C211BBFA13}"/>
              </a:ext>
            </a:extLst>
          </p:cNvPr>
          <p:cNvSpPr/>
          <p:nvPr/>
        </p:nvSpPr>
        <p:spPr>
          <a:xfrm>
            <a:off x="680258" y="1820317"/>
            <a:ext cx="102911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111111"/>
                </a:solidFill>
              </a:rPr>
              <a:t>Standard Operating Procedures (SOP) are both a set of written instructions and a </a:t>
            </a:r>
            <a:r>
              <a:rPr lang="en-GB" sz="3200" b="1" dirty="0">
                <a:solidFill>
                  <a:srgbClr val="111111"/>
                </a:solidFill>
              </a:rPr>
              <a:t>written record of procedure</a:t>
            </a:r>
            <a:r>
              <a:rPr lang="en-GB" sz="3200" dirty="0">
                <a:solidFill>
                  <a:srgbClr val="111111"/>
                </a:solidFill>
              </a:rPr>
              <a:t>. SOPs aim to ensure that regularly performed tasks are completed consistently and uniformly across organisations and can be effective measures to improve performance.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692797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D643A-EAD5-44D3-90FC-E90D55EE9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495" y="541589"/>
            <a:ext cx="10515600" cy="74878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1"/>
                </a:solidFill>
              </a:rPr>
              <a:t>(Q3)</a:t>
            </a:r>
            <a:br>
              <a:rPr lang="en-GB" dirty="0">
                <a:solidFill>
                  <a:schemeClr val="accent1"/>
                </a:solidFill>
              </a:rPr>
            </a:br>
            <a:r>
              <a:rPr lang="en-GB" dirty="0">
                <a:solidFill>
                  <a:schemeClr val="accent1"/>
                </a:solidFill>
              </a:rPr>
              <a:t>What are the Benefits of SOP?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97485-82DB-4DEA-9C44-9B6CE20BD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6275"/>
            <a:ext cx="10515600" cy="34254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333333"/>
                </a:solidFill>
              </a:rPr>
              <a:t>Reduce employee training 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333333"/>
                </a:solidFill>
              </a:rPr>
              <a:t>Reduce errors and enhance productivity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333333"/>
                </a:solidFill>
              </a:rPr>
              <a:t>Establish a chain of command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333333"/>
                </a:solidFill>
              </a:rPr>
              <a:t>Maintain consistency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333333"/>
                </a:solidFill>
              </a:rPr>
              <a:t>Transfer work easily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333333"/>
                </a:solidFill>
              </a:rPr>
              <a:t>Meet legal </a:t>
            </a:r>
            <a:r>
              <a:rPr lang="en-GB" sz="3200" dirty="0">
                <a:solidFill>
                  <a:srgbClr val="333333"/>
                </a:solidFill>
                <a:cs typeface="Calibri" panose="020F0502020204030204" pitchFamily="34" charset="0"/>
              </a:rPr>
              <a:t>requirements</a:t>
            </a:r>
          </a:p>
          <a:p>
            <a:endParaRPr lang="en-GB" dirty="0">
              <a:solidFill>
                <a:srgbClr val="333333"/>
              </a:solidFill>
              <a:latin typeface="Open Sans"/>
            </a:endParaRPr>
          </a:p>
          <a:p>
            <a:endParaRPr lang="en-GB" dirty="0">
              <a:solidFill>
                <a:srgbClr val="333333"/>
              </a:solidFill>
              <a:latin typeface="Open San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788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E5CDC-2355-420E-BC14-A25B9DA76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735" y="382333"/>
            <a:ext cx="11055928" cy="694241"/>
          </a:xfrm>
        </p:spPr>
        <p:txBody>
          <a:bodyPr>
            <a:noAutofit/>
          </a:bodyPr>
          <a:lstStyle/>
          <a:p>
            <a:r>
              <a:rPr lang="en-GB" sz="3600" dirty="0">
                <a:solidFill>
                  <a:schemeClr val="accent1"/>
                </a:solidFill>
              </a:rPr>
              <a:t>(Q4)</a:t>
            </a:r>
            <a:br>
              <a:rPr lang="en-GB" sz="3600" dirty="0">
                <a:solidFill>
                  <a:schemeClr val="accent1"/>
                </a:solidFill>
              </a:rPr>
            </a:br>
            <a:r>
              <a:rPr lang="en-GB" sz="3600" dirty="0">
                <a:solidFill>
                  <a:schemeClr val="accent1"/>
                </a:solidFill>
              </a:rPr>
              <a:t>The Function of a Standard Operating Procedure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B2969F8-2B4E-49F8-81BD-54C211BBFA13}"/>
              </a:ext>
            </a:extLst>
          </p:cNvPr>
          <p:cNvSpPr/>
          <p:nvPr/>
        </p:nvSpPr>
        <p:spPr>
          <a:xfrm>
            <a:off x="297872" y="1076574"/>
            <a:ext cx="1119579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>
              <a:solidFill>
                <a:srgbClr val="11111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111111"/>
                </a:solidFill>
              </a:rPr>
              <a:t> Records all standard operating criteria.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111111"/>
                </a:solidFill>
              </a:rPr>
              <a:t> Presents the information in a structured chronological order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111111"/>
                </a:solidFill>
              </a:rPr>
              <a:t> Provides all information to perform a specific task.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111111"/>
                </a:solidFill>
              </a:rPr>
              <a:t> Highlights key points i.e. Safety, Quality, Cost and Delivery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111111"/>
                </a:solidFill>
              </a:rPr>
              <a:t> A  live document</a:t>
            </a:r>
          </a:p>
        </p:txBody>
      </p:sp>
    </p:spTree>
    <p:extLst>
      <p:ext uri="{BB962C8B-B14F-4D97-AF65-F5344CB8AC3E}">
        <p14:creationId xmlns:p14="http://schemas.microsoft.com/office/powerpoint/2010/main" val="2390911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6B89D-B6DA-4CD3-B7EF-6E452E8EF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(Q5) </a:t>
            </a:r>
            <a:br>
              <a:rPr lang="en-US" sz="3600" dirty="0"/>
            </a:br>
            <a:r>
              <a:rPr lang="en-US" sz="3600" dirty="0"/>
              <a:t>Key Points that are Included on a Standard Operation Sheet</a:t>
            </a:r>
            <a:endParaRPr lang="en-GB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A84AEA-BDAC-4E80-B3F4-E32C1A7C9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812" y="1506878"/>
            <a:ext cx="5304240" cy="82391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Main Steps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AC7135-E597-464E-AC9E-257E2FD8B1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0159" y="2365083"/>
            <a:ext cx="5157787" cy="3878421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tx1"/>
                </a:solidFill>
              </a:rPr>
              <a:t>Plan and gather information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tx1"/>
                </a:solidFill>
              </a:rPr>
              <a:t>Work out your purpose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tx1"/>
                </a:solidFill>
              </a:rPr>
              <a:t>What are you looking to achieve?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tx1"/>
                </a:solidFill>
              </a:rPr>
              <a:t>What are your pain points?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tx1"/>
                </a:solidFill>
              </a:rPr>
              <a:t>Who is involved?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tx1"/>
                </a:solidFill>
              </a:rPr>
              <a:t>Work out all the necessary steps of the process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tx1"/>
                </a:solidFill>
              </a:rPr>
              <a:t>Risk assessment on your process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tx1"/>
                </a:solidFill>
              </a:rPr>
              <a:t>Test the process</a:t>
            </a:r>
          </a:p>
          <a:p>
            <a:endParaRPr lang="en-GB" b="1" dirty="0"/>
          </a:p>
          <a:p>
            <a:endParaRPr lang="en-GB" b="1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0C7FA97-8700-437E-B42C-759732D673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626" y="1541171"/>
            <a:ext cx="5183188" cy="82391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Operations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38C3377-452F-420F-AC3D-1E5175EBBE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2461999"/>
            <a:ext cx="5183188" cy="3684588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tx1"/>
                </a:solidFill>
              </a:rPr>
              <a:t>Run the process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tx1"/>
                </a:solidFill>
              </a:rPr>
              <a:t>Review the process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tx1"/>
                </a:solidFill>
              </a:rPr>
              <a:t>Refine the process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000" dirty="0">
                <a:solidFill>
                  <a:schemeClr val="tx1"/>
                </a:solidFill>
              </a:rPr>
              <a:t>Risk assess </a:t>
            </a:r>
          </a:p>
          <a:p>
            <a:endParaRPr lang="en-GB" b="1" dirty="0"/>
          </a:p>
          <a:p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7736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FE7BE0F26A1F498B55A8599A268C40" ma:contentTypeVersion="2" ma:contentTypeDescription="Create a new document." ma:contentTypeScope="" ma:versionID="2163194856b56dd168209a4e48c53b01">
  <xsd:schema xmlns:xsd="http://www.w3.org/2001/XMLSchema" xmlns:xs="http://www.w3.org/2001/XMLSchema" xmlns:p="http://schemas.microsoft.com/office/2006/metadata/properties" xmlns:ns2="4d6b4876-212d-459d-9e35-2c2e0e7af9ce" targetNamespace="http://schemas.microsoft.com/office/2006/metadata/properties" ma:root="true" ma:fieldsID="79de282a58fa7b90407a209b3aa8f90b" ns2:_="">
    <xsd:import namespace="4d6b4876-212d-459d-9e35-2c2e0e7af9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b4876-212d-459d-9e35-2c2e0e7af9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21CC21-76AB-44EB-BE96-EB7D6D3D459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69B9D15-0405-4E4D-BD63-E79CDF9B60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6b4876-212d-459d-9e35-2c2e0e7af9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3E68A9D-FF13-4AB8-B323-CA31EFEC3D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3207</TotalTime>
  <Words>1001</Words>
  <Application>Microsoft Office PowerPoint</Application>
  <PresentationFormat>Widescreen</PresentationFormat>
  <Paragraphs>135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Open Sans</vt:lpstr>
      <vt:lpstr>Office Theme</vt:lpstr>
      <vt:lpstr>Contributing to the Creation of Standard Operating Procedures (SOP) </vt:lpstr>
      <vt:lpstr>(Q1)  What is meant by the term standardisation? </vt:lpstr>
      <vt:lpstr>(Q1) Is There One Best Way Of Doing Things? </vt:lpstr>
      <vt:lpstr>(Q1) Standardised Work</vt:lpstr>
      <vt:lpstr>(Q2) How can standardisation improve a business and make it  become more competitive</vt:lpstr>
      <vt:lpstr>(Q3) What are Standard Operating Procedures?  (SOP)</vt:lpstr>
      <vt:lpstr>(Q3) What are the Benefits of SOP?</vt:lpstr>
      <vt:lpstr>(Q4) The Function of a Standard Operating Procedure</vt:lpstr>
      <vt:lpstr>(Q5)  Key Points that are Included on a Standard Operation Sheet</vt:lpstr>
      <vt:lpstr>(Q6) Value Added and Non-Value Added Activities</vt:lpstr>
      <vt:lpstr>(Q7) Principles of Motion Economy </vt:lpstr>
      <vt:lpstr>(Q8 &amp; 9) SOP - Collect, Use, &amp; Review Information </vt:lpstr>
      <vt:lpstr>Useful links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Jenn Quinn</dc:creator>
  <cp:lastModifiedBy>Andrew Valko</cp:lastModifiedBy>
  <cp:revision>148</cp:revision>
  <dcterms:created xsi:type="dcterms:W3CDTF">2019-06-18T12:46:37Z</dcterms:created>
  <dcterms:modified xsi:type="dcterms:W3CDTF">2020-09-03T14:29:20Z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0x01010084FE7BE0F26A1F498B55A8599A268C40</vt:lpwstr>
  </property>
</Properties>
</file>